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44.jpg" ContentType="image/jpg"/>
  <Override PartName="/ppt/media/image45.jpg" ContentType="image/jpg"/>
  <Override PartName="/ppt/notesSlides/notesSlide1.xml" ContentType="application/vnd.openxmlformats-officedocument.presentationml.notesSlide+xml"/>
  <Override PartName="/ppt/media/image57.jpg" ContentType="image/jpg"/>
  <Override PartName="/ppt/notesSlides/notesSlide2.xml" ContentType="application/vnd.openxmlformats-officedocument.presentationml.notesSlide+xml"/>
  <Override PartName="/ppt/media/image59.jpg" ContentType="image/jpg"/>
  <Override PartName="/ppt/media/image60.jpg" ContentType="image/jpg"/>
  <Override PartName="/ppt/media/image61.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3" r:id="rId4"/>
    <p:sldId id="264" r:id="rId5"/>
    <p:sldId id="265" r:id="rId6"/>
    <p:sldId id="266" r:id="rId7"/>
    <p:sldId id="412" r:id="rId8"/>
    <p:sldId id="399" r:id="rId9"/>
    <p:sldId id="405" r:id="rId10"/>
    <p:sldId id="406" r:id="rId11"/>
    <p:sldId id="411" r:id="rId12"/>
    <p:sldId id="408" r:id="rId13"/>
    <p:sldId id="409" r:id="rId14"/>
    <p:sldId id="267" r:id="rId15"/>
    <p:sldId id="282" r:id="rId16"/>
    <p:sldId id="287" r:id="rId17"/>
    <p:sldId id="398" r:id="rId18"/>
    <p:sldId id="286" r:id="rId19"/>
    <p:sldId id="284" r:id="rId20"/>
    <p:sldId id="285" r:id="rId21"/>
    <p:sldId id="410" r:id="rId22"/>
    <p:sldId id="413" r:id="rId23"/>
    <p:sldId id="414" r:id="rId24"/>
    <p:sldId id="415" r:id="rId25"/>
    <p:sldId id="271" r:id="rId26"/>
    <p:sldId id="272" r:id="rId27"/>
    <p:sldId id="273" r:id="rId28"/>
    <p:sldId id="274" r:id="rId29"/>
    <p:sldId id="275" r:id="rId30"/>
    <p:sldId id="276" r:id="rId31"/>
    <p:sldId id="277" r:id="rId32"/>
    <p:sldId id="261" r:id="rId33"/>
    <p:sldId id="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4B2C83-A21C-37B3-3710-63F1C2C20453}" name="Krishnan Venugopal" initials="KV" userId="S::krishnan.venugopal@ad.infosys.com::c56b7471-f862-4f6f-bd37-82308c8b23a0" providerId="AD"/>
  <p188:author id="{625CFBFB-F585-A7B4-412D-484728CED5B8}" name="Mukundan K.V" initials="MK" userId="S::ceo@iiaindia.co::9473ecab-f04f-4847-8d16-8a49c8fa41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9"/>
    <a:srgbClr val="00629A"/>
    <a:srgbClr val="99CA3C"/>
    <a:srgbClr val="DEEFBD"/>
    <a:srgbClr val="0068A3"/>
    <a:srgbClr val="FFFFFF"/>
    <a:srgbClr val="64920B"/>
    <a:srgbClr val="9ED436"/>
    <a:srgbClr val="3DC092"/>
    <a:srgbClr val="03C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033" autoAdjust="0"/>
  </p:normalViewPr>
  <p:slideViewPr>
    <p:cSldViewPr snapToGrid="0">
      <p:cViewPr varScale="1">
        <p:scale>
          <a:sx n="59" d="100"/>
          <a:sy n="59" d="100"/>
        </p:scale>
        <p:origin x="9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EEB1A-962F-4EA9-AC35-2F2B4A1D5D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8B3DDAD0-86E5-45ED-9237-F8A9E2970ECC}">
      <dgm:prSet phldrT="[Text]"/>
      <dgm:spPr>
        <a:solidFill>
          <a:srgbClr val="99CA3C"/>
        </a:solidFill>
        <a:ln>
          <a:noFill/>
        </a:ln>
        <a:effectLst>
          <a:outerShdw blurRad="50800" dist="50800" dir="5400000" algn="ctr" rotWithShape="0">
            <a:srgbClr val="000000">
              <a:alpha val="20000"/>
            </a:srgbClr>
          </a:outerShdw>
        </a:effectLst>
      </dgm:spPr>
      <dgm:t>
        <a:bodyPr/>
        <a:lstStyle/>
        <a:p>
          <a:pPr>
            <a:buFont typeface="Arial" panose="020B0604020202020204" pitchFamily="34" charset="0"/>
            <a:buChar char="•"/>
          </a:pPr>
          <a:r>
            <a:rPr lang="en-IN" dirty="0">
              <a:latin typeface="Basic Sans Light"/>
            </a:rPr>
            <a:t>Upskilling of employees with CIA Certification</a:t>
          </a:r>
        </a:p>
      </dgm:t>
    </dgm:pt>
    <dgm:pt modelId="{225D7C2E-58E7-4646-B75C-CC78133FAF32}" type="parTrans" cxnId="{59F72A4D-3766-4060-ACF3-2F01EF6F2DCE}">
      <dgm:prSet/>
      <dgm:spPr/>
      <dgm:t>
        <a:bodyPr/>
        <a:lstStyle/>
        <a:p>
          <a:endParaRPr lang="en-IN"/>
        </a:p>
      </dgm:t>
    </dgm:pt>
    <dgm:pt modelId="{C46ACEC5-1DC8-484E-92A2-DAA469AA35E0}" type="sibTrans" cxnId="{59F72A4D-3766-4060-ACF3-2F01EF6F2DCE}">
      <dgm:prSet/>
      <dgm:spPr/>
      <dgm:t>
        <a:bodyPr/>
        <a:lstStyle/>
        <a:p>
          <a:endParaRPr lang="en-IN"/>
        </a:p>
      </dgm:t>
    </dgm:pt>
    <dgm:pt modelId="{C068CE53-079C-4321-AC08-34A0556E7FFF}">
      <dgm:prSet phldrT="[Text]"/>
      <dgm:spPr>
        <a:solidFill>
          <a:srgbClr val="99CA3C"/>
        </a:solidFill>
        <a:ln>
          <a:noFill/>
        </a:ln>
        <a:effectLst>
          <a:outerShdw blurRad="50800" dist="50800" dir="5400000" algn="ctr" rotWithShape="0">
            <a:srgbClr val="000000">
              <a:alpha val="20000"/>
            </a:srgbClr>
          </a:outerShdw>
        </a:effectLst>
      </dgm:spPr>
      <dgm:t>
        <a:bodyPr/>
        <a:lstStyle/>
        <a:p>
          <a:pPr>
            <a:buFont typeface="Arial" panose="020B0604020202020204" pitchFamily="34" charset="0"/>
            <a:buChar char="•"/>
          </a:pPr>
          <a:r>
            <a:rPr lang="en-IN" dirty="0">
              <a:latin typeface="Basic Sans Light"/>
            </a:rPr>
            <a:t>Proposed Recruitment Portal </a:t>
          </a:r>
        </a:p>
      </dgm:t>
    </dgm:pt>
    <dgm:pt modelId="{4C639142-A234-4C39-A1E2-52129BD15A85}" type="parTrans" cxnId="{CE25C42A-D697-4A49-9572-772BF3A16054}">
      <dgm:prSet/>
      <dgm:spPr/>
      <dgm:t>
        <a:bodyPr/>
        <a:lstStyle/>
        <a:p>
          <a:endParaRPr lang="en-IN"/>
        </a:p>
      </dgm:t>
    </dgm:pt>
    <dgm:pt modelId="{A4692FD6-9C07-4382-9D40-365360FD4ADE}" type="sibTrans" cxnId="{CE25C42A-D697-4A49-9572-772BF3A16054}">
      <dgm:prSet/>
      <dgm:spPr/>
      <dgm:t>
        <a:bodyPr/>
        <a:lstStyle/>
        <a:p>
          <a:endParaRPr lang="en-IN"/>
        </a:p>
      </dgm:t>
    </dgm:pt>
    <dgm:pt modelId="{5385177A-EA86-491A-9560-7C5C57DE91F3}">
      <dgm:prSet phldrT="[Text]"/>
      <dgm:spPr>
        <a:solidFill>
          <a:srgbClr val="99CA3C"/>
        </a:solidFill>
        <a:ln>
          <a:noFill/>
        </a:ln>
        <a:effectLst>
          <a:outerShdw blurRad="50800" dist="50800" dir="5400000" algn="ctr" rotWithShape="0">
            <a:srgbClr val="000000">
              <a:alpha val="20000"/>
            </a:srgbClr>
          </a:outerShdw>
        </a:effectLst>
      </dgm:spPr>
      <dgm:t>
        <a:bodyPr/>
        <a:lstStyle/>
        <a:p>
          <a:pPr>
            <a:buFont typeface="Arial" panose="020B0604020202020204" pitchFamily="34" charset="0"/>
            <a:buChar char="•"/>
          </a:pPr>
          <a:r>
            <a:rPr lang="en-IN" dirty="0">
              <a:latin typeface="Basic Sans Light"/>
            </a:rPr>
            <a:t>Proposed tie up with educational Institutions to provide readily employable students </a:t>
          </a:r>
        </a:p>
      </dgm:t>
    </dgm:pt>
    <dgm:pt modelId="{1114ABD3-D94B-47C4-A87E-0B013CE6C6E0}" type="parTrans" cxnId="{DDB16C1C-42D0-4D93-AE58-19E79CFCC09B}">
      <dgm:prSet/>
      <dgm:spPr/>
      <dgm:t>
        <a:bodyPr/>
        <a:lstStyle/>
        <a:p>
          <a:endParaRPr lang="en-IN"/>
        </a:p>
      </dgm:t>
    </dgm:pt>
    <dgm:pt modelId="{8C87C490-0A5F-4303-BEA1-0C8F95DC12FC}" type="sibTrans" cxnId="{DDB16C1C-42D0-4D93-AE58-19E79CFCC09B}">
      <dgm:prSet/>
      <dgm:spPr/>
      <dgm:t>
        <a:bodyPr/>
        <a:lstStyle/>
        <a:p>
          <a:endParaRPr lang="en-IN"/>
        </a:p>
      </dgm:t>
    </dgm:pt>
    <dgm:pt modelId="{EF71473E-C730-4A8D-9ACE-ECA672AA8B6F}">
      <dgm:prSet/>
      <dgm:spPr>
        <a:solidFill>
          <a:srgbClr val="99CA3C"/>
        </a:solidFill>
        <a:ln>
          <a:noFill/>
        </a:ln>
        <a:effectLst>
          <a:outerShdw blurRad="50800" dist="50800" dir="5400000" algn="ctr" rotWithShape="0">
            <a:srgbClr val="000000">
              <a:alpha val="20000"/>
            </a:srgbClr>
          </a:outerShdw>
        </a:effectLst>
      </dgm:spPr>
      <dgm:t>
        <a:bodyPr/>
        <a:lstStyle/>
        <a:p>
          <a:endParaRPr lang="en-IN">
            <a:latin typeface="Basic Sans Light"/>
          </a:endParaRPr>
        </a:p>
      </dgm:t>
    </dgm:pt>
    <dgm:pt modelId="{A5143994-2A0A-4527-8712-479C52FE4BAE}" type="parTrans" cxnId="{85DB74C6-8451-4F25-AB57-EB2C275FA81C}">
      <dgm:prSet/>
      <dgm:spPr/>
      <dgm:t>
        <a:bodyPr/>
        <a:lstStyle/>
        <a:p>
          <a:endParaRPr lang="en-IN"/>
        </a:p>
      </dgm:t>
    </dgm:pt>
    <dgm:pt modelId="{6E4A64F9-A961-405D-907D-F14B0640C392}" type="sibTrans" cxnId="{85DB74C6-8451-4F25-AB57-EB2C275FA81C}">
      <dgm:prSet/>
      <dgm:spPr/>
      <dgm:t>
        <a:bodyPr/>
        <a:lstStyle/>
        <a:p>
          <a:endParaRPr lang="en-IN"/>
        </a:p>
      </dgm:t>
    </dgm:pt>
    <dgm:pt modelId="{8303665B-BC22-48B2-BB79-52B2D0F8152A}" type="pres">
      <dgm:prSet presAssocID="{5D9EEB1A-962F-4EA9-AC35-2F2B4A1D5D2B}" presName="Name0" presStyleCnt="0">
        <dgm:presLayoutVars>
          <dgm:chMax val="7"/>
          <dgm:chPref val="7"/>
          <dgm:dir/>
        </dgm:presLayoutVars>
      </dgm:prSet>
      <dgm:spPr/>
    </dgm:pt>
    <dgm:pt modelId="{D8375880-1988-437C-B2EB-A719360A5B82}" type="pres">
      <dgm:prSet presAssocID="{5D9EEB1A-962F-4EA9-AC35-2F2B4A1D5D2B}" presName="Name1" presStyleCnt="0"/>
      <dgm:spPr/>
    </dgm:pt>
    <dgm:pt modelId="{7C02ECA1-C66E-45EE-8454-1B5DE23DD2E7}" type="pres">
      <dgm:prSet presAssocID="{5D9EEB1A-962F-4EA9-AC35-2F2B4A1D5D2B}" presName="cycle" presStyleCnt="0"/>
      <dgm:spPr/>
    </dgm:pt>
    <dgm:pt modelId="{89E3406C-FA0F-4581-9EEE-7AC500B8C656}" type="pres">
      <dgm:prSet presAssocID="{5D9EEB1A-962F-4EA9-AC35-2F2B4A1D5D2B}" presName="srcNode" presStyleLbl="node1" presStyleIdx="0" presStyleCnt="4"/>
      <dgm:spPr/>
    </dgm:pt>
    <dgm:pt modelId="{90A3CCEF-CBC4-464F-8B73-42B01C5147AF}" type="pres">
      <dgm:prSet presAssocID="{5D9EEB1A-962F-4EA9-AC35-2F2B4A1D5D2B}" presName="conn" presStyleLbl="parChTrans1D2" presStyleIdx="0" presStyleCnt="1"/>
      <dgm:spPr/>
    </dgm:pt>
    <dgm:pt modelId="{515048F4-508F-40EB-AA98-183FEC7BF59A}" type="pres">
      <dgm:prSet presAssocID="{5D9EEB1A-962F-4EA9-AC35-2F2B4A1D5D2B}" presName="extraNode" presStyleLbl="node1" presStyleIdx="0" presStyleCnt="4"/>
      <dgm:spPr/>
    </dgm:pt>
    <dgm:pt modelId="{09EF519B-355F-4459-8F2F-C711529773C6}" type="pres">
      <dgm:prSet presAssocID="{5D9EEB1A-962F-4EA9-AC35-2F2B4A1D5D2B}" presName="dstNode" presStyleLbl="node1" presStyleIdx="0" presStyleCnt="4"/>
      <dgm:spPr/>
    </dgm:pt>
    <dgm:pt modelId="{F43956A4-3846-4FC8-94A5-6CA3CCDC3EC4}" type="pres">
      <dgm:prSet presAssocID="{8B3DDAD0-86E5-45ED-9237-F8A9E2970ECC}" presName="text_1" presStyleLbl="node1" presStyleIdx="0" presStyleCnt="4">
        <dgm:presLayoutVars>
          <dgm:bulletEnabled val="1"/>
        </dgm:presLayoutVars>
      </dgm:prSet>
      <dgm:spPr/>
    </dgm:pt>
    <dgm:pt modelId="{FF573572-C6D4-4408-90D3-E6C36E32E0D0}" type="pres">
      <dgm:prSet presAssocID="{8B3DDAD0-86E5-45ED-9237-F8A9E2970ECC}" presName="accent_1" presStyleCnt="0"/>
      <dgm:spPr/>
    </dgm:pt>
    <dgm:pt modelId="{236ABEB7-FFEE-4C03-AB46-30523C7B0A22}" type="pres">
      <dgm:prSet presAssocID="{8B3DDAD0-86E5-45ED-9237-F8A9E2970ECC}" presName="accentRepeatNode" presStyleLbl="solidFgAcc1" presStyleIdx="0" presStyleCnt="4"/>
      <dgm:spPr>
        <a:solidFill>
          <a:srgbClr val="006299"/>
        </a:solidFill>
        <a:effectLst>
          <a:outerShdw blurRad="50800" dist="50800" dir="5400000" algn="ctr" rotWithShape="0">
            <a:srgbClr val="000000">
              <a:alpha val="20000"/>
            </a:srgbClr>
          </a:outerShdw>
        </a:effectLst>
      </dgm:spPr>
    </dgm:pt>
    <dgm:pt modelId="{4FBA7843-CDDA-4FDC-9A1A-FD1C6D13B7A2}" type="pres">
      <dgm:prSet presAssocID="{C068CE53-079C-4321-AC08-34A0556E7FFF}" presName="text_2" presStyleLbl="node1" presStyleIdx="1" presStyleCnt="4">
        <dgm:presLayoutVars>
          <dgm:bulletEnabled val="1"/>
        </dgm:presLayoutVars>
      </dgm:prSet>
      <dgm:spPr/>
    </dgm:pt>
    <dgm:pt modelId="{F5B7EEC5-FBC8-470C-B9B0-DC5A9014B299}" type="pres">
      <dgm:prSet presAssocID="{C068CE53-079C-4321-AC08-34A0556E7FFF}" presName="accent_2" presStyleCnt="0"/>
      <dgm:spPr/>
    </dgm:pt>
    <dgm:pt modelId="{7CAAB198-4316-4634-AE6D-151D632B551C}" type="pres">
      <dgm:prSet presAssocID="{C068CE53-079C-4321-AC08-34A0556E7FFF}" presName="accentRepeatNode" presStyleLbl="solidFgAcc1" presStyleIdx="1" presStyleCnt="4"/>
      <dgm:spPr>
        <a:solidFill>
          <a:srgbClr val="006299"/>
        </a:solidFill>
        <a:effectLst>
          <a:outerShdw blurRad="50800" dist="50800" dir="5400000" algn="ctr" rotWithShape="0">
            <a:srgbClr val="000000">
              <a:alpha val="20000"/>
            </a:srgbClr>
          </a:outerShdw>
        </a:effectLst>
      </dgm:spPr>
    </dgm:pt>
    <dgm:pt modelId="{920D13C8-CC65-4627-A4D2-B401149DE2A6}" type="pres">
      <dgm:prSet presAssocID="{5385177A-EA86-491A-9560-7C5C57DE91F3}" presName="text_3" presStyleLbl="node1" presStyleIdx="2" presStyleCnt="4">
        <dgm:presLayoutVars>
          <dgm:bulletEnabled val="1"/>
        </dgm:presLayoutVars>
      </dgm:prSet>
      <dgm:spPr/>
    </dgm:pt>
    <dgm:pt modelId="{21BBED44-EDA9-41C2-A87A-51100169DAA7}" type="pres">
      <dgm:prSet presAssocID="{5385177A-EA86-491A-9560-7C5C57DE91F3}" presName="accent_3" presStyleCnt="0"/>
      <dgm:spPr/>
    </dgm:pt>
    <dgm:pt modelId="{FB1E869F-F7D9-494F-9127-57636499B47A}" type="pres">
      <dgm:prSet presAssocID="{5385177A-EA86-491A-9560-7C5C57DE91F3}" presName="accentRepeatNode" presStyleLbl="solidFgAcc1" presStyleIdx="2" presStyleCnt="4"/>
      <dgm:spPr>
        <a:solidFill>
          <a:srgbClr val="006299"/>
        </a:solidFill>
        <a:effectLst>
          <a:outerShdw blurRad="50800" dist="50800" dir="5400000" algn="ctr" rotWithShape="0">
            <a:srgbClr val="000000">
              <a:alpha val="20000"/>
            </a:srgbClr>
          </a:outerShdw>
        </a:effectLst>
      </dgm:spPr>
    </dgm:pt>
    <dgm:pt modelId="{628B1D65-1FED-405F-96A6-99FDDDAEF3E5}" type="pres">
      <dgm:prSet presAssocID="{EF71473E-C730-4A8D-9ACE-ECA672AA8B6F}" presName="text_4" presStyleLbl="node1" presStyleIdx="3" presStyleCnt="4">
        <dgm:presLayoutVars>
          <dgm:bulletEnabled val="1"/>
        </dgm:presLayoutVars>
      </dgm:prSet>
      <dgm:spPr/>
    </dgm:pt>
    <dgm:pt modelId="{9ED41487-D8BA-4C67-91EE-64E9C72D617F}" type="pres">
      <dgm:prSet presAssocID="{EF71473E-C730-4A8D-9ACE-ECA672AA8B6F}" presName="accent_4" presStyleCnt="0"/>
      <dgm:spPr/>
    </dgm:pt>
    <dgm:pt modelId="{BC9708E4-F489-4594-BD60-86060E0E046F}" type="pres">
      <dgm:prSet presAssocID="{EF71473E-C730-4A8D-9ACE-ECA672AA8B6F}" presName="accentRepeatNode" presStyleLbl="solidFgAcc1" presStyleIdx="3" presStyleCnt="4"/>
      <dgm:spPr>
        <a:solidFill>
          <a:srgbClr val="006299"/>
        </a:solidFill>
        <a:effectLst>
          <a:outerShdw blurRad="50800" dist="50800" dir="5400000" algn="ctr" rotWithShape="0">
            <a:srgbClr val="000000">
              <a:alpha val="20000"/>
            </a:srgbClr>
          </a:outerShdw>
        </a:effectLst>
      </dgm:spPr>
    </dgm:pt>
  </dgm:ptLst>
  <dgm:cxnLst>
    <dgm:cxn modelId="{DDB16C1C-42D0-4D93-AE58-19E79CFCC09B}" srcId="{5D9EEB1A-962F-4EA9-AC35-2F2B4A1D5D2B}" destId="{5385177A-EA86-491A-9560-7C5C57DE91F3}" srcOrd="2" destOrd="0" parTransId="{1114ABD3-D94B-47C4-A87E-0B013CE6C6E0}" sibTransId="{8C87C490-0A5F-4303-BEA1-0C8F95DC12FC}"/>
    <dgm:cxn modelId="{CE25C42A-D697-4A49-9572-772BF3A16054}" srcId="{5D9EEB1A-962F-4EA9-AC35-2F2B4A1D5D2B}" destId="{C068CE53-079C-4321-AC08-34A0556E7FFF}" srcOrd="1" destOrd="0" parTransId="{4C639142-A234-4C39-A1E2-52129BD15A85}" sibTransId="{A4692FD6-9C07-4382-9D40-365360FD4ADE}"/>
    <dgm:cxn modelId="{25755F5C-44D7-4E94-AC63-5D6AEB78DFD5}" type="presOf" srcId="{8B3DDAD0-86E5-45ED-9237-F8A9E2970ECC}" destId="{F43956A4-3846-4FC8-94A5-6CA3CCDC3EC4}" srcOrd="0" destOrd="0" presId="urn:microsoft.com/office/officeart/2008/layout/VerticalCurvedList"/>
    <dgm:cxn modelId="{7D5E7F63-5E69-4887-9541-5AA06C8122CD}" type="presOf" srcId="{C068CE53-079C-4321-AC08-34A0556E7FFF}" destId="{4FBA7843-CDDA-4FDC-9A1A-FD1C6D13B7A2}" srcOrd="0" destOrd="0" presId="urn:microsoft.com/office/officeart/2008/layout/VerticalCurvedList"/>
    <dgm:cxn modelId="{59F72A4D-3766-4060-ACF3-2F01EF6F2DCE}" srcId="{5D9EEB1A-962F-4EA9-AC35-2F2B4A1D5D2B}" destId="{8B3DDAD0-86E5-45ED-9237-F8A9E2970ECC}" srcOrd="0" destOrd="0" parTransId="{225D7C2E-58E7-4646-B75C-CC78133FAF32}" sibTransId="{C46ACEC5-1DC8-484E-92A2-DAA469AA35E0}"/>
    <dgm:cxn modelId="{537EC553-9103-4836-84AF-36EE4C7984E5}" type="presOf" srcId="{5385177A-EA86-491A-9560-7C5C57DE91F3}" destId="{920D13C8-CC65-4627-A4D2-B401149DE2A6}" srcOrd="0" destOrd="0" presId="urn:microsoft.com/office/officeart/2008/layout/VerticalCurvedList"/>
    <dgm:cxn modelId="{74828756-E88E-4D92-9393-0D16E57309B4}" type="presOf" srcId="{5D9EEB1A-962F-4EA9-AC35-2F2B4A1D5D2B}" destId="{8303665B-BC22-48B2-BB79-52B2D0F8152A}" srcOrd="0" destOrd="0" presId="urn:microsoft.com/office/officeart/2008/layout/VerticalCurvedList"/>
    <dgm:cxn modelId="{E2FBA7B2-C3ED-4B1C-BBB2-0B4D5CA99D85}" type="presOf" srcId="{EF71473E-C730-4A8D-9ACE-ECA672AA8B6F}" destId="{628B1D65-1FED-405F-96A6-99FDDDAEF3E5}" srcOrd="0" destOrd="0" presId="urn:microsoft.com/office/officeart/2008/layout/VerticalCurvedList"/>
    <dgm:cxn modelId="{092EDEB5-CB0A-43CC-AB5D-B2551A533659}" type="presOf" srcId="{C46ACEC5-1DC8-484E-92A2-DAA469AA35E0}" destId="{90A3CCEF-CBC4-464F-8B73-42B01C5147AF}" srcOrd="0" destOrd="0" presId="urn:microsoft.com/office/officeart/2008/layout/VerticalCurvedList"/>
    <dgm:cxn modelId="{85DB74C6-8451-4F25-AB57-EB2C275FA81C}" srcId="{5D9EEB1A-962F-4EA9-AC35-2F2B4A1D5D2B}" destId="{EF71473E-C730-4A8D-9ACE-ECA672AA8B6F}" srcOrd="3" destOrd="0" parTransId="{A5143994-2A0A-4527-8712-479C52FE4BAE}" sibTransId="{6E4A64F9-A961-405D-907D-F14B0640C392}"/>
    <dgm:cxn modelId="{B2F6774F-1ECD-45FB-9A90-C32A6E441DDC}" type="presParOf" srcId="{8303665B-BC22-48B2-BB79-52B2D0F8152A}" destId="{D8375880-1988-437C-B2EB-A719360A5B82}" srcOrd="0" destOrd="0" presId="urn:microsoft.com/office/officeart/2008/layout/VerticalCurvedList"/>
    <dgm:cxn modelId="{1D5D7FF3-2507-4317-A73F-C5884D65B1E1}" type="presParOf" srcId="{D8375880-1988-437C-B2EB-A719360A5B82}" destId="{7C02ECA1-C66E-45EE-8454-1B5DE23DD2E7}" srcOrd="0" destOrd="0" presId="urn:microsoft.com/office/officeart/2008/layout/VerticalCurvedList"/>
    <dgm:cxn modelId="{7C1695B3-55C0-4C2E-9BC0-28D2A4F29C3C}" type="presParOf" srcId="{7C02ECA1-C66E-45EE-8454-1B5DE23DD2E7}" destId="{89E3406C-FA0F-4581-9EEE-7AC500B8C656}" srcOrd="0" destOrd="0" presId="urn:microsoft.com/office/officeart/2008/layout/VerticalCurvedList"/>
    <dgm:cxn modelId="{DA3FD6CA-A8CA-4DC2-A5C6-4A43941D562A}" type="presParOf" srcId="{7C02ECA1-C66E-45EE-8454-1B5DE23DD2E7}" destId="{90A3CCEF-CBC4-464F-8B73-42B01C5147AF}" srcOrd="1" destOrd="0" presId="urn:microsoft.com/office/officeart/2008/layout/VerticalCurvedList"/>
    <dgm:cxn modelId="{F6510A52-2300-4999-8541-1F8C51CB28BF}" type="presParOf" srcId="{7C02ECA1-C66E-45EE-8454-1B5DE23DD2E7}" destId="{515048F4-508F-40EB-AA98-183FEC7BF59A}" srcOrd="2" destOrd="0" presId="urn:microsoft.com/office/officeart/2008/layout/VerticalCurvedList"/>
    <dgm:cxn modelId="{C12CC5A6-620F-475B-9239-968AFA48A749}" type="presParOf" srcId="{7C02ECA1-C66E-45EE-8454-1B5DE23DD2E7}" destId="{09EF519B-355F-4459-8F2F-C711529773C6}" srcOrd="3" destOrd="0" presId="urn:microsoft.com/office/officeart/2008/layout/VerticalCurvedList"/>
    <dgm:cxn modelId="{F1C87AF5-F2B3-416D-9FED-005DB422114D}" type="presParOf" srcId="{D8375880-1988-437C-B2EB-A719360A5B82}" destId="{F43956A4-3846-4FC8-94A5-6CA3CCDC3EC4}" srcOrd="1" destOrd="0" presId="urn:microsoft.com/office/officeart/2008/layout/VerticalCurvedList"/>
    <dgm:cxn modelId="{BFB95A12-A04C-46FF-AE8E-BA7FDB3FE5DE}" type="presParOf" srcId="{D8375880-1988-437C-B2EB-A719360A5B82}" destId="{FF573572-C6D4-4408-90D3-E6C36E32E0D0}" srcOrd="2" destOrd="0" presId="urn:microsoft.com/office/officeart/2008/layout/VerticalCurvedList"/>
    <dgm:cxn modelId="{19AAD63A-C612-43B7-9EF9-16EFC17D71EB}" type="presParOf" srcId="{FF573572-C6D4-4408-90D3-E6C36E32E0D0}" destId="{236ABEB7-FFEE-4C03-AB46-30523C7B0A22}" srcOrd="0" destOrd="0" presId="urn:microsoft.com/office/officeart/2008/layout/VerticalCurvedList"/>
    <dgm:cxn modelId="{8535CE23-74B7-4EFC-9E5B-8D902EDD6B1F}" type="presParOf" srcId="{D8375880-1988-437C-B2EB-A719360A5B82}" destId="{4FBA7843-CDDA-4FDC-9A1A-FD1C6D13B7A2}" srcOrd="3" destOrd="0" presId="urn:microsoft.com/office/officeart/2008/layout/VerticalCurvedList"/>
    <dgm:cxn modelId="{0263A351-63A7-4715-9D5B-C370091A550B}" type="presParOf" srcId="{D8375880-1988-437C-B2EB-A719360A5B82}" destId="{F5B7EEC5-FBC8-470C-B9B0-DC5A9014B299}" srcOrd="4" destOrd="0" presId="urn:microsoft.com/office/officeart/2008/layout/VerticalCurvedList"/>
    <dgm:cxn modelId="{78BB5A30-F3F8-4063-8C41-21DE7B7918EF}" type="presParOf" srcId="{F5B7EEC5-FBC8-470C-B9B0-DC5A9014B299}" destId="{7CAAB198-4316-4634-AE6D-151D632B551C}" srcOrd="0" destOrd="0" presId="urn:microsoft.com/office/officeart/2008/layout/VerticalCurvedList"/>
    <dgm:cxn modelId="{5B011723-B330-4B54-ACA1-B7C8CC05A1C5}" type="presParOf" srcId="{D8375880-1988-437C-B2EB-A719360A5B82}" destId="{920D13C8-CC65-4627-A4D2-B401149DE2A6}" srcOrd="5" destOrd="0" presId="urn:microsoft.com/office/officeart/2008/layout/VerticalCurvedList"/>
    <dgm:cxn modelId="{CB33DBBC-1F53-46CD-B580-AD234088256A}" type="presParOf" srcId="{D8375880-1988-437C-B2EB-A719360A5B82}" destId="{21BBED44-EDA9-41C2-A87A-51100169DAA7}" srcOrd="6" destOrd="0" presId="urn:microsoft.com/office/officeart/2008/layout/VerticalCurvedList"/>
    <dgm:cxn modelId="{FF0D1B52-B842-4E3C-984A-C7B680DB1424}" type="presParOf" srcId="{21BBED44-EDA9-41C2-A87A-51100169DAA7}" destId="{FB1E869F-F7D9-494F-9127-57636499B47A}" srcOrd="0" destOrd="0" presId="urn:microsoft.com/office/officeart/2008/layout/VerticalCurvedList"/>
    <dgm:cxn modelId="{65F99810-3DE9-4801-ACFF-1A48BB6BBC0F}" type="presParOf" srcId="{D8375880-1988-437C-B2EB-A719360A5B82}" destId="{628B1D65-1FED-405F-96A6-99FDDDAEF3E5}" srcOrd="7" destOrd="0" presId="urn:microsoft.com/office/officeart/2008/layout/VerticalCurvedList"/>
    <dgm:cxn modelId="{95070681-0641-48D5-8F4C-6F8198104792}" type="presParOf" srcId="{D8375880-1988-437C-B2EB-A719360A5B82}" destId="{9ED41487-D8BA-4C67-91EE-64E9C72D617F}" srcOrd="8" destOrd="0" presId="urn:microsoft.com/office/officeart/2008/layout/VerticalCurvedList"/>
    <dgm:cxn modelId="{65B33B5B-429A-4901-A97E-7F61DB3B5019}" type="presParOf" srcId="{9ED41487-D8BA-4C67-91EE-64E9C72D617F}" destId="{BC9708E4-F489-4594-BD60-86060E0E04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3CCEF-CBC4-464F-8B73-42B01C5147AF}">
      <dsp:nvSpPr>
        <dsp:cNvPr id="0" name=""/>
        <dsp:cNvSpPr/>
      </dsp:nvSpPr>
      <dsp:spPr>
        <a:xfrm>
          <a:off x="-5108177" y="-782525"/>
          <a:ext cx="6083223" cy="6083223"/>
        </a:xfrm>
        <a:prstGeom prst="blockArc">
          <a:avLst>
            <a:gd name="adj1" fmla="val 18900000"/>
            <a:gd name="adj2" fmla="val 2700000"/>
            <a:gd name="adj3" fmla="val 35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956A4-3846-4FC8-94A5-6CA3CCDC3EC4}">
      <dsp:nvSpPr>
        <dsp:cNvPr id="0" name=""/>
        <dsp:cNvSpPr/>
      </dsp:nvSpPr>
      <dsp:spPr>
        <a:xfrm>
          <a:off x="510544" y="347357"/>
          <a:ext cx="8855575" cy="695075"/>
        </a:xfrm>
        <a:prstGeom prst="rect">
          <a:avLst/>
        </a:prstGeom>
        <a:solidFill>
          <a:srgbClr val="99CA3C"/>
        </a:solidFill>
        <a:ln w="12700" cap="flat" cmpd="sng" algn="ctr">
          <a:no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51716"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IN" sz="2100" kern="1200" dirty="0">
              <a:latin typeface="Basic Sans Light"/>
            </a:rPr>
            <a:t>Upskilling of employees with CIA Certification</a:t>
          </a:r>
        </a:p>
      </dsp:txBody>
      <dsp:txXfrm>
        <a:off x="510544" y="347357"/>
        <a:ext cx="8855575" cy="695075"/>
      </dsp:txXfrm>
    </dsp:sp>
    <dsp:sp modelId="{236ABEB7-FFEE-4C03-AB46-30523C7B0A22}">
      <dsp:nvSpPr>
        <dsp:cNvPr id="0" name=""/>
        <dsp:cNvSpPr/>
      </dsp:nvSpPr>
      <dsp:spPr>
        <a:xfrm>
          <a:off x="76122" y="260472"/>
          <a:ext cx="868844" cy="868844"/>
        </a:xfrm>
        <a:prstGeom prst="ellipse">
          <a:avLst/>
        </a:prstGeom>
        <a:solidFill>
          <a:srgbClr val="006299"/>
        </a:solidFill>
        <a:ln w="12700" cap="flat" cmpd="sng" algn="ctr">
          <a:solidFill>
            <a:schemeClr val="accent1">
              <a:hueOff val="0"/>
              <a:satOff val="0"/>
              <a:lumOff val="0"/>
              <a:alphaOff val="0"/>
            </a:schemeClr>
          </a:solid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dsp:style>
    </dsp:sp>
    <dsp:sp modelId="{4FBA7843-CDDA-4FDC-9A1A-FD1C6D13B7A2}">
      <dsp:nvSpPr>
        <dsp:cNvPr id="0" name=""/>
        <dsp:cNvSpPr/>
      </dsp:nvSpPr>
      <dsp:spPr>
        <a:xfrm>
          <a:off x="909047" y="1390151"/>
          <a:ext cx="8457073" cy="695075"/>
        </a:xfrm>
        <a:prstGeom prst="rect">
          <a:avLst/>
        </a:prstGeom>
        <a:solidFill>
          <a:srgbClr val="99CA3C"/>
        </a:solidFill>
        <a:ln w="12700" cap="flat" cmpd="sng" algn="ctr">
          <a:no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51716"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IN" sz="2100" kern="1200" dirty="0">
              <a:latin typeface="Basic Sans Light"/>
            </a:rPr>
            <a:t>Proposed Recruitment Portal </a:t>
          </a:r>
        </a:p>
      </dsp:txBody>
      <dsp:txXfrm>
        <a:off x="909047" y="1390151"/>
        <a:ext cx="8457073" cy="695075"/>
      </dsp:txXfrm>
    </dsp:sp>
    <dsp:sp modelId="{7CAAB198-4316-4634-AE6D-151D632B551C}">
      <dsp:nvSpPr>
        <dsp:cNvPr id="0" name=""/>
        <dsp:cNvSpPr/>
      </dsp:nvSpPr>
      <dsp:spPr>
        <a:xfrm>
          <a:off x="474625" y="1303266"/>
          <a:ext cx="868844" cy="868844"/>
        </a:xfrm>
        <a:prstGeom prst="ellipse">
          <a:avLst/>
        </a:prstGeom>
        <a:solidFill>
          <a:srgbClr val="006299"/>
        </a:solidFill>
        <a:ln w="12700" cap="flat" cmpd="sng" algn="ctr">
          <a:solidFill>
            <a:schemeClr val="accent1">
              <a:hueOff val="0"/>
              <a:satOff val="0"/>
              <a:lumOff val="0"/>
              <a:alphaOff val="0"/>
            </a:schemeClr>
          </a:solid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dsp:style>
    </dsp:sp>
    <dsp:sp modelId="{920D13C8-CC65-4627-A4D2-B401149DE2A6}">
      <dsp:nvSpPr>
        <dsp:cNvPr id="0" name=""/>
        <dsp:cNvSpPr/>
      </dsp:nvSpPr>
      <dsp:spPr>
        <a:xfrm>
          <a:off x="909047" y="2432945"/>
          <a:ext cx="8457073" cy="695075"/>
        </a:xfrm>
        <a:prstGeom prst="rect">
          <a:avLst/>
        </a:prstGeom>
        <a:solidFill>
          <a:srgbClr val="99CA3C"/>
        </a:solidFill>
        <a:ln w="12700" cap="flat" cmpd="sng" algn="ctr">
          <a:no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51716"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IN" sz="2100" kern="1200" dirty="0">
              <a:latin typeface="Basic Sans Light"/>
            </a:rPr>
            <a:t>Proposed tie up with educational Institutions to provide readily employable students </a:t>
          </a:r>
        </a:p>
      </dsp:txBody>
      <dsp:txXfrm>
        <a:off x="909047" y="2432945"/>
        <a:ext cx="8457073" cy="695075"/>
      </dsp:txXfrm>
    </dsp:sp>
    <dsp:sp modelId="{FB1E869F-F7D9-494F-9127-57636499B47A}">
      <dsp:nvSpPr>
        <dsp:cNvPr id="0" name=""/>
        <dsp:cNvSpPr/>
      </dsp:nvSpPr>
      <dsp:spPr>
        <a:xfrm>
          <a:off x="474625" y="2346060"/>
          <a:ext cx="868844" cy="868844"/>
        </a:xfrm>
        <a:prstGeom prst="ellipse">
          <a:avLst/>
        </a:prstGeom>
        <a:solidFill>
          <a:srgbClr val="006299"/>
        </a:solidFill>
        <a:ln w="12700" cap="flat" cmpd="sng" algn="ctr">
          <a:solidFill>
            <a:schemeClr val="accent1">
              <a:hueOff val="0"/>
              <a:satOff val="0"/>
              <a:lumOff val="0"/>
              <a:alphaOff val="0"/>
            </a:schemeClr>
          </a:solid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dsp:style>
    </dsp:sp>
    <dsp:sp modelId="{628B1D65-1FED-405F-96A6-99FDDDAEF3E5}">
      <dsp:nvSpPr>
        <dsp:cNvPr id="0" name=""/>
        <dsp:cNvSpPr/>
      </dsp:nvSpPr>
      <dsp:spPr>
        <a:xfrm>
          <a:off x="510544" y="3475739"/>
          <a:ext cx="8855575" cy="695075"/>
        </a:xfrm>
        <a:prstGeom prst="rect">
          <a:avLst/>
        </a:prstGeom>
        <a:solidFill>
          <a:srgbClr val="99CA3C"/>
        </a:solidFill>
        <a:ln w="12700" cap="flat" cmpd="sng" algn="ctr">
          <a:no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51716" tIns="53340" rIns="53340" bIns="53340" numCol="1" spcCol="1270" anchor="ctr" anchorCtr="0">
          <a:noAutofit/>
        </a:bodyPr>
        <a:lstStyle/>
        <a:p>
          <a:pPr marL="0" lvl="0" indent="0" algn="l" defTabSz="933450">
            <a:lnSpc>
              <a:spcPct val="90000"/>
            </a:lnSpc>
            <a:spcBef>
              <a:spcPct val="0"/>
            </a:spcBef>
            <a:spcAft>
              <a:spcPct val="35000"/>
            </a:spcAft>
            <a:buNone/>
          </a:pPr>
          <a:endParaRPr lang="en-IN" sz="2100" kern="1200">
            <a:latin typeface="Basic Sans Light"/>
          </a:endParaRPr>
        </a:p>
      </dsp:txBody>
      <dsp:txXfrm>
        <a:off x="510544" y="3475739"/>
        <a:ext cx="8855575" cy="695075"/>
      </dsp:txXfrm>
    </dsp:sp>
    <dsp:sp modelId="{BC9708E4-F489-4594-BD60-86060E0E046F}">
      <dsp:nvSpPr>
        <dsp:cNvPr id="0" name=""/>
        <dsp:cNvSpPr/>
      </dsp:nvSpPr>
      <dsp:spPr>
        <a:xfrm>
          <a:off x="76122" y="3388854"/>
          <a:ext cx="868844" cy="868844"/>
        </a:xfrm>
        <a:prstGeom prst="ellipse">
          <a:avLst/>
        </a:prstGeom>
        <a:solidFill>
          <a:srgbClr val="006299"/>
        </a:solidFill>
        <a:ln w="12700" cap="flat" cmpd="sng" algn="ctr">
          <a:solidFill>
            <a:schemeClr val="accent1">
              <a:hueOff val="0"/>
              <a:satOff val="0"/>
              <a:lumOff val="0"/>
              <a:alphaOff val="0"/>
            </a:schemeClr>
          </a:solidFill>
          <a:prstDash val="solid"/>
          <a:miter lim="800000"/>
        </a:ln>
        <a:effectLst>
          <a:outerShdw blurRad="50800" dist="50800" dir="5400000" algn="ctr" rotWithShape="0">
            <a:srgbClr val="000000">
              <a:alpha val="20000"/>
            </a:srgb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1AA22-A305-4BCF-8C31-F491847FC1C8}" type="datetimeFigureOut">
              <a:rPr lang="en-IN" smtClean="0"/>
              <a:t>02-12-2023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219F6-CD4A-43F7-BC07-AB1BC27E33B4}" type="slidenum">
              <a:rPr lang="en-IN" smtClean="0"/>
              <a:t>‹#›</a:t>
            </a:fld>
            <a:endParaRPr lang="en-IN"/>
          </a:p>
        </p:txBody>
      </p:sp>
    </p:spTree>
    <p:extLst>
      <p:ext uri="{BB962C8B-B14F-4D97-AF65-F5344CB8AC3E}">
        <p14:creationId xmlns:p14="http://schemas.microsoft.com/office/powerpoint/2010/main" val="258370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B219F6-CD4A-43F7-BC07-AB1BC27E33B4}" type="slidenum">
              <a:rPr lang="en-IN" smtClean="0"/>
              <a:t>18</a:t>
            </a:fld>
            <a:endParaRPr lang="en-IN"/>
          </a:p>
        </p:txBody>
      </p:sp>
    </p:spTree>
    <p:extLst>
      <p:ext uri="{BB962C8B-B14F-4D97-AF65-F5344CB8AC3E}">
        <p14:creationId xmlns:p14="http://schemas.microsoft.com/office/powerpoint/2010/main" val="172358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B219F6-CD4A-43F7-BC07-AB1BC27E33B4}" type="slidenum">
              <a:rPr lang="en-IN" smtClean="0"/>
              <a:t>28</a:t>
            </a:fld>
            <a:endParaRPr lang="en-IN"/>
          </a:p>
        </p:txBody>
      </p:sp>
    </p:spTree>
    <p:extLst>
      <p:ext uri="{BB962C8B-B14F-4D97-AF65-F5344CB8AC3E}">
        <p14:creationId xmlns:p14="http://schemas.microsoft.com/office/powerpoint/2010/main" val="38395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081F-CE72-4ED8-8B8B-6FF093BEF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BDA358B-0B03-4C6D-94EA-5E2BDFAAD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1806B29-D744-4D8A-AE52-E8310FC28442}"/>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D8D6FE09-35B4-4469-BDA9-ECFBA7E3B0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2AD522-DA2E-40C7-A828-BEAEDCB4691C}"/>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269534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B1C4-FEFF-4A8C-930E-2F4E66552EF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C0BFE8-1AE8-45F3-A029-D977E1896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B024C2-A040-46FC-AEDA-4CFFD9C029EF}"/>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EB7FE283-A6EC-447C-B2D5-BBCE8ACD9A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C8DE3B-BDD9-4517-863D-5F89542D7DF4}"/>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369899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D67D2-D60E-4968-A6EB-F55678DE3A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E4F0297-CA08-41AC-B5AE-5D17F19490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F77AE0-BF77-41D5-9013-8DA6A4BA9FA7}"/>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1D1651C4-CABD-4466-BC29-9AE61F7B76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0B816B-E371-4ACF-BBA9-F208D8DA5402}"/>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113823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3A1A-64D3-4CC9-902B-9259BF71B2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75C314-4EF6-45EE-ABA3-EC4D75C0B1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78234F-8305-4BE5-9ED2-2CEFB69D0D0E}"/>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05DEF219-092D-44D6-AB45-E4FBA49423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A5A91D-A0D9-48C1-AD79-CF7ED9259591}"/>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127962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914B-0E8E-49DA-A961-6304878EF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CE11A22-046B-443A-BA77-2A39EEDE4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F1A39B-ECA4-463A-8CF0-8092F4C5AB72}"/>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081A9638-9161-4869-8F00-2BE0FF9F4B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4F6CF5-9036-4159-8835-9A21D6AA4B64}"/>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235857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8356-7D72-4189-95DE-9E85F3A73CE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5C87E0-BC4D-4597-AE58-BB3DBE155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644D589-ACBF-4845-AC91-D147E0414B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A509AC-7FEA-4C4D-B75C-D62B1916EEC6}"/>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6" name="Footer Placeholder 5">
            <a:extLst>
              <a:ext uri="{FF2B5EF4-FFF2-40B4-BE49-F238E27FC236}">
                <a16:creationId xmlns:a16="http://schemas.microsoft.com/office/drawing/2014/main" id="{55426D84-1E83-4C2E-A945-0F9E04F7D5B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5DB2B83-CC58-4558-9270-EB01EF2FE2BE}"/>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240412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1C81-7940-4AB9-B2A8-0F0CCABC08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392C8D-002E-4D8E-A529-C9027046A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1196B-CFDF-49F1-A1F7-614EBBF5C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D83A8CE-0715-4EB5-81F1-0ABE3978B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F76FC3-92BA-4F1D-A4AB-6CC918303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D88B167-73B2-4C5F-A85C-DC16D7144FE0}"/>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8" name="Footer Placeholder 7">
            <a:extLst>
              <a:ext uri="{FF2B5EF4-FFF2-40B4-BE49-F238E27FC236}">
                <a16:creationId xmlns:a16="http://schemas.microsoft.com/office/drawing/2014/main" id="{CC969605-69F8-4825-834D-B07B29B7383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6579033-9DE9-45E6-BD1F-3EC62691CE8B}"/>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97537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9DF9-D174-4278-9842-8D140DBE775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04EE46-769B-4691-81AC-9E57D6373C7E}"/>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4" name="Footer Placeholder 3">
            <a:extLst>
              <a:ext uri="{FF2B5EF4-FFF2-40B4-BE49-F238E27FC236}">
                <a16:creationId xmlns:a16="http://schemas.microsoft.com/office/drawing/2014/main" id="{7E9BDA7C-8526-4BFF-B540-92DDAD624E2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C591EF5-52FE-4723-B37D-115875C2CFE5}"/>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145376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00E0D-4674-41A7-86E3-C3DF160DC380}"/>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3" name="Footer Placeholder 2">
            <a:extLst>
              <a:ext uri="{FF2B5EF4-FFF2-40B4-BE49-F238E27FC236}">
                <a16:creationId xmlns:a16="http://schemas.microsoft.com/office/drawing/2014/main" id="{791D17B4-DF89-4A52-88A1-9760F975F83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5876B0F-76BC-4490-9E85-7116EEC3A2AF}"/>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580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B3E2-879D-45BD-83BD-E3CDBCDAE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EF38E21-7E24-4770-84E4-52B319049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F7CFD6-2880-4037-89DB-DB00275C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4ABBC-C058-4F4F-AE19-9C0C8FFC4479}"/>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6" name="Footer Placeholder 5">
            <a:extLst>
              <a:ext uri="{FF2B5EF4-FFF2-40B4-BE49-F238E27FC236}">
                <a16:creationId xmlns:a16="http://schemas.microsoft.com/office/drawing/2014/main" id="{F95335E5-9E02-4FB9-8A59-CA9F994EB0B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F79BB4-D107-499A-9053-AAFCF1BE34EB}"/>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302048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9396-A7C8-4814-84A1-178E56C2F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E7B99FB-41CA-4982-87A0-1B6BC2B55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D445255-25FE-4A2E-BD9B-637634A9C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6EFFB-6DF6-4718-99D4-A632670DD775}"/>
              </a:ext>
            </a:extLst>
          </p:cNvPr>
          <p:cNvSpPr>
            <a:spLocks noGrp="1"/>
          </p:cNvSpPr>
          <p:nvPr>
            <p:ph type="dt" sz="half" idx="10"/>
          </p:nvPr>
        </p:nvSpPr>
        <p:spPr/>
        <p:txBody>
          <a:bodyPr/>
          <a:lstStyle/>
          <a:p>
            <a:fld id="{F796D3F7-07D3-4D50-8060-FD829A1CFBAD}" type="datetimeFigureOut">
              <a:rPr lang="en-IN" smtClean="0"/>
              <a:t>02-12-2023</a:t>
            </a:fld>
            <a:endParaRPr lang="en-IN"/>
          </a:p>
        </p:txBody>
      </p:sp>
      <p:sp>
        <p:nvSpPr>
          <p:cNvPr id="6" name="Footer Placeholder 5">
            <a:extLst>
              <a:ext uri="{FF2B5EF4-FFF2-40B4-BE49-F238E27FC236}">
                <a16:creationId xmlns:a16="http://schemas.microsoft.com/office/drawing/2014/main" id="{696AA5B5-4B58-4A26-BFB4-E10DE481D12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36BAAE-9786-4403-97C1-F97DB1F5AA50}"/>
              </a:ext>
            </a:extLst>
          </p:cNvPr>
          <p:cNvSpPr>
            <a:spLocks noGrp="1"/>
          </p:cNvSpPr>
          <p:nvPr>
            <p:ph type="sldNum" sz="quarter" idx="12"/>
          </p:nvPr>
        </p:nvSpPr>
        <p:spPr/>
        <p:txBody>
          <a:bodyPr/>
          <a:lstStyle/>
          <a:p>
            <a:fld id="{D4DC1640-553D-4A54-9F93-AEFC5DDC2F7A}" type="slidenum">
              <a:rPr lang="en-IN" smtClean="0"/>
              <a:t>‹#›</a:t>
            </a:fld>
            <a:endParaRPr lang="en-IN"/>
          </a:p>
        </p:txBody>
      </p:sp>
    </p:spTree>
    <p:extLst>
      <p:ext uri="{BB962C8B-B14F-4D97-AF65-F5344CB8AC3E}">
        <p14:creationId xmlns:p14="http://schemas.microsoft.com/office/powerpoint/2010/main" val="22846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56851-E952-4070-BF9D-34A7A3136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D3B48EE-ECB2-4B93-A394-0036D663E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5D24FA-0C3F-46FA-BE6A-49B6D521A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6D3F7-07D3-4D50-8060-FD829A1CFBAD}" type="datetimeFigureOut">
              <a:rPr lang="en-IN" smtClean="0"/>
              <a:t>02-12-2023</a:t>
            </a:fld>
            <a:endParaRPr lang="en-IN"/>
          </a:p>
        </p:txBody>
      </p:sp>
      <p:sp>
        <p:nvSpPr>
          <p:cNvPr id="5" name="Footer Placeholder 4">
            <a:extLst>
              <a:ext uri="{FF2B5EF4-FFF2-40B4-BE49-F238E27FC236}">
                <a16:creationId xmlns:a16="http://schemas.microsoft.com/office/drawing/2014/main" id="{5466024F-7E05-4557-B107-ABD3FA416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A5F65B7-560F-4EA3-AAE8-2E9D2D5DF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C1640-553D-4A54-9F93-AEFC5DDC2F7A}" type="slidenum">
              <a:rPr lang="en-IN" smtClean="0"/>
              <a:t>‹#›</a:t>
            </a:fld>
            <a:endParaRPr lang="en-IN"/>
          </a:p>
        </p:txBody>
      </p:sp>
    </p:spTree>
    <p:extLst>
      <p:ext uri="{BB962C8B-B14F-4D97-AF65-F5344CB8AC3E}">
        <p14:creationId xmlns:p14="http://schemas.microsoft.com/office/powerpoint/2010/main" val="306724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8.svg"/><Relationship Id="rId5" Type="http://schemas.openxmlformats.org/officeDocument/2006/relationships/diagramQuickStyle" Target="../diagrams/quickStyle1.xml"/><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sv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hyperlink" Target="https://www.theiia.org/en/products/learning-solutions/course/auditing-operational-resiliency-in-technology-and-beyond/" TargetMode="External"/><Relationship Id="rId13" Type="http://schemas.openxmlformats.org/officeDocument/2006/relationships/hyperlink" Target="https://www.theiia.org/en/products/learning-solutions/course/coso---based-internal-auditing/" TargetMode="External"/><Relationship Id="rId3" Type="http://schemas.openxmlformats.org/officeDocument/2006/relationships/hyperlink" Target="https://www.theiia.org/en/products/learning-solutions/course/advanced-risk-based-auditing/" TargetMode="External"/><Relationship Id="rId7" Type="http://schemas.openxmlformats.org/officeDocument/2006/relationships/hyperlink" Target="https://www.theiia.org/en/products/learning-solutions/course/auditing-the-cloud/" TargetMode="External"/><Relationship Id="rId12" Type="http://schemas.openxmlformats.org/officeDocument/2006/relationships/hyperlink" Target="https://www.theiia.org/en/products/learning-solutions/course/the-iias-core-curriculum-understanding-internal-auditing/" TargetMode="External"/><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theiia.org/en/products/learning-solutions/course/assessing-ethics-in-your-organization/" TargetMode="External"/><Relationship Id="rId11" Type="http://schemas.openxmlformats.org/officeDocument/2006/relationships/hyperlink" Target="https://www.theiia.org/en/products/learning-solutions/course/communication-skills-for-auditors-interviewing-and-negotiating/" TargetMode="External"/><Relationship Id="rId5" Type="http://schemas.openxmlformats.org/officeDocument/2006/relationships/hyperlink" Target="https://www.theiia.org/en/products/learning-solutions/course/analyzing--improving-business-processes/" TargetMode="External"/><Relationship Id="rId15" Type="http://schemas.openxmlformats.org/officeDocument/2006/relationships/hyperlink" Target="https://www.theiia.org/en/products/learning-solutions/course/developing-audit-observations/" TargetMode="External"/><Relationship Id="rId10" Type="http://schemas.openxmlformats.org/officeDocument/2006/relationships/hyperlink" Target="https://www.theiia.org/en/products/learning-solutions/course/building-a-sustainable-quality-program/" TargetMode="External"/><Relationship Id="rId4" Type="http://schemas.openxmlformats.org/officeDocument/2006/relationships/hyperlink" Target="https://www.theiia.org/en/products/learning-solutions/course/agile-auditing/" TargetMode="External"/><Relationship Id="rId9" Type="http://schemas.openxmlformats.org/officeDocument/2006/relationships/hyperlink" Target="https://www.theiia.org/en/products/learning-solutions/course/auditing-the-automation-center-of-excellence/" TargetMode="External"/><Relationship Id="rId14" Type="http://schemas.openxmlformats.org/officeDocument/2006/relationships/hyperlink" Target="https://www.theiia.org/en/products/learning-solutions/course/critical-thinking-a-vital-auditing-competenc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theiia.org/en/products/learning-solutions/course/fundamentals-of-internal-auditing/" TargetMode="External"/><Relationship Id="rId3" Type="http://schemas.openxmlformats.org/officeDocument/2006/relationships/hyperlink" Target="https://www.theiia.org/en/products/learning-solutions/course/enterprise-risk-management-a-driver-for-organizational-success/" TargetMode="External"/><Relationship Id="rId7" Type="http://schemas.openxmlformats.org/officeDocument/2006/relationships/hyperlink" Target="https://www.theiia.org/en/products/learning-solutions/course/fundamentals-of-cybersecurity-auditing/" TargetMode="External"/><Relationship Id="rId12" Type="http://schemas.openxmlformats.org/officeDocument/2006/relationships/image" Target="../media/image19.png"/><Relationship Id="rId2" Type="http://schemas.openxmlformats.org/officeDocument/2006/relationships/hyperlink" Target="https://www.theiia.org/en/products/learning-solutions/course/developing-leadership-skills-for-team-leaders/" TargetMode="External"/><Relationship Id="rId1" Type="http://schemas.openxmlformats.org/officeDocument/2006/relationships/slideLayout" Target="../slideLayouts/slideLayout2.xml"/><Relationship Id="rId6" Type="http://schemas.openxmlformats.org/officeDocument/2006/relationships/hyperlink" Target="https://www.theiia.org/en/products/learning-solutions/course/fraud-auditing/" TargetMode="External"/><Relationship Id="rId11" Type="http://schemas.openxmlformats.org/officeDocument/2006/relationships/hyperlink" Target="https://www.theiia.org/en/products/learning-solutions/course/high-impact-audit-reporting/" TargetMode="External"/><Relationship Id="rId5" Type="http://schemas.openxmlformats.org/officeDocument/2006/relationships/hyperlink" Target="https://www.theiia.org/en/products/learning-solutions/course/financial-auditing-for-internal-auditors/" TargetMode="External"/><Relationship Id="rId10" Type="http://schemas.openxmlformats.org/officeDocument/2006/relationships/hyperlink" Target="https://www.theiia.org/en/products/learning-solutions/course/fundamentals-of-risk-based-auditing/" TargetMode="External"/><Relationship Id="rId4" Type="http://schemas.openxmlformats.org/officeDocument/2006/relationships/hyperlink" Target="https://www.theiia.org/en/products/learning-solutions/course/examining-cybersecurity-concepts/" TargetMode="External"/><Relationship Id="rId9" Type="http://schemas.openxmlformats.org/officeDocument/2006/relationships/hyperlink" Target="https://www.theiia.org/en/products/learning-solutions/course/fundamentals-of-it-audi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theiia.org/en/products/learning-solutions/course/root-cause-analysis-for-enhancing-internal-audit-effectiveness/" TargetMode="External"/><Relationship Id="rId13" Type="http://schemas.openxmlformats.org/officeDocument/2006/relationships/image" Target="../media/image19.png"/><Relationship Id="rId3" Type="http://schemas.openxmlformats.org/officeDocument/2006/relationships/hyperlink" Target="https://www.theiia.org/en/products/learning-solutions/course/internal-audits-guide-to-ransomware/" TargetMode="External"/><Relationship Id="rId7" Type="http://schemas.openxmlformats.org/officeDocument/2006/relationships/hyperlink" Target="https://www.theiia.org/en/products/learning-solutions/course/practicing-agility---a-roadmap-toward-agile-auditing/" TargetMode="External"/><Relationship Id="rId12" Type="http://schemas.openxmlformats.org/officeDocument/2006/relationships/hyperlink" Target="https://www.theiia.org/en/products/learning-solutions/course/tools-for-new-auditors/" TargetMode="External"/><Relationship Id="rId2" Type="http://schemas.openxmlformats.org/officeDocument/2006/relationships/hyperlink" Target="https://www.theiia.org/en/products/learning-solutions/course/identity-access-management-zero-trust-and-microsegmentation-for-auditors/" TargetMode="External"/><Relationship Id="rId1" Type="http://schemas.openxmlformats.org/officeDocument/2006/relationships/slideLayout" Target="../slideLayouts/slideLayout2.xml"/><Relationship Id="rId6" Type="http://schemas.openxmlformats.org/officeDocument/2006/relationships/hyperlink" Target="https://www.theiia.org/en/products/learning-solutions/course/performing-an-effective-quality-assessment/" TargetMode="External"/><Relationship Id="rId11" Type="http://schemas.openxmlformats.org/officeDocument/2006/relationships/hyperlink" Target="https://www.theiia.org/en/products/learning-solutions/course/tools-for-lead-auditors/" TargetMode="External"/><Relationship Id="rId5" Type="http://schemas.openxmlformats.org/officeDocument/2006/relationships/hyperlink" Target="https://www.theiia.org/en/products/learning-solutions/course/operational-auditing-influencing-positive-change/" TargetMode="External"/><Relationship Id="rId10" Type="http://schemas.openxmlformats.org/officeDocument/2006/relationships/hyperlink" Target="https://www.theiia.org/en/products/learning-solutions/course/tools-for-audit-managers/" TargetMode="External"/><Relationship Id="rId4" Type="http://schemas.openxmlformats.org/officeDocument/2006/relationships/hyperlink" Target="https://www.theiia.org/en/products/learning-solutions/course/it-general-controls/" TargetMode="External"/><Relationship Id="rId9" Type="http://schemas.openxmlformats.org/officeDocument/2006/relationships/hyperlink" Target="https://www.theiia.org/en/products/learning-solutions/course/the-effective-auditor-understanding-and-applying-emotional-intelligenc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theiia.org/en/products/learning-solutions/course/communication-skills-for-auditors-interviewing-and-negotiating/" TargetMode="External"/><Relationship Id="rId13" Type="http://schemas.openxmlformats.org/officeDocument/2006/relationships/hyperlink" Target="https://www.theiia.org/en/products/learning-solutions/course/financial-auditing-for-internal-auditors/" TargetMode="External"/><Relationship Id="rId3" Type="http://schemas.openxmlformats.org/officeDocument/2006/relationships/hyperlink" Target="https://www.theiia.org/en/products/learning-solutions/course/agile-auditing/" TargetMode="External"/><Relationship Id="rId7" Type="http://schemas.openxmlformats.org/officeDocument/2006/relationships/hyperlink" Target="https://www.theiia.org/en/products/learning-solutions/course/building-a-sustainable-quality-program/" TargetMode="External"/><Relationship Id="rId12" Type="http://schemas.openxmlformats.org/officeDocument/2006/relationships/hyperlink" Target="https://www.theiia.org/en/products/learning-solutions/course/ethically-mastering-the-global-internal-audit-standards/" TargetMode="External"/><Relationship Id="rId2" Type="http://schemas.openxmlformats.org/officeDocument/2006/relationships/hyperlink" Target="https://www.theiia.org/en/products/learning-solutions/course/advanced-risk-based-auditing/" TargetMode="External"/><Relationship Id="rId1" Type="http://schemas.openxmlformats.org/officeDocument/2006/relationships/slideLayout" Target="../slideLayouts/slideLayout2.xml"/><Relationship Id="rId6" Type="http://schemas.openxmlformats.org/officeDocument/2006/relationships/hyperlink" Target="https://www.theiia.org/en/products/learning-solutions/course/auditing-the-data-privacy-policy/" TargetMode="External"/><Relationship Id="rId11" Type="http://schemas.openxmlformats.org/officeDocument/2006/relationships/hyperlink" Target="https://www.theiia.org/en/products/learning-solutions/course/enterprise-risk-management-a-driver-for-organizational-success/" TargetMode="External"/><Relationship Id="rId5" Type="http://schemas.openxmlformats.org/officeDocument/2006/relationships/hyperlink" Target="https://www.theiia.org/en/products/learning-solutions/course/auditing-at-the-speed-of-innovation/" TargetMode="External"/><Relationship Id="rId10" Type="http://schemas.openxmlformats.org/officeDocument/2006/relationships/hyperlink" Target="https://www.theiia.org/en/products/learning-solutions/course/developing-audit-observations/" TargetMode="External"/><Relationship Id="rId4" Type="http://schemas.openxmlformats.org/officeDocument/2006/relationships/hyperlink" Target="https://www.theiia.org/en/products/learning-solutions/course/assessing-ethics-in-your-organization/" TargetMode="External"/><Relationship Id="rId9" Type="http://schemas.openxmlformats.org/officeDocument/2006/relationships/hyperlink" Target="https://www.theiia.org/en/products/learning-solutions/course/critical-thinking-a-vital-auditing-competency/" TargetMode="External"/><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hyperlink" Target="https://www.theiia.org/en/products/learning-solutions/course/high-impact-audit-reporting/" TargetMode="External"/><Relationship Id="rId3" Type="http://schemas.openxmlformats.org/officeDocument/2006/relationships/hyperlink" Target="https://www.theiia.org/en/products/learning-solutions/course/fundamentals-of-compliance-auditing/" TargetMode="External"/><Relationship Id="rId7" Type="http://schemas.openxmlformats.org/officeDocument/2006/relationships/hyperlink" Target="https://www.theiia.org/en/products/learning-solutions/course/fundamentals-of-risk-based-auditing/" TargetMode="External"/><Relationship Id="rId12" Type="http://schemas.openxmlformats.org/officeDocument/2006/relationships/image" Target="../media/image19.png"/><Relationship Id="rId2" Type="http://schemas.openxmlformats.org/officeDocument/2006/relationships/hyperlink" Target="https://www.theiia.org/en/products/learning-solutions/course/fraud-auditing/" TargetMode="External"/><Relationship Id="rId1" Type="http://schemas.openxmlformats.org/officeDocument/2006/relationships/slideLayout" Target="../slideLayouts/slideLayout2.xml"/><Relationship Id="rId6" Type="http://schemas.openxmlformats.org/officeDocument/2006/relationships/hyperlink" Target="https://www.theiia.org/en/products/learning-solutions/course/fundamentals-of-it-auditing/" TargetMode="External"/><Relationship Id="rId11" Type="http://schemas.openxmlformats.org/officeDocument/2006/relationships/hyperlink" Target="https://www.theiia.org/en/products/learning-solutions/course/operational-auditing-influencing-positive-change/" TargetMode="External"/><Relationship Id="rId5" Type="http://schemas.openxmlformats.org/officeDocument/2006/relationships/hyperlink" Target="https://www.theiia.org/en/products/learning-solutions/course/fundamentals-of-internal-auditing/" TargetMode="External"/><Relationship Id="rId10" Type="http://schemas.openxmlformats.org/officeDocument/2006/relationships/hyperlink" Target="https://www.theiia.org/en/products/learning-solutions/course/navigating-the-ippf-a-journey-into-the-global-internal-audit-standards/" TargetMode="External"/><Relationship Id="rId4" Type="http://schemas.openxmlformats.org/officeDocument/2006/relationships/hyperlink" Target="https://www.theiia.org/en/products/learning-solutions/course/fundamentals-of-cybersecurity-auditing/" TargetMode="External"/><Relationship Id="rId9" Type="http://schemas.openxmlformats.org/officeDocument/2006/relationships/hyperlink" Target="https://www.theiia.org/en/products/learning-solutions/course/intermediate-it-audit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heiia.org/en/products/learning-solutions/course/root-cause-analysis-for-enhancing-internal-audit-effectiveness/" TargetMode="External"/><Relationship Id="rId7" Type="http://schemas.openxmlformats.org/officeDocument/2006/relationships/image" Target="../media/image19.png"/><Relationship Id="rId2" Type="http://schemas.openxmlformats.org/officeDocument/2006/relationships/hyperlink" Target="https://www.theiia.org/en/products/learning-solutions/course/performing-an-effective-quality-assessment/" TargetMode="External"/><Relationship Id="rId1" Type="http://schemas.openxmlformats.org/officeDocument/2006/relationships/slideLayout" Target="../slideLayouts/slideLayout2.xml"/><Relationship Id="rId6" Type="http://schemas.openxmlformats.org/officeDocument/2006/relationships/hyperlink" Target="https://www.theiia.org/en/products/learning-solutions/course/tools-for-new-auditors/" TargetMode="External"/><Relationship Id="rId5" Type="http://schemas.openxmlformats.org/officeDocument/2006/relationships/hyperlink" Target="https://www.theiia.org/en/products/learning-solutions/course/tools-for-lead-auditors/" TargetMode="External"/><Relationship Id="rId4" Type="http://schemas.openxmlformats.org/officeDocument/2006/relationships/hyperlink" Target="https://www.theiia.org/en/products/learning-solutions/course/tools-for-audit-manag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mailto:ceo@iiaindia.co" TargetMode="External"/><Relationship Id="rId5" Type="http://schemas.openxmlformats.org/officeDocument/2006/relationships/hyperlink" Target="mailto:memberservices@iiaindia.org" TargetMode="External"/><Relationship Id="rId4" Type="http://schemas.openxmlformats.org/officeDocument/2006/relationships/hyperlink" Target="http://www.iiaindi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owl.excelsior.edu/writing-process/prewriting-strategies/prewriting-strategies-asking-defining-questions/" TargetMode="External"/><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10" Type="http://schemas.openxmlformats.org/officeDocument/2006/relationships/image" Target="../media/image20.png"/><Relationship Id="rId4" Type="http://schemas.openxmlformats.org/officeDocument/2006/relationships/slide" Target="slide26.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9.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hyperlink" Target="https://www.theiia.org/en/resources/" TargetMode="External"/><Relationship Id="rId3" Type="http://schemas.openxmlformats.org/officeDocument/2006/relationships/hyperlink" Target="https://www.theiia.org/en/learning/online/webinars/archived-webinars" TargetMode="External"/><Relationship Id="rId7" Type="http://schemas.openxmlformats.org/officeDocument/2006/relationships/hyperlink" Target="https://www.theiia.org/en/resources/research-and-reports/tone-at-the-top/"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theiia.org/en/resources/research-and-reports/" TargetMode="External"/><Relationship Id="rId5" Type="http://schemas.openxmlformats.org/officeDocument/2006/relationships/hyperlink" Target="https://www.theiia.org/en/resources/knowledge-centers/" TargetMode="External"/><Relationship Id="rId4" Type="http://schemas.openxmlformats.org/officeDocument/2006/relationships/hyperlink" Target="https://www.theiia.org/en/promotions/membership/resources/smartbrie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351B68-3D9D-4F2A-B113-133ADDCAF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468" y="498621"/>
            <a:ext cx="4555959" cy="1297522"/>
          </a:xfrm>
          <a:prstGeom prst="rect">
            <a:avLst/>
          </a:prstGeom>
        </p:spPr>
      </p:pic>
      <p:sp>
        <p:nvSpPr>
          <p:cNvPr id="7" name="TextBox 6">
            <a:extLst>
              <a:ext uri="{FF2B5EF4-FFF2-40B4-BE49-F238E27FC236}">
                <a16:creationId xmlns:a16="http://schemas.microsoft.com/office/drawing/2014/main" id="{AE2B83CD-FCDF-43E4-9159-7F16BED86550}"/>
              </a:ext>
            </a:extLst>
          </p:cNvPr>
          <p:cNvSpPr txBox="1"/>
          <p:nvPr/>
        </p:nvSpPr>
        <p:spPr>
          <a:xfrm>
            <a:off x="2324048" y="2898083"/>
            <a:ext cx="8525425" cy="757130"/>
          </a:xfrm>
          <a:prstGeom prst="rect">
            <a:avLst/>
          </a:prstGeom>
          <a:noFill/>
        </p:spPr>
        <p:txBody>
          <a:bodyPr wrap="square" rtlCol="0">
            <a:spAutoFit/>
          </a:bodyPr>
          <a:lstStyle/>
          <a:p>
            <a:pPr marL="12700" marR="5080">
              <a:lnSpc>
                <a:spcPct val="90000"/>
              </a:lnSpc>
              <a:spcBef>
                <a:spcPts val="320"/>
              </a:spcBef>
            </a:pPr>
            <a:r>
              <a:rPr lang="en-US" sz="4800" b="1" spc="-5" dirty="0">
                <a:solidFill>
                  <a:srgbClr val="92D050"/>
                </a:solidFill>
                <a:latin typeface="Basic Sans Bold"/>
                <a:cs typeface="Arial"/>
              </a:rPr>
              <a:t>IIA India Corporate Connect</a:t>
            </a:r>
          </a:p>
        </p:txBody>
      </p:sp>
      <p:sp>
        <p:nvSpPr>
          <p:cNvPr id="8" name="TextBox 7">
            <a:extLst>
              <a:ext uri="{FF2B5EF4-FFF2-40B4-BE49-F238E27FC236}">
                <a16:creationId xmlns:a16="http://schemas.microsoft.com/office/drawing/2014/main" id="{C3D5258F-E3A4-4C16-A74E-A63CD7C1D3D9}"/>
              </a:ext>
            </a:extLst>
          </p:cNvPr>
          <p:cNvSpPr txBox="1"/>
          <p:nvPr/>
        </p:nvSpPr>
        <p:spPr>
          <a:xfrm>
            <a:off x="5155660" y="4494179"/>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10299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298994" y="320504"/>
            <a:ext cx="9667966" cy="646331"/>
          </a:xfrm>
          <a:prstGeom prst="rect">
            <a:avLst/>
          </a:prstGeom>
          <a:noFill/>
        </p:spPr>
        <p:txBody>
          <a:bodyPr wrap="square">
            <a:spAutoFit/>
          </a:bodyPr>
          <a:lstStyle/>
          <a:p>
            <a:r>
              <a:rPr lang="en-US" sz="1400" b="1" spc="-385" dirty="0">
                <a:solidFill>
                  <a:srgbClr val="00629A"/>
                </a:solidFill>
                <a:latin typeface="Basic Sans Bold"/>
              </a:rPr>
              <a:t> </a:t>
            </a:r>
            <a:r>
              <a:rPr lang="en-IN" sz="3600" b="1" dirty="0">
                <a:solidFill>
                  <a:srgbClr val="00629A"/>
                </a:solidFill>
                <a:latin typeface="Basic Sans Bold"/>
              </a:rPr>
              <a:t>Corporate Benefits (each year as per status)</a:t>
            </a:r>
          </a:p>
        </p:txBody>
      </p:sp>
      <p:sp>
        <p:nvSpPr>
          <p:cNvPr id="3" name="Text Placeholder 2">
            <a:extLst>
              <a:ext uri="{FF2B5EF4-FFF2-40B4-BE49-F238E27FC236}">
                <a16:creationId xmlns:a16="http://schemas.microsoft.com/office/drawing/2014/main" id="{7CFCCA9D-B537-2423-08A5-C979852FF004}"/>
              </a:ext>
            </a:extLst>
          </p:cNvPr>
          <p:cNvSpPr txBox="1">
            <a:spLocks/>
          </p:cNvSpPr>
          <p:nvPr/>
        </p:nvSpPr>
        <p:spPr>
          <a:xfrm>
            <a:off x="630792" y="1226094"/>
            <a:ext cx="10930416" cy="49747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Basic Sans Light"/>
              </a:rPr>
              <a:t>A testament to your bold vision of the Corporate Governance of the enterprise:</a:t>
            </a:r>
            <a:endParaRPr lang="en-IN" sz="1800" dirty="0">
              <a:latin typeface="Basic Sans Light"/>
            </a:endParaRPr>
          </a:p>
          <a:p>
            <a:pPr marL="342900" indent="-342900"/>
            <a:r>
              <a:rPr lang="en-IN" sz="1800" dirty="0">
                <a:latin typeface="Basic Sans Light"/>
              </a:rPr>
              <a:t>Certificate of Platinum Category membership (101+ members) </a:t>
            </a:r>
          </a:p>
          <a:p>
            <a:pPr marL="342900" indent="-342900"/>
            <a:r>
              <a:rPr lang="en-IN" sz="1800" dirty="0">
                <a:latin typeface="Basic Sans Light"/>
              </a:rPr>
              <a:t>Certificate of Gold Category membership (51 to 100 members)</a:t>
            </a:r>
          </a:p>
          <a:p>
            <a:pPr marL="342900" indent="-342900"/>
            <a:r>
              <a:rPr lang="en-IN" sz="1800" dirty="0">
                <a:latin typeface="Basic Sans Light"/>
              </a:rPr>
              <a:t>Certificate of Silver Category membership (26 to 50 members)</a:t>
            </a:r>
          </a:p>
          <a:p>
            <a:pPr marL="342900" indent="-342900"/>
            <a:r>
              <a:rPr lang="en-IN" sz="1800" dirty="0">
                <a:latin typeface="Basic Sans Light"/>
              </a:rPr>
              <a:t>Selected Free GTM Courses:</a:t>
            </a:r>
          </a:p>
          <a:p>
            <a:pPr marL="1028700" lvl="1" indent="-342900">
              <a:buFont typeface="Wingdings" panose="05000000000000000000" pitchFamily="2" charset="2"/>
              <a:buChar char="v"/>
            </a:pPr>
            <a:r>
              <a:rPr lang="en-US" sz="1800" b="1" dirty="0">
                <a:latin typeface="Basic Sans Light"/>
              </a:rPr>
              <a:t>Platinum</a:t>
            </a:r>
            <a:r>
              <a:rPr lang="en-US" sz="1800" dirty="0">
                <a:latin typeface="Basic Sans Light"/>
              </a:rPr>
              <a:t> – one day onsite training* / two online webinars* specifically designed for their need</a:t>
            </a:r>
          </a:p>
          <a:p>
            <a:pPr marL="1028700" lvl="1" indent="-342900">
              <a:buFont typeface="Wingdings" panose="05000000000000000000" pitchFamily="2" charset="2"/>
              <a:buChar char="v"/>
            </a:pPr>
            <a:r>
              <a:rPr lang="en-US" sz="1800" b="1" dirty="0">
                <a:latin typeface="Basic Sans Light"/>
              </a:rPr>
              <a:t>Gold</a:t>
            </a:r>
            <a:r>
              <a:rPr lang="en-US" sz="1800" dirty="0">
                <a:latin typeface="Basic Sans Light"/>
              </a:rPr>
              <a:t> - one day onsite training* / One online webinar* specifically designed for their need</a:t>
            </a:r>
          </a:p>
          <a:p>
            <a:pPr marL="1028700" lvl="1" indent="-342900">
              <a:buFont typeface="Wingdings" panose="05000000000000000000" pitchFamily="2" charset="2"/>
              <a:buChar char="v"/>
            </a:pPr>
            <a:r>
              <a:rPr lang="en-US" sz="1800" b="1" dirty="0">
                <a:latin typeface="Basic Sans Light"/>
              </a:rPr>
              <a:t>Silver</a:t>
            </a:r>
            <a:r>
              <a:rPr lang="en-US" sz="1800" dirty="0">
                <a:latin typeface="Basic Sans Light"/>
              </a:rPr>
              <a:t> - one online webinar* specifically designed for their need</a:t>
            </a:r>
            <a:endParaRPr lang="en-IN" sz="1800" dirty="0">
              <a:latin typeface="Basic Sans Light"/>
            </a:endParaRPr>
          </a:p>
          <a:p>
            <a:pPr marL="342900" indent="-342900"/>
            <a:r>
              <a:rPr lang="en-IN" sz="1800" dirty="0">
                <a:latin typeface="Basic Sans Light"/>
              </a:rPr>
              <a:t>Display of names on the website of IIA</a:t>
            </a:r>
          </a:p>
          <a:p>
            <a:pPr marL="342900" indent="-342900"/>
            <a:r>
              <a:rPr lang="en-IN" sz="1800" dirty="0">
                <a:latin typeface="Basic Sans Light"/>
              </a:rPr>
              <a:t>Standee at the Annual Conference</a:t>
            </a:r>
          </a:p>
          <a:p>
            <a:pPr marL="342900" indent="-342900"/>
            <a:r>
              <a:rPr lang="en-IN" sz="1800" dirty="0">
                <a:latin typeface="Basic Sans Light"/>
              </a:rPr>
              <a:t>Flexibility to replace an existing member (Change of role, Separation etc) as well as increase in additional membership without multiple logins.</a:t>
            </a:r>
          </a:p>
          <a:p>
            <a:pPr marL="342900" indent="-342900"/>
            <a:r>
              <a:rPr lang="en-IN" sz="1800" dirty="0">
                <a:latin typeface="Basic Sans Light"/>
              </a:rPr>
              <a:t>Proposed Employment Portal</a:t>
            </a:r>
          </a:p>
          <a:p>
            <a:r>
              <a:rPr lang="en-IN" sz="1800" i="1" dirty="0">
                <a:latin typeface="Basic Sans Light"/>
              </a:rPr>
              <a:t>*Venue, cost meal, travel, and out-of-pocket expenses, etc of faculty to be borne by the Corporate member. Webinars will be of 2 hours duration. </a:t>
            </a:r>
          </a:p>
          <a:p>
            <a:pPr marL="342900" indent="-342900"/>
            <a:endParaRPr lang="en-IN" sz="1800" dirty="0"/>
          </a:p>
          <a:p>
            <a:pPr marL="342900" indent="-342900"/>
            <a:endParaRPr lang="en-IN" sz="1800" dirty="0"/>
          </a:p>
        </p:txBody>
      </p:sp>
    </p:spTree>
    <p:extLst>
      <p:ext uri="{BB962C8B-B14F-4D97-AF65-F5344CB8AC3E}">
        <p14:creationId xmlns:p14="http://schemas.microsoft.com/office/powerpoint/2010/main" val="177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298994" y="320504"/>
            <a:ext cx="9667966" cy="646331"/>
          </a:xfrm>
          <a:prstGeom prst="rect">
            <a:avLst/>
          </a:prstGeom>
          <a:noFill/>
        </p:spPr>
        <p:txBody>
          <a:bodyPr wrap="square">
            <a:spAutoFit/>
          </a:bodyPr>
          <a:lstStyle/>
          <a:p>
            <a:r>
              <a:rPr lang="en-US" sz="1400" b="1" spc="-385" dirty="0">
                <a:solidFill>
                  <a:srgbClr val="00629A"/>
                </a:solidFill>
                <a:latin typeface="Basic Sans Bold"/>
              </a:rPr>
              <a:t> </a:t>
            </a:r>
            <a:r>
              <a:rPr lang="en-IN" sz="3600" b="1" dirty="0">
                <a:solidFill>
                  <a:srgbClr val="00629A"/>
                </a:solidFill>
                <a:latin typeface="Basic Sans Bold"/>
              </a:rPr>
              <a:t>Membership - Other Financial Benefits </a:t>
            </a:r>
          </a:p>
        </p:txBody>
      </p:sp>
      <p:sp>
        <p:nvSpPr>
          <p:cNvPr id="4" name="Rectangle 3">
            <a:extLst>
              <a:ext uri="{FF2B5EF4-FFF2-40B4-BE49-F238E27FC236}">
                <a16:creationId xmlns:a16="http://schemas.microsoft.com/office/drawing/2014/main" id="{5DE2017A-7ED3-D69D-9330-4AB464DA349E}"/>
              </a:ext>
            </a:extLst>
          </p:cNvPr>
          <p:cNvSpPr/>
          <p:nvPr/>
        </p:nvSpPr>
        <p:spPr>
          <a:xfrm>
            <a:off x="504494" y="1206948"/>
            <a:ext cx="10531365" cy="2071080"/>
          </a:xfrm>
          <a:prstGeom prst="rect">
            <a:avLst/>
          </a:prstGeom>
          <a:solidFill>
            <a:srgbClr val="0070C0"/>
          </a:solidFill>
        </p:spPr>
        <p:txBody>
          <a:bodyPr vert="horz" wrap="square" lIns="0" tIns="31750" rIns="0" bIns="0" rtlCol="0">
            <a:spAutoFit/>
          </a:bodyPr>
          <a:lstStyle/>
          <a:p>
            <a:pPr marL="613410" algn="just">
              <a:spcBef>
                <a:spcPts val="250"/>
              </a:spcBef>
            </a:pPr>
            <a:r>
              <a:rPr lang="en-IN" sz="2000" b="1" spc="-5" dirty="0">
                <a:solidFill>
                  <a:srgbClr val="FFFFFF"/>
                </a:solidFill>
                <a:latin typeface="Basic Sans Light"/>
                <a:cs typeface="Arial"/>
              </a:rPr>
              <a:t>Corporate Airline Fares  and Exclusive Travel Portal meaning</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Lower Fare</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Free Seating</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Free Meal</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Negligible or NIL Cancellation Charges</a:t>
            </a:r>
          </a:p>
          <a:p>
            <a:pPr marL="613410">
              <a:spcBef>
                <a:spcPts val="250"/>
              </a:spcBef>
            </a:pPr>
            <a:endParaRPr lang="en-IN" sz="2000" b="1" spc="-5" dirty="0">
              <a:solidFill>
                <a:srgbClr val="FFFFFF"/>
              </a:solidFill>
              <a:latin typeface="Basic Sans Light"/>
              <a:cs typeface="Arial"/>
            </a:endParaRPr>
          </a:p>
        </p:txBody>
      </p:sp>
      <p:sp>
        <p:nvSpPr>
          <p:cNvPr id="8" name="Rectangle 7">
            <a:extLst>
              <a:ext uri="{FF2B5EF4-FFF2-40B4-BE49-F238E27FC236}">
                <a16:creationId xmlns:a16="http://schemas.microsoft.com/office/drawing/2014/main" id="{DB27ED06-8DAB-553E-835A-65D29B667ECE}"/>
              </a:ext>
            </a:extLst>
          </p:cNvPr>
          <p:cNvSpPr/>
          <p:nvPr/>
        </p:nvSpPr>
        <p:spPr>
          <a:xfrm>
            <a:off x="504495" y="3679104"/>
            <a:ext cx="10531365" cy="2763577"/>
          </a:xfrm>
          <a:prstGeom prst="rect">
            <a:avLst/>
          </a:prstGeom>
          <a:solidFill>
            <a:srgbClr val="0070C0"/>
          </a:solidFill>
        </p:spPr>
        <p:txBody>
          <a:bodyPr vert="horz" wrap="square" lIns="0" tIns="31750" rIns="0" bIns="0" rtlCol="0">
            <a:spAutoFit/>
          </a:bodyPr>
          <a:lstStyle/>
          <a:p>
            <a:pPr marL="613410" algn="just">
              <a:spcBef>
                <a:spcPts val="250"/>
              </a:spcBef>
            </a:pPr>
            <a:r>
              <a:rPr lang="en-IN" sz="2000" b="1" spc="-5" dirty="0">
                <a:solidFill>
                  <a:srgbClr val="FFFFFF"/>
                </a:solidFill>
                <a:latin typeface="Basic Sans Light"/>
                <a:cs typeface="Arial"/>
              </a:rPr>
              <a:t> Tie up with the Following Vehicle Manufacturers for Exclusive membership discounts</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Honda</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KIA</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MG Motors</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SKODA</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Volkswagen</a:t>
            </a:r>
          </a:p>
          <a:p>
            <a:pPr marL="956310" indent="-342900" algn="just">
              <a:spcBef>
                <a:spcPts val="250"/>
              </a:spcBef>
              <a:buFont typeface="Wingdings" panose="05000000000000000000" pitchFamily="2" charset="2"/>
              <a:buChar char="v"/>
            </a:pPr>
            <a:r>
              <a:rPr lang="en-IN" sz="2000" b="1" spc="-5" dirty="0">
                <a:solidFill>
                  <a:srgbClr val="FFFFFF"/>
                </a:solidFill>
                <a:latin typeface="Basic Sans Light"/>
                <a:cs typeface="Arial"/>
              </a:rPr>
              <a:t>Maruti</a:t>
            </a:r>
          </a:p>
          <a:p>
            <a:pPr marL="613410" algn="just">
              <a:spcBef>
                <a:spcPts val="250"/>
              </a:spcBef>
            </a:pPr>
            <a:endParaRPr lang="en-IN" sz="2000" b="1" spc="-5" dirty="0">
              <a:solidFill>
                <a:srgbClr val="FFFFFF"/>
              </a:solidFill>
              <a:latin typeface="Basic Sans Light"/>
              <a:cs typeface="Arial"/>
            </a:endParaRPr>
          </a:p>
        </p:txBody>
      </p:sp>
    </p:spTree>
    <p:extLst>
      <p:ext uri="{BB962C8B-B14F-4D97-AF65-F5344CB8AC3E}">
        <p14:creationId xmlns:p14="http://schemas.microsoft.com/office/powerpoint/2010/main" val="263449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298994" y="320504"/>
            <a:ext cx="9667966" cy="646331"/>
          </a:xfrm>
          <a:prstGeom prst="rect">
            <a:avLst/>
          </a:prstGeom>
          <a:noFill/>
        </p:spPr>
        <p:txBody>
          <a:bodyPr wrap="square">
            <a:spAutoFit/>
          </a:bodyPr>
          <a:lstStyle/>
          <a:p>
            <a:r>
              <a:rPr lang="en-US" sz="1400" b="1" spc="-385" dirty="0">
                <a:solidFill>
                  <a:srgbClr val="00629A"/>
                </a:solidFill>
                <a:latin typeface="Basic Sans Bold"/>
              </a:rPr>
              <a:t> </a:t>
            </a:r>
            <a:r>
              <a:rPr lang="en-IN" sz="3600" b="1" dirty="0">
                <a:solidFill>
                  <a:srgbClr val="00629A"/>
                </a:solidFill>
                <a:latin typeface="Basic Sans Bold"/>
              </a:rPr>
              <a:t>Student Membership</a:t>
            </a:r>
          </a:p>
        </p:txBody>
      </p:sp>
      <p:sp>
        <p:nvSpPr>
          <p:cNvPr id="13" name="TextBox 12">
            <a:extLst>
              <a:ext uri="{FF2B5EF4-FFF2-40B4-BE49-F238E27FC236}">
                <a16:creationId xmlns:a16="http://schemas.microsoft.com/office/drawing/2014/main" id="{B13CB206-3B8E-AFA6-726A-70716D5E6C7B}"/>
              </a:ext>
            </a:extLst>
          </p:cNvPr>
          <p:cNvSpPr txBox="1"/>
          <p:nvPr/>
        </p:nvSpPr>
        <p:spPr>
          <a:xfrm>
            <a:off x="579120" y="1206948"/>
            <a:ext cx="10236926"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sic Sans Light"/>
              </a:rPr>
              <a:t>Highly </a:t>
            </a:r>
            <a:r>
              <a:rPr lang="en-US" dirty="0" err="1">
                <a:latin typeface="Basic Sans Light"/>
              </a:rPr>
              <a:t>Subsidised</a:t>
            </a:r>
            <a:r>
              <a:rPr lang="en-US" dirty="0">
                <a:latin typeface="Basic Sans Light"/>
              </a:rPr>
              <a:t> pricing of Rs.2000*+500** </a:t>
            </a:r>
            <a:r>
              <a:rPr lang="en-US" i="1" dirty="0">
                <a:latin typeface="Basic Sans Light"/>
              </a:rPr>
              <a:t>(against regular Rs.4000*+1500**)</a:t>
            </a:r>
          </a:p>
          <a:p>
            <a:endParaRPr lang="en-US" dirty="0">
              <a:latin typeface="Basic Sans Light"/>
            </a:endParaRPr>
          </a:p>
          <a:p>
            <a:pPr marL="285750" indent="-285750">
              <a:buFont typeface="Arial" panose="020B0604020202020204" pitchFamily="34" charset="0"/>
              <a:buChar char="•"/>
            </a:pPr>
            <a:r>
              <a:rPr lang="en-US" dirty="0">
                <a:latin typeface="Basic Sans Light"/>
              </a:rPr>
              <a:t>Full access to the Knowledge base like any other member</a:t>
            </a:r>
          </a:p>
          <a:p>
            <a:pPr marL="285750" indent="-285750">
              <a:buFont typeface="Arial" panose="020B0604020202020204" pitchFamily="34" charset="0"/>
              <a:buChar char="•"/>
            </a:pPr>
            <a:endParaRPr lang="en-US" dirty="0">
              <a:latin typeface="Basic Sans Light"/>
            </a:endParaRPr>
          </a:p>
          <a:p>
            <a:pPr marL="285750" indent="-285750">
              <a:buFont typeface="Arial" panose="020B0604020202020204" pitchFamily="34" charset="0"/>
              <a:buChar char="•"/>
            </a:pPr>
            <a:r>
              <a:rPr lang="en-US" dirty="0">
                <a:latin typeface="Basic Sans Light"/>
              </a:rPr>
              <a:t>Voting rights are the same as that of a regular member.</a:t>
            </a:r>
          </a:p>
          <a:p>
            <a:pPr marL="285750" indent="-285750">
              <a:buFont typeface="Arial" panose="020B0604020202020204" pitchFamily="34" charset="0"/>
              <a:buChar char="•"/>
            </a:pPr>
            <a:endParaRPr lang="en-US" dirty="0">
              <a:latin typeface="Basic Sans Light"/>
            </a:endParaRPr>
          </a:p>
          <a:p>
            <a:pPr marL="285750" indent="-285750">
              <a:buFont typeface="Arial" panose="020B0604020202020204" pitchFamily="34" charset="0"/>
              <a:buChar char="•"/>
            </a:pPr>
            <a:r>
              <a:rPr lang="en-US" dirty="0">
                <a:latin typeface="Basic Sans Light"/>
              </a:rPr>
              <a:t>Coaching facilities through approved Learning Partners</a:t>
            </a:r>
          </a:p>
          <a:p>
            <a:pPr marL="285750" indent="-285750">
              <a:buFont typeface="Arial" panose="020B0604020202020204" pitchFamily="34" charset="0"/>
              <a:buChar char="•"/>
            </a:pPr>
            <a:endParaRPr lang="en-US" dirty="0">
              <a:latin typeface="Basic Sans Light"/>
            </a:endParaRPr>
          </a:p>
          <a:p>
            <a:pPr marL="285750" indent="-285750">
              <a:buFont typeface="Arial" panose="020B0604020202020204" pitchFamily="34" charset="0"/>
              <a:buChar char="•"/>
            </a:pPr>
            <a:r>
              <a:rPr lang="en-US" dirty="0">
                <a:latin typeface="Basic Sans Light"/>
              </a:rPr>
              <a:t>Concessional examination fee for members</a:t>
            </a:r>
          </a:p>
          <a:p>
            <a:pPr marL="285750" indent="-285750">
              <a:buFont typeface="Arial" panose="020B0604020202020204" pitchFamily="34" charset="0"/>
              <a:buChar char="•"/>
            </a:pPr>
            <a:endParaRPr lang="en-US" dirty="0">
              <a:latin typeface="Basic Sans Light"/>
            </a:endParaRPr>
          </a:p>
          <a:p>
            <a:pPr marL="285750" indent="-285750">
              <a:buFont typeface="Arial" panose="020B0604020202020204" pitchFamily="34" charset="0"/>
              <a:buChar char="•"/>
            </a:pPr>
            <a:r>
              <a:rPr lang="en-US" dirty="0">
                <a:latin typeface="Basic Sans Light"/>
              </a:rPr>
              <a:t>Students with a Graduation degree and pursuing any of the following qualifications (full-time academic schedule) are eligible to take benefit under this initiative:</a:t>
            </a:r>
          </a:p>
          <a:p>
            <a:pPr marL="285750" indent="-285750">
              <a:buFont typeface="Arial" panose="020B0604020202020204" pitchFamily="34" charset="0"/>
              <a:buChar char="•"/>
            </a:pPr>
            <a:endParaRPr lang="en-US" dirty="0">
              <a:latin typeface="Basic Sans Light"/>
            </a:endParaRPr>
          </a:p>
          <a:p>
            <a:r>
              <a:rPr lang="en-US" dirty="0">
                <a:latin typeface="Basic Sans Light"/>
              </a:rPr>
              <a:t>1. Post Graduate, or</a:t>
            </a:r>
          </a:p>
          <a:p>
            <a:r>
              <a:rPr lang="en-US" dirty="0">
                <a:latin typeface="Basic Sans Light"/>
              </a:rPr>
              <a:t>2. Pursuing Chartered Accountancy/ Company Secretary/ Cost Accountancy/ LLB/</a:t>
            </a:r>
          </a:p>
          <a:p>
            <a:r>
              <a:rPr lang="en-US" dirty="0">
                <a:latin typeface="Basic Sans Light"/>
              </a:rPr>
              <a:t>LLM/ Certified Fraud Examiner, or </a:t>
            </a:r>
          </a:p>
          <a:p>
            <a:r>
              <a:rPr lang="en-US" dirty="0">
                <a:latin typeface="Basic Sans Light"/>
              </a:rPr>
              <a:t>any other educational qualification which the CIA Committee considers equivalent to aforesaid courses</a:t>
            </a:r>
          </a:p>
          <a:p>
            <a:endParaRPr lang="en-US" dirty="0">
              <a:latin typeface="Basic Sans Light"/>
            </a:endParaRPr>
          </a:p>
          <a:p>
            <a:r>
              <a:rPr lang="en-US" dirty="0">
                <a:latin typeface="Basic Sans Light"/>
              </a:rPr>
              <a:t>*Annual Charges    **One time Entrance fee</a:t>
            </a:r>
            <a:endParaRPr lang="en-IN" dirty="0">
              <a:latin typeface="Basic Sans Light"/>
            </a:endParaRPr>
          </a:p>
        </p:txBody>
      </p:sp>
    </p:spTree>
    <p:extLst>
      <p:ext uri="{BB962C8B-B14F-4D97-AF65-F5344CB8AC3E}">
        <p14:creationId xmlns:p14="http://schemas.microsoft.com/office/powerpoint/2010/main" val="346106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298994" y="320504"/>
            <a:ext cx="9667966" cy="646331"/>
          </a:xfrm>
          <a:prstGeom prst="rect">
            <a:avLst/>
          </a:prstGeom>
          <a:noFill/>
        </p:spPr>
        <p:txBody>
          <a:bodyPr wrap="square">
            <a:spAutoFit/>
          </a:bodyPr>
          <a:lstStyle/>
          <a:p>
            <a:r>
              <a:rPr lang="en-US" sz="1400" b="1" spc="-385" dirty="0">
                <a:solidFill>
                  <a:srgbClr val="00629A"/>
                </a:solidFill>
                <a:latin typeface="Basic Sans Bold"/>
              </a:rPr>
              <a:t> </a:t>
            </a:r>
            <a:r>
              <a:rPr lang="en-IN" sz="3600" b="1" dirty="0">
                <a:solidFill>
                  <a:srgbClr val="00629A"/>
                </a:solidFill>
                <a:latin typeface="Basic Sans Bold"/>
              </a:rPr>
              <a:t>Global Capability Centres (GCCs)</a:t>
            </a:r>
          </a:p>
        </p:txBody>
      </p:sp>
      <p:graphicFrame>
        <p:nvGraphicFramePr>
          <p:cNvPr id="4" name="Diagram 3">
            <a:extLst>
              <a:ext uri="{FF2B5EF4-FFF2-40B4-BE49-F238E27FC236}">
                <a16:creationId xmlns:a16="http://schemas.microsoft.com/office/drawing/2014/main" id="{707B072D-EEC6-70C7-74F2-335DCEE3414A}"/>
              </a:ext>
            </a:extLst>
          </p:cNvPr>
          <p:cNvGraphicFramePr/>
          <p:nvPr>
            <p:extLst>
              <p:ext uri="{D42A27DB-BD31-4B8C-83A1-F6EECF244321}">
                <p14:modId xmlns:p14="http://schemas.microsoft.com/office/powerpoint/2010/main" val="1193055374"/>
              </p:ext>
            </p:extLst>
          </p:nvPr>
        </p:nvGraphicFramePr>
        <p:xfrm>
          <a:off x="1148080" y="1344149"/>
          <a:ext cx="9428480" cy="4518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B43EA49-6EAD-8B9E-92F0-9BA38CE4CC9B}"/>
              </a:ext>
            </a:extLst>
          </p:cNvPr>
          <p:cNvSpPr txBox="1"/>
          <p:nvPr/>
        </p:nvSpPr>
        <p:spPr>
          <a:xfrm>
            <a:off x="2407975" y="4942143"/>
            <a:ext cx="7955280" cy="415498"/>
          </a:xfrm>
          <a:prstGeom prst="rect">
            <a:avLst/>
          </a:prstGeom>
          <a:noFill/>
        </p:spPr>
        <p:txBody>
          <a:bodyPr wrap="square" rtlCol="0">
            <a:spAutoFit/>
          </a:bodyPr>
          <a:lstStyle/>
          <a:p>
            <a:r>
              <a:rPr lang="en-IN" sz="2100" dirty="0">
                <a:solidFill>
                  <a:schemeClr val="bg1"/>
                </a:solidFill>
              </a:rPr>
              <a:t>Dedicated </a:t>
            </a:r>
            <a:r>
              <a:rPr lang="en-IN" sz="2100" dirty="0" err="1">
                <a:solidFill>
                  <a:schemeClr val="bg1"/>
                </a:solidFill>
              </a:rPr>
              <a:t>Whatsapp</a:t>
            </a:r>
            <a:r>
              <a:rPr lang="en-IN" sz="2100" dirty="0">
                <a:solidFill>
                  <a:schemeClr val="bg1"/>
                </a:solidFill>
              </a:rPr>
              <a:t> Groups for GCC (Optional)</a:t>
            </a:r>
          </a:p>
        </p:txBody>
      </p:sp>
      <p:pic>
        <p:nvPicPr>
          <p:cNvPr id="10" name="Graphic 9" descr="Books on shelf with solid fill">
            <a:extLst>
              <a:ext uri="{FF2B5EF4-FFF2-40B4-BE49-F238E27FC236}">
                <a16:creationId xmlns:a16="http://schemas.microsoft.com/office/drawing/2014/main" id="{10951F7A-9848-ECE6-7900-BA2AB13992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7680" y="3840480"/>
            <a:ext cx="574040" cy="574040"/>
          </a:xfrm>
          <a:prstGeom prst="rect">
            <a:avLst/>
          </a:prstGeom>
        </p:spPr>
      </p:pic>
      <p:pic>
        <p:nvPicPr>
          <p:cNvPr id="12" name="Graphic 11" descr="Chat with solid fill">
            <a:extLst>
              <a:ext uri="{FF2B5EF4-FFF2-40B4-BE49-F238E27FC236}">
                <a16:creationId xmlns:a16="http://schemas.microsoft.com/office/drawing/2014/main" id="{6821BF3D-4404-B892-D934-EBA77981B7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8420" y="4901138"/>
            <a:ext cx="574040" cy="574040"/>
          </a:xfrm>
          <a:prstGeom prst="rect">
            <a:avLst/>
          </a:prstGeom>
        </p:spPr>
      </p:pic>
      <p:pic>
        <p:nvPicPr>
          <p:cNvPr id="3" name="Graphic 2" descr="Person with idea with solid fill">
            <a:extLst>
              <a:ext uri="{FF2B5EF4-FFF2-40B4-BE49-F238E27FC236}">
                <a16:creationId xmlns:a16="http://schemas.microsoft.com/office/drawing/2014/main" id="{1E84A7CF-E77E-CA36-B9CE-4537C6A238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8420" y="1645920"/>
            <a:ext cx="646222" cy="646222"/>
          </a:xfrm>
          <a:prstGeom prst="rect">
            <a:avLst/>
          </a:prstGeom>
        </p:spPr>
      </p:pic>
      <p:pic>
        <p:nvPicPr>
          <p:cNvPr id="11" name="Graphic 10" descr="Briefcase with solid fill">
            <a:extLst>
              <a:ext uri="{FF2B5EF4-FFF2-40B4-BE49-F238E27FC236}">
                <a16:creationId xmlns:a16="http://schemas.microsoft.com/office/drawing/2014/main" id="{51A7B6F5-C61E-004F-79B9-46063EA25E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57680" y="2783514"/>
            <a:ext cx="574040" cy="574040"/>
          </a:xfrm>
          <a:prstGeom prst="rect">
            <a:avLst/>
          </a:prstGeom>
        </p:spPr>
      </p:pic>
    </p:spTree>
    <p:extLst>
      <p:ext uri="{BB962C8B-B14F-4D97-AF65-F5344CB8AC3E}">
        <p14:creationId xmlns:p14="http://schemas.microsoft.com/office/powerpoint/2010/main" val="91842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01127" y="497298"/>
            <a:ext cx="8222169" cy="1027881"/>
          </a:xfrm>
          <a:prstGeom prst="rect">
            <a:avLst/>
          </a:prstGeom>
        </p:spPr>
        <p:txBody>
          <a:bodyPr vert="horz" wrap="square" lIns="0" tIns="377860" rIns="0" bIns="0" rtlCol="0">
            <a:spAutoFit/>
          </a:bodyPr>
          <a:lstStyle/>
          <a:p>
            <a:pPr marL="156845" marR="71120" algn="just">
              <a:lnSpc>
                <a:spcPct val="100000"/>
              </a:lnSpc>
              <a:spcBef>
                <a:spcPts val="710"/>
              </a:spcBef>
            </a:pPr>
            <a:r>
              <a:rPr sz="1400" u="none" dirty="0">
                <a:latin typeface="Basic Sans Light"/>
                <a:cs typeface="Arial"/>
              </a:rPr>
              <a:t>Membership </a:t>
            </a:r>
            <a:r>
              <a:rPr sz="1400" u="none" spc="-10" dirty="0">
                <a:latin typeface="Basic Sans Light"/>
                <a:cs typeface="Arial"/>
              </a:rPr>
              <a:t>with </a:t>
            </a:r>
            <a:r>
              <a:rPr sz="1400" u="none" dirty="0">
                <a:latin typeface="Basic Sans Light"/>
                <a:cs typeface="Arial"/>
              </a:rPr>
              <a:t>IIA India brings opportunity </a:t>
            </a:r>
            <a:r>
              <a:rPr sz="1400" u="none" spc="-5" dirty="0">
                <a:latin typeface="Basic Sans Light"/>
                <a:cs typeface="Arial"/>
              </a:rPr>
              <a:t>to </a:t>
            </a:r>
            <a:r>
              <a:rPr sz="1400" u="none" dirty="0">
                <a:latin typeface="Basic Sans Light"/>
                <a:cs typeface="Arial"/>
              </a:rPr>
              <a:t>obtain global recognition </a:t>
            </a:r>
            <a:r>
              <a:rPr sz="1400" u="none" spc="-15" dirty="0">
                <a:latin typeface="Basic Sans Light"/>
                <a:cs typeface="Arial"/>
              </a:rPr>
              <a:t>with </a:t>
            </a:r>
            <a:r>
              <a:rPr sz="1400" u="none" spc="-5" dirty="0">
                <a:latin typeface="Basic Sans Light"/>
                <a:cs typeface="Arial"/>
              </a:rPr>
              <a:t>the </a:t>
            </a:r>
            <a:r>
              <a:rPr sz="1400" u="none" spc="-35" dirty="0">
                <a:latin typeface="Basic Sans Light"/>
                <a:cs typeface="Arial"/>
              </a:rPr>
              <a:t>IIA’s </a:t>
            </a:r>
            <a:r>
              <a:rPr sz="1400" u="none" spc="-5" dirty="0">
                <a:latin typeface="Basic Sans Light"/>
                <a:cs typeface="Arial"/>
              </a:rPr>
              <a:t>certifications  </a:t>
            </a:r>
            <a:r>
              <a:rPr sz="1400" u="none" dirty="0">
                <a:latin typeface="Basic Sans Light"/>
                <a:cs typeface="Arial"/>
              </a:rPr>
              <a:t>&amp; qualifications, including </a:t>
            </a:r>
            <a:r>
              <a:rPr sz="1400" u="none" spc="-5" dirty="0">
                <a:latin typeface="Basic Sans Light"/>
                <a:cs typeface="Arial"/>
              </a:rPr>
              <a:t>the CIA certification </a:t>
            </a:r>
            <a:r>
              <a:rPr sz="1400" u="none" dirty="0">
                <a:latin typeface="Basic Sans Light"/>
                <a:cs typeface="Arial"/>
              </a:rPr>
              <a:t>at concessional fees </a:t>
            </a:r>
            <a:r>
              <a:rPr sz="1400" u="none" spc="-15" dirty="0">
                <a:latin typeface="Basic Sans Light"/>
                <a:cs typeface="Arial"/>
              </a:rPr>
              <a:t>with </a:t>
            </a:r>
            <a:r>
              <a:rPr sz="1400" u="none" dirty="0">
                <a:latin typeface="Basic Sans Light"/>
                <a:cs typeface="Arial"/>
              </a:rPr>
              <a:t>reduction upto </a:t>
            </a:r>
            <a:r>
              <a:rPr sz="1400" b="1" u="none" dirty="0">
                <a:latin typeface="Basic Sans Light"/>
                <a:cs typeface="Arial"/>
              </a:rPr>
              <a:t>62 % </a:t>
            </a:r>
            <a:r>
              <a:rPr sz="1400" u="none" dirty="0">
                <a:latin typeface="Basic Sans Light"/>
                <a:cs typeface="Arial"/>
              </a:rPr>
              <a:t>in </a:t>
            </a:r>
            <a:r>
              <a:rPr sz="1400" u="none" spc="-5" dirty="0">
                <a:latin typeface="Basic Sans Light"/>
                <a:cs typeface="Arial"/>
              </a:rPr>
              <a:t>CIA  </a:t>
            </a:r>
            <a:r>
              <a:rPr sz="1400" u="none" dirty="0">
                <a:latin typeface="Basic Sans Light"/>
                <a:cs typeface="Arial"/>
              </a:rPr>
              <a:t>application fees and upto </a:t>
            </a:r>
            <a:r>
              <a:rPr sz="1400" b="1" u="none" dirty="0">
                <a:latin typeface="Basic Sans Light"/>
                <a:cs typeface="Arial"/>
              </a:rPr>
              <a:t>50 </a:t>
            </a:r>
            <a:r>
              <a:rPr sz="1400" b="1" u="none" spc="5" dirty="0">
                <a:latin typeface="Basic Sans Light"/>
                <a:cs typeface="Arial"/>
              </a:rPr>
              <a:t>% </a:t>
            </a:r>
            <a:r>
              <a:rPr sz="1400" u="none" dirty="0">
                <a:latin typeface="Basic Sans Light"/>
                <a:cs typeface="Arial"/>
              </a:rPr>
              <a:t>reduction in CIA </a:t>
            </a:r>
            <a:r>
              <a:rPr sz="1400" u="none" spc="-5" dirty="0">
                <a:latin typeface="Basic Sans Light"/>
                <a:cs typeface="Arial"/>
              </a:rPr>
              <a:t>examination </a:t>
            </a:r>
            <a:r>
              <a:rPr sz="1400" u="none" dirty="0">
                <a:latin typeface="Basic Sans Light"/>
                <a:cs typeface="Arial"/>
              </a:rPr>
              <a:t>fees </a:t>
            </a:r>
            <a:r>
              <a:rPr sz="1400" u="none" spc="-5" dirty="0">
                <a:latin typeface="Basic Sans Light"/>
                <a:cs typeface="Arial"/>
              </a:rPr>
              <a:t>for</a:t>
            </a:r>
            <a:r>
              <a:rPr sz="1400" u="none" spc="-70" dirty="0">
                <a:latin typeface="Basic Sans Light"/>
                <a:cs typeface="Arial"/>
              </a:rPr>
              <a:t> </a:t>
            </a:r>
            <a:r>
              <a:rPr sz="1400" u="none" dirty="0">
                <a:latin typeface="Basic Sans Light"/>
                <a:cs typeface="Arial"/>
              </a:rPr>
              <a:t>India.</a:t>
            </a:r>
            <a:endParaRPr sz="1400" dirty="0">
              <a:latin typeface="Basic Sans Light"/>
              <a:cs typeface="Arial"/>
            </a:endParaRPr>
          </a:p>
        </p:txBody>
      </p:sp>
      <p:sp>
        <p:nvSpPr>
          <p:cNvPr id="12" name="object 12"/>
          <p:cNvSpPr/>
          <p:nvPr/>
        </p:nvSpPr>
        <p:spPr>
          <a:xfrm>
            <a:off x="9837593" y="732085"/>
            <a:ext cx="2203939" cy="232219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0167710" y="3251401"/>
            <a:ext cx="1371600" cy="1810512"/>
          </a:xfrm>
          <a:prstGeom prst="rect">
            <a:avLst/>
          </a:prstGeom>
          <a:blipFill>
            <a:blip r:embed="rId3" cstate="print"/>
            <a:stretch>
              <a:fillRect/>
            </a:stretch>
          </a:blipFill>
        </p:spPr>
        <p:txBody>
          <a:bodyPr wrap="square" lIns="0" tIns="0" rIns="0" bIns="0" rtlCol="0"/>
          <a:lstStyle/>
          <a:p>
            <a:endParaRPr/>
          </a:p>
        </p:txBody>
      </p:sp>
      <p:sp>
        <p:nvSpPr>
          <p:cNvPr id="15" name="object 15"/>
          <p:cNvSpPr txBox="1"/>
          <p:nvPr/>
        </p:nvSpPr>
        <p:spPr>
          <a:xfrm>
            <a:off x="678106" y="5258690"/>
            <a:ext cx="9488382" cy="1734449"/>
          </a:xfrm>
          <a:prstGeom prst="rect">
            <a:avLst/>
          </a:prstGeom>
        </p:spPr>
        <p:txBody>
          <a:bodyPr vert="horz" wrap="square" lIns="0" tIns="102235" rIns="0" bIns="0" rtlCol="0">
            <a:spAutoFit/>
          </a:bodyPr>
          <a:lstStyle/>
          <a:p>
            <a:pPr marL="12700" marR="5080" algn="just">
              <a:lnSpc>
                <a:spcPct val="100000"/>
              </a:lnSpc>
              <a:spcBef>
                <a:spcPts val="795"/>
              </a:spcBef>
            </a:pPr>
            <a:r>
              <a:rPr sz="1400" spc="-10" dirty="0">
                <a:latin typeface="Basic Sans Light"/>
                <a:cs typeface="Arial"/>
              </a:rPr>
              <a:t>Several leading Corporates and Professional Service </a:t>
            </a:r>
            <a:r>
              <a:rPr sz="1400" spc="-5" dirty="0">
                <a:latin typeface="Basic Sans Light"/>
                <a:cs typeface="Arial"/>
              </a:rPr>
              <a:t>firms </a:t>
            </a:r>
            <a:r>
              <a:rPr sz="1400" dirty="0">
                <a:latin typeface="Basic Sans Light"/>
                <a:cs typeface="Arial"/>
              </a:rPr>
              <a:t>in </a:t>
            </a:r>
            <a:r>
              <a:rPr sz="1400" spc="-10" dirty="0">
                <a:latin typeface="Basic Sans Light"/>
                <a:cs typeface="Arial"/>
              </a:rPr>
              <a:t>India have approved </a:t>
            </a:r>
            <a:r>
              <a:rPr sz="1400" spc="-20" dirty="0">
                <a:latin typeface="Basic Sans Light"/>
                <a:cs typeface="Arial"/>
              </a:rPr>
              <a:t>CIA  </a:t>
            </a:r>
            <a:r>
              <a:rPr sz="1400" spc="-5" dirty="0">
                <a:latin typeface="Basic Sans Light"/>
                <a:cs typeface="Arial"/>
              </a:rPr>
              <a:t>program </a:t>
            </a:r>
            <a:r>
              <a:rPr sz="1400" dirty="0">
                <a:latin typeface="Basic Sans Light"/>
                <a:cs typeface="Arial"/>
              </a:rPr>
              <a:t>in </a:t>
            </a:r>
            <a:r>
              <a:rPr sz="1400" spc="-5" dirty="0">
                <a:latin typeface="Basic Sans Light"/>
                <a:cs typeface="Arial"/>
              </a:rPr>
              <a:t>their </a:t>
            </a:r>
            <a:r>
              <a:rPr sz="1400" spc="-10" dirty="0">
                <a:latin typeface="Basic Sans Light"/>
                <a:cs typeface="Arial"/>
              </a:rPr>
              <a:t>Learning </a:t>
            </a:r>
            <a:r>
              <a:rPr sz="1400" spc="-5" dirty="0">
                <a:latin typeface="Basic Sans Light"/>
                <a:cs typeface="Arial"/>
              </a:rPr>
              <a:t>&amp; </a:t>
            </a:r>
            <a:r>
              <a:rPr sz="1400" spc="-10" dirty="0">
                <a:latin typeface="Basic Sans Light"/>
                <a:cs typeface="Arial"/>
              </a:rPr>
              <a:t>Development </a:t>
            </a:r>
            <a:r>
              <a:rPr sz="1400" spc="-15" dirty="0">
                <a:latin typeface="Basic Sans Light"/>
                <a:cs typeface="Arial"/>
              </a:rPr>
              <a:t>budgets </a:t>
            </a:r>
            <a:r>
              <a:rPr sz="1400" spc="-10" dirty="0">
                <a:latin typeface="Basic Sans Light"/>
                <a:cs typeface="Arial"/>
              </a:rPr>
              <a:t>enabling reimbursement </a:t>
            </a:r>
            <a:r>
              <a:rPr sz="1400" spc="-5" dirty="0">
                <a:latin typeface="Basic Sans Light"/>
                <a:cs typeface="Arial"/>
              </a:rPr>
              <a:t>of exam </a:t>
            </a:r>
            <a:r>
              <a:rPr sz="1400" spc="-20" dirty="0">
                <a:latin typeface="Basic Sans Light"/>
                <a:cs typeface="Arial"/>
              </a:rPr>
              <a:t>fee  </a:t>
            </a:r>
            <a:r>
              <a:rPr sz="1400" spc="-5" dirty="0">
                <a:latin typeface="Basic Sans Light"/>
                <a:cs typeface="Arial"/>
              </a:rPr>
              <a:t>upon successful completion of </a:t>
            </a:r>
            <a:r>
              <a:rPr sz="1400" spc="-15" dirty="0">
                <a:latin typeface="Basic Sans Light"/>
                <a:cs typeface="Arial"/>
              </a:rPr>
              <a:t>CIA </a:t>
            </a:r>
            <a:r>
              <a:rPr sz="1400" spc="-5" dirty="0">
                <a:latin typeface="Basic Sans Light"/>
                <a:cs typeface="Arial"/>
              </a:rPr>
              <a:t>; making </a:t>
            </a:r>
            <a:r>
              <a:rPr sz="1400" spc="-15" dirty="0">
                <a:latin typeface="Basic Sans Light"/>
                <a:cs typeface="Arial"/>
              </a:rPr>
              <a:t>CIA </a:t>
            </a:r>
            <a:r>
              <a:rPr sz="1400" spc="-5" dirty="0">
                <a:latin typeface="Basic Sans Light"/>
                <a:cs typeface="Arial"/>
              </a:rPr>
              <a:t>program </a:t>
            </a:r>
            <a:r>
              <a:rPr sz="1400" spc="-10" dirty="0">
                <a:latin typeface="Basic Sans Light"/>
                <a:cs typeface="Arial"/>
              </a:rPr>
              <a:t>accessible </a:t>
            </a:r>
            <a:r>
              <a:rPr sz="1400" spc="-5" dirty="0">
                <a:latin typeface="Basic Sans Light"/>
                <a:cs typeface="Arial"/>
              </a:rPr>
              <a:t>more than</a:t>
            </a:r>
            <a:r>
              <a:rPr sz="1400" spc="-285" dirty="0">
                <a:latin typeface="Basic Sans Light"/>
                <a:cs typeface="Arial"/>
              </a:rPr>
              <a:t> </a:t>
            </a:r>
            <a:r>
              <a:rPr sz="1400" spc="-5" dirty="0">
                <a:latin typeface="Basic Sans Light"/>
                <a:cs typeface="Arial"/>
              </a:rPr>
              <a:t>ever</a:t>
            </a:r>
            <a:endParaRPr lang="en-IN" sz="1400" spc="-5" dirty="0">
              <a:latin typeface="Basic Sans Light"/>
              <a:cs typeface="Arial"/>
            </a:endParaRPr>
          </a:p>
          <a:p>
            <a:pPr marL="12700" marR="5080" algn="just">
              <a:spcBef>
                <a:spcPts val="795"/>
              </a:spcBef>
            </a:pPr>
            <a:r>
              <a:rPr lang="en-IN" sz="1400" spc="-5" dirty="0">
                <a:latin typeface="Basic Sans Light"/>
                <a:cs typeface="Arial"/>
              </a:rPr>
              <a:t>Note: While bodies like ICAI, and ISACA take members after passing their respective examinations, IIA membership is available to anyone who is engaged in the field of internal audit, risk management, internal control, compliance, etc. </a:t>
            </a:r>
          </a:p>
          <a:p>
            <a:pPr marL="12700" marR="5080" algn="just">
              <a:lnSpc>
                <a:spcPct val="100000"/>
              </a:lnSpc>
              <a:spcBef>
                <a:spcPts val="795"/>
              </a:spcBef>
            </a:pPr>
            <a:endParaRPr lang="en-IN" sz="1400" spc="-5" dirty="0">
              <a:latin typeface="Arial"/>
              <a:cs typeface="Arial"/>
            </a:endParaRPr>
          </a:p>
          <a:p>
            <a:pPr marL="12700" marR="5080" algn="just">
              <a:lnSpc>
                <a:spcPct val="100000"/>
              </a:lnSpc>
              <a:spcBef>
                <a:spcPts val="795"/>
              </a:spcBef>
            </a:pPr>
            <a:endParaRPr sz="1600" dirty="0">
              <a:latin typeface="Arial"/>
              <a:cs typeface="Arial"/>
            </a:endParaRPr>
          </a:p>
        </p:txBody>
      </p:sp>
      <p:graphicFrame>
        <p:nvGraphicFramePr>
          <p:cNvPr id="37" name="object 37"/>
          <p:cNvGraphicFramePr>
            <a:graphicFrameLocks noGrp="1"/>
          </p:cNvGraphicFramePr>
          <p:nvPr>
            <p:extLst>
              <p:ext uri="{D42A27DB-BD31-4B8C-83A1-F6EECF244321}">
                <p14:modId xmlns:p14="http://schemas.microsoft.com/office/powerpoint/2010/main" val="1762784635"/>
              </p:ext>
            </p:extLst>
          </p:nvPr>
        </p:nvGraphicFramePr>
        <p:xfrm>
          <a:off x="648612" y="1682875"/>
          <a:ext cx="9104988" cy="1061330"/>
        </p:xfrm>
        <a:graphic>
          <a:graphicData uri="http://schemas.openxmlformats.org/drawingml/2006/table">
            <a:tbl>
              <a:tblPr firstRow="1" bandRow="1">
                <a:effectLst>
                  <a:innerShdw blurRad="114300">
                    <a:prstClr val="black"/>
                  </a:innerShdw>
                </a:effectLst>
                <a:tableStyleId>{2D5ABB26-0587-4C30-8999-92F81FD0307C}</a:tableStyleId>
              </a:tblPr>
              <a:tblGrid>
                <a:gridCol w="4545182">
                  <a:extLst>
                    <a:ext uri="{9D8B030D-6E8A-4147-A177-3AD203B41FA5}">
                      <a16:colId xmlns:a16="http://schemas.microsoft.com/office/drawing/2014/main" val="20000"/>
                    </a:ext>
                  </a:extLst>
                </a:gridCol>
                <a:gridCol w="4559806">
                  <a:extLst>
                    <a:ext uri="{9D8B030D-6E8A-4147-A177-3AD203B41FA5}">
                      <a16:colId xmlns:a16="http://schemas.microsoft.com/office/drawing/2014/main" val="20002"/>
                    </a:ext>
                  </a:extLst>
                </a:gridCol>
              </a:tblGrid>
              <a:tr h="296665">
                <a:tc gridSpan="2">
                  <a:txBody>
                    <a:bodyPr/>
                    <a:lstStyle/>
                    <a:p>
                      <a:pPr marL="13335" algn="ctr">
                        <a:lnSpc>
                          <a:spcPct val="100000"/>
                        </a:lnSpc>
                        <a:spcBef>
                          <a:spcPts val="290"/>
                        </a:spcBef>
                      </a:pPr>
                      <a:r>
                        <a:rPr sz="1600" b="1" spc="-5" dirty="0">
                          <a:solidFill>
                            <a:srgbClr val="FFFFFF"/>
                          </a:solidFill>
                          <a:latin typeface="Basic Sans Light"/>
                          <a:cs typeface="Arial"/>
                        </a:rPr>
                        <a:t>Membership / Certification* Fee Structure </a:t>
                      </a:r>
                      <a:r>
                        <a:rPr sz="1600" b="1" spc="-20" dirty="0">
                          <a:solidFill>
                            <a:srgbClr val="FFFFFF"/>
                          </a:solidFill>
                          <a:latin typeface="Basic Sans Light"/>
                          <a:cs typeface="Arial"/>
                        </a:rPr>
                        <a:t>effective </a:t>
                      </a:r>
                      <a:r>
                        <a:rPr sz="1600" b="1" spc="-25" dirty="0">
                          <a:solidFill>
                            <a:srgbClr val="FFFFFF"/>
                          </a:solidFill>
                          <a:latin typeface="Basic Sans Light"/>
                          <a:cs typeface="Arial"/>
                        </a:rPr>
                        <a:t>April </a:t>
                      </a:r>
                      <a:r>
                        <a:rPr sz="1600" b="1" spc="-5" dirty="0">
                          <a:solidFill>
                            <a:srgbClr val="FFFFFF"/>
                          </a:solidFill>
                          <a:latin typeface="Basic Sans Light"/>
                          <a:cs typeface="Arial"/>
                        </a:rPr>
                        <a:t>1,</a:t>
                      </a:r>
                      <a:r>
                        <a:rPr sz="1600" b="1" spc="320" dirty="0">
                          <a:solidFill>
                            <a:srgbClr val="FFFFFF"/>
                          </a:solidFill>
                          <a:latin typeface="Basic Sans Light"/>
                          <a:cs typeface="Arial"/>
                        </a:rPr>
                        <a:t> </a:t>
                      </a:r>
                      <a:r>
                        <a:rPr sz="1600" b="1" spc="-5" dirty="0">
                          <a:solidFill>
                            <a:srgbClr val="FFFFFF"/>
                          </a:solidFill>
                          <a:latin typeface="Basic Sans Light"/>
                          <a:cs typeface="Arial"/>
                        </a:rPr>
                        <a:t>2020</a:t>
                      </a:r>
                      <a:endParaRPr sz="1600" dirty="0">
                        <a:latin typeface="Basic Sans Light"/>
                        <a:cs typeface="Arial"/>
                      </a:endParaRP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a:p>
                  </a:txBody>
                  <a:tcPr marL="0" marR="0" marT="0" marB="0"/>
                </a:tc>
                <a:extLst>
                  <a:ext uri="{0D108BD9-81ED-4DB2-BD59-A6C34878D82A}">
                    <a16:rowId xmlns:a16="http://schemas.microsoft.com/office/drawing/2014/main" val="10000"/>
                  </a:ext>
                </a:extLst>
              </a:tr>
              <a:tr h="296665">
                <a:tc>
                  <a:txBody>
                    <a:bodyPr/>
                    <a:lstStyle/>
                    <a:p>
                      <a:pPr marL="859155" algn="ctr">
                        <a:lnSpc>
                          <a:spcPct val="100000"/>
                        </a:lnSpc>
                        <a:spcBef>
                          <a:spcPts val="290"/>
                        </a:spcBef>
                      </a:pPr>
                      <a:r>
                        <a:rPr sz="1600" b="1" spc="-25" dirty="0">
                          <a:solidFill>
                            <a:srgbClr val="FFFFFF"/>
                          </a:solidFill>
                          <a:latin typeface="Basic Sans Light"/>
                          <a:cs typeface="Arial"/>
                        </a:rPr>
                        <a:t>Annual </a:t>
                      </a:r>
                      <a:r>
                        <a:rPr sz="1600" b="1" spc="-5" dirty="0">
                          <a:solidFill>
                            <a:srgbClr val="FFFFFF"/>
                          </a:solidFill>
                          <a:latin typeface="Basic Sans Light"/>
                          <a:cs typeface="Arial"/>
                        </a:rPr>
                        <a:t>Membership</a:t>
                      </a:r>
                      <a:r>
                        <a:rPr sz="1600" b="1" spc="100" dirty="0">
                          <a:solidFill>
                            <a:srgbClr val="FFFFFF"/>
                          </a:solidFill>
                          <a:latin typeface="Basic Sans Light"/>
                          <a:cs typeface="Arial"/>
                        </a:rPr>
                        <a:t> </a:t>
                      </a:r>
                      <a:r>
                        <a:rPr sz="1600" b="1" spc="-5" dirty="0">
                          <a:solidFill>
                            <a:srgbClr val="FFFFFF"/>
                          </a:solidFill>
                          <a:latin typeface="Basic Sans Light"/>
                          <a:cs typeface="Arial"/>
                        </a:rPr>
                        <a:t>Fee</a:t>
                      </a:r>
                      <a:endParaRPr sz="1600" dirty="0">
                        <a:latin typeface="Basic Sans Light"/>
                        <a:cs typeface="Arial"/>
                      </a:endParaRP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850900" algn="ctr">
                        <a:lnSpc>
                          <a:spcPct val="100000"/>
                        </a:lnSpc>
                        <a:spcBef>
                          <a:spcPts val="290"/>
                        </a:spcBef>
                      </a:pPr>
                      <a:r>
                        <a:rPr sz="1600" b="1" spc="-5" dirty="0">
                          <a:solidFill>
                            <a:srgbClr val="FFFFFF"/>
                          </a:solidFill>
                          <a:latin typeface="Basic Sans Light"/>
                          <a:cs typeface="Arial"/>
                        </a:rPr>
                        <a:t>Entrance Fee (One</a:t>
                      </a:r>
                      <a:r>
                        <a:rPr sz="1600" b="1" spc="-25" dirty="0">
                          <a:solidFill>
                            <a:srgbClr val="FFFFFF"/>
                          </a:solidFill>
                          <a:latin typeface="Basic Sans Light"/>
                          <a:cs typeface="Arial"/>
                        </a:rPr>
                        <a:t> </a:t>
                      </a:r>
                      <a:r>
                        <a:rPr sz="1600" b="1" spc="-15" dirty="0">
                          <a:solidFill>
                            <a:srgbClr val="FFFFFF"/>
                          </a:solidFill>
                          <a:latin typeface="Basic Sans Light"/>
                          <a:cs typeface="Arial"/>
                        </a:rPr>
                        <a:t>Time)</a:t>
                      </a:r>
                      <a:endParaRPr sz="1600" dirty="0">
                        <a:latin typeface="Basic Sans Light"/>
                        <a:cs typeface="Arial"/>
                      </a:endParaRP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468000">
                <a:tc>
                  <a:txBody>
                    <a:bodyPr/>
                    <a:lstStyle/>
                    <a:p>
                      <a:pPr marL="859155" marR="0" lvl="0" indent="0" algn="ctr" defTabSz="914400" rtl="0" eaLnBrk="1" fontAlgn="auto" latinLnBrk="0" hangingPunct="1">
                        <a:lnSpc>
                          <a:spcPct val="100000"/>
                        </a:lnSpc>
                        <a:spcBef>
                          <a:spcPts val="290"/>
                        </a:spcBef>
                        <a:spcAft>
                          <a:spcPts val="0"/>
                        </a:spcAft>
                        <a:buClrTx/>
                        <a:buSzTx/>
                        <a:buFontTx/>
                        <a:buNone/>
                        <a:tabLst/>
                        <a:defRPr/>
                      </a:pPr>
                      <a:r>
                        <a:rPr lang="en-IN" sz="1600" spc="-5" dirty="0">
                          <a:latin typeface="Basic Sans Light"/>
                          <a:cs typeface="Arial"/>
                        </a:rPr>
                        <a:t>INR</a:t>
                      </a:r>
                      <a:r>
                        <a:rPr lang="en-IN" sz="1600" spc="-10" dirty="0">
                          <a:latin typeface="Basic Sans Light"/>
                          <a:cs typeface="Arial"/>
                        </a:rPr>
                        <a:t> </a:t>
                      </a:r>
                      <a:r>
                        <a:rPr lang="en-IN" sz="1600" spc="-5" dirty="0">
                          <a:latin typeface="Basic Sans Light"/>
                          <a:cs typeface="Arial"/>
                        </a:rPr>
                        <a:t>4,000</a:t>
                      </a:r>
                      <a:endParaRPr lang="en-IN" sz="1600" dirty="0">
                        <a:latin typeface="Basic Sans Light"/>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50900" marR="0" lvl="0" indent="0" algn="ctr" defTabSz="914400" rtl="0" eaLnBrk="1" fontAlgn="auto" latinLnBrk="0" hangingPunct="1">
                        <a:lnSpc>
                          <a:spcPct val="100000"/>
                        </a:lnSpc>
                        <a:spcBef>
                          <a:spcPts val="290"/>
                        </a:spcBef>
                        <a:spcAft>
                          <a:spcPts val="0"/>
                        </a:spcAft>
                        <a:buClrTx/>
                        <a:buSzTx/>
                        <a:buFontTx/>
                        <a:buNone/>
                        <a:tabLst/>
                        <a:defRPr/>
                      </a:pPr>
                      <a:r>
                        <a:rPr lang="en-IN" sz="1600" spc="-5" dirty="0">
                          <a:latin typeface="Basic Sans Light"/>
                          <a:cs typeface="Arial"/>
                        </a:rPr>
                        <a:t>INR</a:t>
                      </a:r>
                      <a:r>
                        <a:rPr lang="en-IN" sz="1600" spc="-10" dirty="0">
                          <a:latin typeface="Basic Sans Light"/>
                          <a:cs typeface="Arial"/>
                        </a:rPr>
                        <a:t> </a:t>
                      </a:r>
                      <a:r>
                        <a:rPr lang="en-IN" sz="1600" spc="-5" dirty="0">
                          <a:latin typeface="Basic Sans Light"/>
                          <a:cs typeface="Arial"/>
                        </a:rPr>
                        <a:t>1,500</a:t>
                      </a:r>
                      <a:endParaRPr lang="en-IN" sz="1600" dirty="0">
                        <a:latin typeface="Basic Sans Light"/>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86315070"/>
                  </a:ext>
                </a:extLst>
              </a:tr>
            </a:tbl>
          </a:graphicData>
        </a:graphic>
      </p:graphicFrame>
      <p:sp>
        <p:nvSpPr>
          <p:cNvPr id="38" name="object 38"/>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14</a:t>
            </a:fld>
            <a:endParaRPr dirty="0"/>
          </a:p>
        </p:txBody>
      </p:sp>
      <p:pic>
        <p:nvPicPr>
          <p:cNvPr id="39" name="Picture 38">
            <a:extLst>
              <a:ext uri="{FF2B5EF4-FFF2-40B4-BE49-F238E27FC236}">
                <a16:creationId xmlns:a16="http://schemas.microsoft.com/office/drawing/2014/main" id="{76A33680-0745-43A0-B740-22A0D111E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296" y="168073"/>
            <a:ext cx="3318236" cy="807790"/>
          </a:xfrm>
          <a:prstGeom prst="rect">
            <a:avLst/>
          </a:prstGeom>
        </p:spPr>
      </p:pic>
      <p:graphicFrame>
        <p:nvGraphicFramePr>
          <p:cNvPr id="14" name="object 37">
            <a:extLst>
              <a:ext uri="{FF2B5EF4-FFF2-40B4-BE49-F238E27FC236}">
                <a16:creationId xmlns:a16="http://schemas.microsoft.com/office/drawing/2014/main" id="{1DC80798-61AD-4B1F-AD9C-24649FFDDE7F}"/>
              </a:ext>
            </a:extLst>
          </p:cNvPr>
          <p:cNvGraphicFramePr>
            <a:graphicFrameLocks noGrp="1"/>
          </p:cNvGraphicFramePr>
          <p:nvPr>
            <p:extLst>
              <p:ext uri="{D42A27DB-BD31-4B8C-83A1-F6EECF244321}">
                <p14:modId xmlns:p14="http://schemas.microsoft.com/office/powerpoint/2010/main" val="62071628"/>
              </p:ext>
            </p:extLst>
          </p:nvPr>
        </p:nvGraphicFramePr>
        <p:xfrm>
          <a:off x="678106" y="3002532"/>
          <a:ext cx="9075494" cy="1839468"/>
        </p:xfrm>
        <a:graphic>
          <a:graphicData uri="http://schemas.openxmlformats.org/drawingml/2006/table">
            <a:tbl>
              <a:tblPr firstRow="1" bandRow="1">
                <a:effectLst>
                  <a:innerShdw blurRad="114300">
                    <a:prstClr val="black"/>
                  </a:innerShdw>
                </a:effectLst>
                <a:tableStyleId>{2D5ABB26-0587-4C30-8999-92F81FD0307C}</a:tableStyleId>
              </a:tblPr>
              <a:tblGrid>
                <a:gridCol w="2806143">
                  <a:extLst>
                    <a:ext uri="{9D8B030D-6E8A-4147-A177-3AD203B41FA5}">
                      <a16:colId xmlns:a16="http://schemas.microsoft.com/office/drawing/2014/main" val="20000"/>
                    </a:ext>
                  </a:extLst>
                </a:gridCol>
                <a:gridCol w="3463208">
                  <a:extLst>
                    <a:ext uri="{9D8B030D-6E8A-4147-A177-3AD203B41FA5}">
                      <a16:colId xmlns:a16="http://schemas.microsoft.com/office/drawing/2014/main" val="20002"/>
                    </a:ext>
                  </a:extLst>
                </a:gridCol>
                <a:gridCol w="2806143">
                  <a:extLst>
                    <a:ext uri="{9D8B030D-6E8A-4147-A177-3AD203B41FA5}">
                      <a16:colId xmlns:a16="http://schemas.microsoft.com/office/drawing/2014/main" val="131815586"/>
                    </a:ext>
                  </a:extLst>
                </a:gridCol>
              </a:tblGrid>
              <a:tr h="223327">
                <a:tc gridSpan="3">
                  <a:txBody>
                    <a:bodyPr/>
                    <a:lstStyle/>
                    <a:p>
                      <a:pPr algn="ctr">
                        <a:lnSpc>
                          <a:spcPct val="105000"/>
                        </a:lnSpc>
                        <a:spcAft>
                          <a:spcPts val="0"/>
                        </a:spcAft>
                      </a:pPr>
                      <a:r>
                        <a:rPr lang="en-IN" sz="1600" b="1" dirty="0">
                          <a:solidFill>
                            <a:srgbClr val="FFFFFF"/>
                          </a:solidFill>
                          <a:effectLst/>
                          <a:latin typeface="Basic Sans Light"/>
                          <a:ea typeface="Calibri" panose="020F0502020204030204" pitchFamily="34" charset="0"/>
                          <a:cs typeface="Arial" panose="020B0604020202020204" pitchFamily="34" charset="0"/>
                        </a:rPr>
                        <a:t>2022 Certification Exam Price Increase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IN"/>
                    </a:p>
                  </a:txBody>
                  <a:tcPr>
                    <a:lnL w="12700" cap="flat" cmpd="sng" algn="ctr">
                      <a:solidFill>
                        <a:srgbClr val="FFFFFF"/>
                      </a:solidFill>
                      <a:prstDash val="solid"/>
                      <a:round/>
                      <a:headEnd type="none" w="med" len="med"/>
                      <a:tailEnd type="none" w="med" len="med"/>
                    </a:lnL>
                    <a:lnR w="12700">
                      <a:solidFill>
                        <a:srgbClr val="FFFFFF"/>
                      </a:solidFill>
                      <a:prstDash val="solid"/>
                    </a:lnR>
                    <a:lnT w="19050">
                      <a:solidFill>
                        <a:srgbClr val="FFFFFF"/>
                      </a:solidFill>
                      <a:prstDash val="solid"/>
                    </a:lnT>
                    <a:lnB w="38100" cap="flat" cmpd="sng" algn="ctr">
                      <a:solidFill>
                        <a:srgbClr val="FFFFFF"/>
                      </a:solidFill>
                      <a:prstDash val="solid"/>
                      <a:round/>
                      <a:headEnd type="none" w="med" len="med"/>
                      <a:tailEnd type="none" w="med" len="med"/>
                    </a:lnB>
                    <a:solidFill>
                      <a:srgbClr val="002E5E"/>
                    </a:solidFill>
                  </a:tcPr>
                </a:tc>
                <a:tc hMerge="1">
                  <a:txBody>
                    <a:bodyPr/>
                    <a:lstStyle/>
                    <a:p>
                      <a:endParaRPr lang="en-IN"/>
                    </a:p>
                  </a:txBody>
                  <a:tcPr>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0003"/>
                  </a:ext>
                </a:extLst>
              </a:tr>
              <a:tr h="298708">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dirty="0">
                          <a:solidFill>
                            <a:srgbClr val="000000"/>
                          </a:solidFill>
                          <a:effectLst/>
                          <a:latin typeface="Basic Sans Light"/>
                          <a:ea typeface="Calibri" panose="020F0502020204030204" pitchFamily="34" charset="0"/>
                          <a:cs typeface="Arial" panose="020B0604020202020204" pitchFamily="34" charset="0"/>
                        </a:rPr>
                        <a:t>IIA India Member</a:t>
                      </a:r>
                      <a:endParaRPr lang="en-IN" sz="1800" b="1" dirty="0">
                        <a:effectLst/>
                        <a:latin typeface="Basic Sans Light"/>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en-IN" sz="1800" b="1" dirty="0">
                          <a:solidFill>
                            <a:srgbClr val="000000"/>
                          </a:solidFill>
                          <a:effectLst/>
                          <a:latin typeface="Basic Sans Light"/>
                          <a:ea typeface="Calibri" panose="020F0502020204030204" pitchFamily="34" charset="0"/>
                          <a:cs typeface="Arial" panose="020B0604020202020204" pitchFamily="34" charset="0"/>
                        </a:rPr>
                        <a:t>Non Member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extLst>
                  <a:ext uri="{0D108BD9-81ED-4DB2-BD59-A6C34878D82A}">
                    <a16:rowId xmlns:a16="http://schemas.microsoft.com/office/drawing/2014/main" val="10004"/>
                  </a:ext>
                </a:extLst>
              </a:tr>
              <a:tr h="223327">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Product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 Price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 Price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0005"/>
                  </a:ext>
                </a:extLst>
              </a:tr>
              <a:tr h="230812">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CIA Application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$86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$230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extLst>
                  <a:ext uri="{0D108BD9-81ED-4DB2-BD59-A6C34878D82A}">
                    <a16:rowId xmlns:a16="http://schemas.microsoft.com/office/drawing/2014/main" val="10006"/>
                  </a:ext>
                </a:extLst>
              </a:tr>
              <a:tr h="230812">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CIA Part 1 Exam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a:solidFill>
                            <a:srgbClr val="000000"/>
                          </a:solidFill>
                          <a:effectLst/>
                          <a:latin typeface="Basic Sans Light"/>
                          <a:ea typeface="Calibri" panose="020F0502020204030204" pitchFamily="34" charset="0"/>
                          <a:cs typeface="Arial" panose="020B0604020202020204" pitchFamily="34" charset="0"/>
                        </a:rPr>
                        <a:t>US $221 </a:t>
                      </a:r>
                      <a:endParaRPr lang="en-IN" sz="160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$425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0007"/>
                  </a:ext>
                </a:extLst>
              </a:tr>
              <a:tr h="230812">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CIA Part 2 Exam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$199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$395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535376329"/>
                  </a:ext>
                </a:extLst>
              </a:tr>
              <a:tr h="200342">
                <a:tc>
                  <a:txBody>
                    <a:bodyPr/>
                    <a:lstStyle/>
                    <a:p>
                      <a:pP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CIA Part 3 Exam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$199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5000"/>
                        </a:lnSpc>
                        <a:spcAft>
                          <a:spcPts val="0"/>
                        </a:spcAft>
                      </a:pPr>
                      <a:r>
                        <a:rPr lang="en-IN" sz="1600" dirty="0">
                          <a:solidFill>
                            <a:srgbClr val="000000"/>
                          </a:solidFill>
                          <a:effectLst/>
                          <a:latin typeface="Basic Sans Light"/>
                          <a:ea typeface="Calibri" panose="020F0502020204030204" pitchFamily="34" charset="0"/>
                          <a:cs typeface="Arial" panose="020B0604020202020204" pitchFamily="34" charset="0"/>
                        </a:rPr>
                        <a:t>US $395 </a:t>
                      </a:r>
                      <a:endParaRPr lang="en-IN" sz="1600" dirty="0">
                        <a:effectLst/>
                        <a:latin typeface="Basic Sans Ligh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250440471"/>
                  </a:ext>
                </a:extLst>
              </a:tr>
            </a:tbl>
          </a:graphicData>
        </a:graphic>
      </p:graphicFrame>
      <p:sp>
        <p:nvSpPr>
          <p:cNvPr id="2" name="TextBox 1">
            <a:extLst>
              <a:ext uri="{FF2B5EF4-FFF2-40B4-BE49-F238E27FC236}">
                <a16:creationId xmlns:a16="http://schemas.microsoft.com/office/drawing/2014/main" id="{07DBECA0-DB8A-5452-1640-0150DD652FFE}"/>
              </a:ext>
            </a:extLst>
          </p:cNvPr>
          <p:cNvSpPr txBox="1"/>
          <p:nvPr/>
        </p:nvSpPr>
        <p:spPr>
          <a:xfrm>
            <a:off x="501127" y="112577"/>
            <a:ext cx="8302528" cy="769441"/>
          </a:xfrm>
          <a:prstGeom prst="rect">
            <a:avLst/>
          </a:prstGeom>
          <a:noFill/>
        </p:spPr>
        <p:txBody>
          <a:bodyPr wrap="square">
            <a:spAutoFit/>
          </a:bodyPr>
          <a:lstStyle/>
          <a:p>
            <a:r>
              <a:rPr lang="en-US" spc="-385" dirty="0">
                <a:solidFill>
                  <a:srgbClr val="0070C0"/>
                </a:solidFill>
                <a:latin typeface="Basic Sans Bold"/>
              </a:rPr>
              <a:t> </a:t>
            </a:r>
            <a:r>
              <a:rPr lang="en-US" sz="4400" spc="-385" dirty="0">
                <a:solidFill>
                  <a:srgbClr val="0070C0"/>
                </a:solidFill>
                <a:latin typeface="Basic Sans Bold"/>
              </a:rPr>
              <a:t> </a:t>
            </a:r>
            <a:r>
              <a:rPr lang="en-US" sz="4400" b="1" dirty="0">
                <a:solidFill>
                  <a:srgbClr val="006299"/>
                </a:solidFill>
                <a:latin typeface="Basic Sans Bold"/>
              </a:rPr>
              <a:t>CIA Fees for Indian Members</a:t>
            </a:r>
            <a:endParaRPr lang="en-IN" sz="4400" dirty="0">
              <a:solidFill>
                <a:srgbClr val="006299"/>
              </a:solidFill>
              <a:latin typeface="Basic Sans Bold"/>
            </a:endParaRPr>
          </a:p>
        </p:txBody>
      </p:sp>
      <p:sp>
        <p:nvSpPr>
          <p:cNvPr id="3" name="TextBox 2">
            <a:extLst>
              <a:ext uri="{FF2B5EF4-FFF2-40B4-BE49-F238E27FC236}">
                <a16:creationId xmlns:a16="http://schemas.microsoft.com/office/drawing/2014/main" id="{7CE4ADA2-E7B0-1187-9DE5-B87A7AE5A049}"/>
              </a:ext>
            </a:extLst>
          </p:cNvPr>
          <p:cNvSpPr txBox="1"/>
          <p:nvPr/>
        </p:nvSpPr>
        <p:spPr>
          <a:xfrm>
            <a:off x="509930" y="4851959"/>
            <a:ext cx="4851400" cy="523220"/>
          </a:xfrm>
          <a:prstGeom prst="rect">
            <a:avLst/>
          </a:prstGeom>
          <a:noFill/>
        </p:spPr>
        <p:txBody>
          <a:bodyPr wrap="square" rtlCol="0">
            <a:spAutoFit/>
          </a:bodyPr>
          <a:lstStyle/>
          <a:p>
            <a:r>
              <a:rPr lang="en-US" sz="1400" b="1" i="1" dirty="0">
                <a:solidFill>
                  <a:srgbClr val="0070C0"/>
                </a:solidFill>
                <a:latin typeface="Arial"/>
                <a:cs typeface="Arial"/>
              </a:rPr>
              <a:t>* </a:t>
            </a:r>
            <a:r>
              <a:rPr lang="en-US" sz="1400" b="1" i="1" spc="-5" dirty="0">
                <a:solidFill>
                  <a:srgbClr val="0070C0"/>
                </a:solidFill>
                <a:latin typeface="Arial"/>
                <a:cs typeface="Arial"/>
              </a:rPr>
              <a:t>Education </a:t>
            </a:r>
            <a:r>
              <a:rPr lang="en-US" sz="1400" b="1" i="1" spc="-10" dirty="0">
                <a:solidFill>
                  <a:srgbClr val="0070C0"/>
                </a:solidFill>
                <a:latin typeface="Arial"/>
                <a:cs typeface="Arial"/>
              </a:rPr>
              <a:t>financing </a:t>
            </a:r>
            <a:r>
              <a:rPr lang="en-US" sz="1400" b="1" i="1" dirty="0">
                <a:solidFill>
                  <a:srgbClr val="0070C0"/>
                </a:solidFill>
                <a:latin typeface="Arial"/>
                <a:cs typeface="Arial"/>
              </a:rPr>
              <a:t>available </a:t>
            </a:r>
            <a:r>
              <a:rPr lang="en-US" sz="1400" b="1" i="1" spc="-5" dirty="0">
                <a:solidFill>
                  <a:srgbClr val="0070C0"/>
                </a:solidFill>
                <a:latin typeface="Arial"/>
                <a:cs typeface="Arial"/>
              </a:rPr>
              <a:t>from</a:t>
            </a:r>
            <a:r>
              <a:rPr lang="en-US" sz="1400" b="1" i="1" spc="-325" dirty="0">
                <a:solidFill>
                  <a:srgbClr val="0070C0"/>
                </a:solidFill>
                <a:latin typeface="Arial"/>
                <a:cs typeface="Arial"/>
              </a:rPr>
              <a:t>   </a:t>
            </a:r>
            <a:r>
              <a:rPr lang="en-US" sz="1400" b="1" i="1" spc="-5" dirty="0">
                <a:solidFill>
                  <a:srgbClr val="0070C0"/>
                </a:solidFill>
                <a:latin typeface="Arial"/>
                <a:cs typeface="Arial"/>
              </a:rPr>
              <a:t>banks</a:t>
            </a:r>
            <a:endParaRPr lang="en-US" sz="1400" dirty="0">
              <a:solidFill>
                <a:srgbClr val="0070C0"/>
              </a:solidFill>
              <a:latin typeface="Arial"/>
              <a:cs typeface="Arial"/>
            </a:endParaRPr>
          </a:p>
          <a:p>
            <a:endParaRPr lang="en-IN" sz="1400" dirty="0"/>
          </a:p>
        </p:txBody>
      </p:sp>
    </p:spTree>
    <p:extLst>
      <p:ext uri="{BB962C8B-B14F-4D97-AF65-F5344CB8AC3E}">
        <p14:creationId xmlns:p14="http://schemas.microsoft.com/office/powerpoint/2010/main" val="410366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7"/>
          <p:cNvGraphicFramePr>
            <a:graphicFrameLocks noGrp="1"/>
          </p:cNvGraphicFramePr>
          <p:nvPr>
            <p:extLst>
              <p:ext uri="{D42A27DB-BD31-4B8C-83A1-F6EECF244321}">
                <p14:modId xmlns:p14="http://schemas.microsoft.com/office/powerpoint/2010/main" val="2074129467"/>
              </p:ext>
            </p:extLst>
          </p:nvPr>
        </p:nvGraphicFramePr>
        <p:xfrm>
          <a:off x="713608" y="2550703"/>
          <a:ext cx="8288151" cy="1146300"/>
        </p:xfrm>
        <a:graphic>
          <a:graphicData uri="http://schemas.openxmlformats.org/drawingml/2006/table">
            <a:tbl>
              <a:tblPr firstRow="1" bandRow="1">
                <a:effectLst>
                  <a:innerShdw blurRad="114300">
                    <a:prstClr val="black"/>
                  </a:innerShdw>
                </a:effectLst>
                <a:tableStyleId>{2D5ABB26-0587-4C30-8999-92F81FD0307C}</a:tableStyleId>
              </a:tblPr>
              <a:tblGrid>
                <a:gridCol w="2762717">
                  <a:extLst>
                    <a:ext uri="{9D8B030D-6E8A-4147-A177-3AD203B41FA5}">
                      <a16:colId xmlns:a16="http://schemas.microsoft.com/office/drawing/2014/main" val="20000"/>
                    </a:ext>
                  </a:extLst>
                </a:gridCol>
                <a:gridCol w="2762717">
                  <a:extLst>
                    <a:ext uri="{9D8B030D-6E8A-4147-A177-3AD203B41FA5}">
                      <a16:colId xmlns:a16="http://schemas.microsoft.com/office/drawing/2014/main" val="20001"/>
                    </a:ext>
                  </a:extLst>
                </a:gridCol>
                <a:gridCol w="2762717">
                  <a:extLst>
                    <a:ext uri="{9D8B030D-6E8A-4147-A177-3AD203B41FA5}">
                      <a16:colId xmlns:a16="http://schemas.microsoft.com/office/drawing/2014/main" val="20002"/>
                    </a:ext>
                  </a:extLst>
                </a:gridCol>
              </a:tblGrid>
              <a:tr h="286575">
                <a:tc rowSpan="2">
                  <a:txBody>
                    <a:bodyPr/>
                    <a:lstStyle/>
                    <a:p>
                      <a:pPr algn="ctr">
                        <a:lnSpc>
                          <a:spcPct val="100000"/>
                        </a:lnSpc>
                        <a:spcBef>
                          <a:spcPts val="1490"/>
                        </a:spcBef>
                      </a:pPr>
                      <a:r>
                        <a:rPr sz="1600" b="1" spc="-5" dirty="0">
                          <a:solidFill>
                            <a:srgbClr val="FFFFFF"/>
                          </a:solidFill>
                          <a:latin typeface="Arial"/>
                          <a:cs typeface="Arial"/>
                        </a:rPr>
                        <a:t>Exam</a:t>
                      </a:r>
                      <a:endParaRPr sz="1600" dirty="0">
                        <a:latin typeface="Arial"/>
                        <a:cs typeface="Arial"/>
                      </a:endParaRPr>
                    </a:p>
                  </a:txBody>
                  <a:tcPr marL="0" marR="0" marT="1892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A"/>
                    </a:solidFill>
                  </a:tcPr>
                </a:tc>
                <a:tc gridSpan="2">
                  <a:txBody>
                    <a:bodyPr/>
                    <a:lstStyle/>
                    <a:p>
                      <a:pPr marL="502920">
                        <a:lnSpc>
                          <a:spcPct val="100000"/>
                        </a:lnSpc>
                        <a:spcBef>
                          <a:spcPts val="225"/>
                        </a:spcBef>
                      </a:pPr>
                      <a:r>
                        <a:rPr sz="1600" b="1" spc="-5" dirty="0">
                          <a:solidFill>
                            <a:srgbClr val="FFFFFF"/>
                          </a:solidFill>
                          <a:latin typeface="Arial"/>
                          <a:cs typeface="Arial"/>
                        </a:rPr>
                        <a:t>Fees* in US$ for eligible residents in</a:t>
                      </a:r>
                      <a:r>
                        <a:rPr sz="1600" b="1" spc="35" dirty="0">
                          <a:solidFill>
                            <a:srgbClr val="FFFFFF"/>
                          </a:solidFill>
                          <a:latin typeface="Arial"/>
                          <a:cs typeface="Arial"/>
                        </a:rPr>
                        <a:t> </a:t>
                      </a:r>
                      <a:r>
                        <a:rPr sz="1600" b="1" spc="-5" dirty="0">
                          <a:solidFill>
                            <a:srgbClr val="FFFFFF"/>
                          </a:solidFill>
                          <a:latin typeface="Arial"/>
                          <a:cs typeface="Arial"/>
                        </a:rPr>
                        <a:t>India</a:t>
                      </a:r>
                      <a:endParaRPr sz="1600" dirty="0">
                        <a:latin typeface="Arial"/>
                        <a:cs typeface="Arial"/>
                      </a:endParaRPr>
                    </a:p>
                  </a:txBody>
                  <a:tcPr marL="0" marR="0" marT="285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A"/>
                    </a:solidFill>
                  </a:tcPr>
                </a:tc>
                <a:tc hMerge="1">
                  <a:txBody>
                    <a:bodyPr/>
                    <a:lstStyle/>
                    <a:p>
                      <a:endParaRPr/>
                    </a:p>
                  </a:txBody>
                  <a:tcPr marL="0" marR="0" marT="0" marB="0"/>
                </a:tc>
                <a:extLst>
                  <a:ext uri="{0D108BD9-81ED-4DB2-BD59-A6C34878D82A}">
                    <a16:rowId xmlns:a16="http://schemas.microsoft.com/office/drawing/2014/main" val="10000"/>
                  </a:ext>
                </a:extLst>
              </a:tr>
              <a:tr h="286575">
                <a:tc vMerge="1">
                  <a:txBody>
                    <a:bodyPr/>
                    <a:lstStyle/>
                    <a:p>
                      <a:endParaRPr/>
                    </a:p>
                  </a:txBody>
                  <a:tcPr marL="0" marR="0" marT="18923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2E5E"/>
                    </a:solidFill>
                  </a:tcPr>
                </a:tc>
                <a:tc>
                  <a:txBody>
                    <a:bodyPr/>
                    <a:lstStyle/>
                    <a:p>
                      <a:pPr algn="ctr">
                        <a:lnSpc>
                          <a:spcPct val="100000"/>
                        </a:lnSpc>
                        <a:spcBef>
                          <a:spcPts val="229"/>
                        </a:spcBef>
                      </a:pPr>
                      <a:r>
                        <a:rPr sz="1600" b="1" spc="-5" dirty="0">
                          <a:solidFill>
                            <a:srgbClr val="FFFFFF"/>
                          </a:solidFill>
                          <a:latin typeface="Arial"/>
                          <a:cs typeface="Arial"/>
                        </a:rPr>
                        <a:t>Non-Members</a:t>
                      </a:r>
                      <a:endParaRPr sz="1600" dirty="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A"/>
                    </a:solidFill>
                  </a:tcPr>
                </a:tc>
                <a:tc>
                  <a:txBody>
                    <a:bodyPr/>
                    <a:lstStyle/>
                    <a:p>
                      <a:pPr marL="2540" algn="ctr">
                        <a:lnSpc>
                          <a:spcPct val="100000"/>
                        </a:lnSpc>
                        <a:spcBef>
                          <a:spcPts val="229"/>
                        </a:spcBef>
                      </a:pPr>
                      <a:r>
                        <a:rPr sz="1600" b="1" spc="-5" dirty="0">
                          <a:solidFill>
                            <a:srgbClr val="FFFFFF"/>
                          </a:solidFill>
                          <a:latin typeface="Arial"/>
                          <a:cs typeface="Arial"/>
                        </a:rPr>
                        <a:t>IIA</a:t>
                      </a:r>
                      <a:r>
                        <a:rPr sz="1600" b="1" spc="-70" dirty="0">
                          <a:solidFill>
                            <a:srgbClr val="FFFFFF"/>
                          </a:solidFill>
                          <a:latin typeface="Arial"/>
                          <a:cs typeface="Arial"/>
                        </a:rPr>
                        <a:t> </a:t>
                      </a:r>
                      <a:r>
                        <a:rPr sz="1600" b="1" spc="-5" dirty="0">
                          <a:solidFill>
                            <a:srgbClr val="FFFFFF"/>
                          </a:solidFill>
                          <a:latin typeface="Arial"/>
                          <a:cs typeface="Arial"/>
                        </a:rPr>
                        <a:t>Members</a:t>
                      </a:r>
                      <a:endParaRPr sz="1600" dirty="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A"/>
                    </a:solidFill>
                  </a:tcPr>
                </a:tc>
                <a:extLst>
                  <a:ext uri="{0D108BD9-81ED-4DB2-BD59-A6C34878D82A}">
                    <a16:rowId xmlns:a16="http://schemas.microsoft.com/office/drawing/2014/main" val="10001"/>
                  </a:ext>
                </a:extLst>
              </a:tr>
              <a:tr h="286575">
                <a:tc>
                  <a:txBody>
                    <a:bodyPr/>
                    <a:lstStyle/>
                    <a:p>
                      <a:pPr marL="27305">
                        <a:lnSpc>
                          <a:spcPct val="100000"/>
                        </a:lnSpc>
                        <a:spcBef>
                          <a:spcPts val="229"/>
                        </a:spcBef>
                      </a:pPr>
                      <a:r>
                        <a:rPr sz="1600" spc="-5" dirty="0">
                          <a:latin typeface="Arial"/>
                          <a:cs typeface="Arial"/>
                        </a:rPr>
                        <a:t>CIA </a:t>
                      </a:r>
                      <a:r>
                        <a:rPr sz="1600" spc="-10" dirty="0">
                          <a:latin typeface="Arial"/>
                          <a:cs typeface="Arial"/>
                        </a:rPr>
                        <a:t>Challenge</a:t>
                      </a:r>
                      <a:r>
                        <a:rPr sz="1600" spc="-155" dirty="0">
                          <a:latin typeface="Arial"/>
                          <a:cs typeface="Arial"/>
                        </a:rPr>
                        <a:t> </a:t>
                      </a:r>
                      <a:r>
                        <a:rPr sz="1600" spc="-5" dirty="0">
                          <a:latin typeface="Arial"/>
                          <a:cs typeface="Arial"/>
                        </a:rPr>
                        <a:t>Exam</a:t>
                      </a:r>
                      <a:endParaRPr sz="160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spcBef>
                          <a:spcPts val="229"/>
                        </a:spcBef>
                      </a:pPr>
                      <a:r>
                        <a:rPr sz="1600" spc="-5" dirty="0">
                          <a:latin typeface="Arial"/>
                          <a:cs typeface="Arial"/>
                        </a:rPr>
                        <a:t>$ 1,545.00</a:t>
                      </a:r>
                      <a:endParaRPr sz="1600" dirty="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ctr">
                        <a:lnSpc>
                          <a:spcPct val="100000"/>
                        </a:lnSpc>
                        <a:spcBef>
                          <a:spcPts val="229"/>
                        </a:spcBef>
                      </a:pPr>
                      <a:r>
                        <a:rPr sz="1600" spc="-5" dirty="0">
                          <a:latin typeface="Arial"/>
                          <a:cs typeface="Arial"/>
                        </a:rPr>
                        <a:t>$ 896.25</a:t>
                      </a:r>
                      <a:endParaRPr sz="160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r h="286575">
                <a:tc>
                  <a:txBody>
                    <a:bodyPr/>
                    <a:lstStyle/>
                    <a:p>
                      <a:pPr marL="27305">
                        <a:lnSpc>
                          <a:spcPct val="100000"/>
                        </a:lnSpc>
                        <a:spcBef>
                          <a:spcPts val="229"/>
                        </a:spcBef>
                      </a:pPr>
                      <a:r>
                        <a:rPr sz="1600" spc="-5" dirty="0">
                          <a:latin typeface="Arial"/>
                          <a:cs typeface="Arial"/>
                        </a:rPr>
                        <a:t>Retake</a:t>
                      </a:r>
                      <a:endParaRPr sz="160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algn="ctr">
                        <a:lnSpc>
                          <a:spcPct val="100000"/>
                        </a:lnSpc>
                        <a:spcBef>
                          <a:spcPts val="229"/>
                        </a:spcBef>
                      </a:pPr>
                      <a:r>
                        <a:rPr sz="1600" spc="-5" dirty="0">
                          <a:latin typeface="Arial"/>
                          <a:cs typeface="Arial"/>
                        </a:rPr>
                        <a:t>$ 945.00</a:t>
                      </a:r>
                      <a:endParaRPr sz="160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tc>
                  <a:txBody>
                    <a:bodyPr/>
                    <a:lstStyle/>
                    <a:p>
                      <a:pPr algn="ctr">
                        <a:lnSpc>
                          <a:spcPct val="100000"/>
                        </a:lnSpc>
                        <a:spcBef>
                          <a:spcPts val="229"/>
                        </a:spcBef>
                      </a:pPr>
                      <a:r>
                        <a:rPr sz="1600" spc="-5" dirty="0">
                          <a:latin typeface="Arial"/>
                          <a:cs typeface="Arial"/>
                        </a:rPr>
                        <a:t>$ 595.25</a:t>
                      </a:r>
                      <a:endParaRPr sz="1600" dirty="0">
                        <a:latin typeface="Arial"/>
                        <a:cs typeface="Arial"/>
                      </a:endParaRPr>
                    </a:p>
                  </a:txBody>
                  <a:tcPr marL="0" marR="0" marT="292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3EA"/>
                    </a:solidFill>
                  </a:tcPr>
                </a:tc>
                <a:extLst>
                  <a:ext uri="{0D108BD9-81ED-4DB2-BD59-A6C34878D82A}">
                    <a16:rowId xmlns:a16="http://schemas.microsoft.com/office/drawing/2014/main" val="10003"/>
                  </a:ext>
                </a:extLst>
              </a:tr>
            </a:tbl>
          </a:graphicData>
        </a:graphic>
      </p:graphicFrame>
      <p:sp>
        <p:nvSpPr>
          <p:cNvPr id="8" name="object 8"/>
          <p:cNvSpPr txBox="1">
            <a:spLocks noGrp="1"/>
          </p:cNvSpPr>
          <p:nvPr>
            <p:ph type="title"/>
          </p:nvPr>
        </p:nvSpPr>
        <p:spPr>
          <a:xfrm>
            <a:off x="641373" y="907405"/>
            <a:ext cx="10473667" cy="1308692"/>
          </a:xfrm>
          <a:prstGeom prst="rect">
            <a:avLst/>
          </a:prstGeom>
        </p:spPr>
        <p:txBody>
          <a:bodyPr vert="horz" wrap="square" lIns="0" tIns="259715" rIns="0" bIns="0" rtlCol="0">
            <a:spAutoFit/>
          </a:bodyPr>
          <a:lstStyle/>
          <a:p>
            <a:pPr marL="156845" marR="2169160" algn="just">
              <a:lnSpc>
                <a:spcPct val="100000"/>
              </a:lnSpc>
              <a:spcBef>
                <a:spcPts val="755"/>
              </a:spcBef>
            </a:pPr>
            <a:r>
              <a:rPr sz="1700" u="none" spc="-5" dirty="0">
                <a:latin typeface="Basic Sans Light"/>
                <a:cs typeface="Arial"/>
              </a:rPr>
              <a:t>IIA </a:t>
            </a:r>
            <a:r>
              <a:rPr sz="1700" u="none" dirty="0">
                <a:latin typeface="Basic Sans Light"/>
                <a:cs typeface="Arial"/>
              </a:rPr>
              <a:t>Global is providing an opportunity </a:t>
            </a:r>
            <a:r>
              <a:rPr sz="1700" u="none" spc="-5" dirty="0">
                <a:latin typeface="Basic Sans Light"/>
                <a:cs typeface="Arial"/>
              </a:rPr>
              <a:t>for </a:t>
            </a:r>
            <a:r>
              <a:rPr sz="1700" u="none" dirty="0">
                <a:latin typeface="Basic Sans Light"/>
                <a:cs typeface="Arial"/>
              </a:rPr>
              <a:t>a limited </a:t>
            </a:r>
            <a:r>
              <a:rPr sz="1700" u="none" spc="-5" dirty="0">
                <a:latin typeface="Basic Sans Light"/>
                <a:cs typeface="Arial"/>
              </a:rPr>
              <a:t>time to active </a:t>
            </a:r>
            <a:r>
              <a:rPr sz="1700" u="none" dirty="0">
                <a:latin typeface="Basic Sans Light"/>
                <a:cs typeface="Arial"/>
              </a:rPr>
              <a:t>members of  </a:t>
            </a:r>
            <a:r>
              <a:rPr sz="1700" u="none" spc="-5" dirty="0">
                <a:latin typeface="Basic Sans Light"/>
                <a:cs typeface="Arial"/>
              </a:rPr>
              <a:t>ICAI to take the CIA </a:t>
            </a:r>
            <a:r>
              <a:rPr sz="1700" u="none" dirty="0">
                <a:latin typeface="Basic Sans Light"/>
                <a:cs typeface="Arial"/>
              </a:rPr>
              <a:t>Challenge Exam in </a:t>
            </a:r>
            <a:r>
              <a:rPr sz="1700" u="none" spc="5" dirty="0">
                <a:latin typeface="Basic Sans Light"/>
                <a:cs typeface="Arial"/>
              </a:rPr>
              <a:t>one </a:t>
            </a:r>
            <a:r>
              <a:rPr sz="1700" u="none" dirty="0">
                <a:latin typeface="Basic Sans Light"/>
                <a:cs typeface="Arial"/>
              </a:rPr>
              <a:t>sitting at a concessional </a:t>
            </a:r>
            <a:r>
              <a:rPr sz="1700" u="none" spc="-5" dirty="0">
                <a:latin typeface="Basic Sans Light"/>
                <a:cs typeface="Arial"/>
              </a:rPr>
              <a:t>price for  IIA </a:t>
            </a:r>
            <a:r>
              <a:rPr sz="1700" u="none" dirty="0">
                <a:latin typeface="Basic Sans Light"/>
                <a:cs typeface="Arial"/>
              </a:rPr>
              <a:t>Members residing in India. </a:t>
            </a:r>
            <a:r>
              <a:rPr sz="1700" u="none" spc="5" dirty="0">
                <a:latin typeface="Basic Sans Light"/>
                <a:cs typeface="Arial"/>
              </a:rPr>
              <a:t>The </a:t>
            </a:r>
            <a:r>
              <a:rPr sz="1700" u="none" spc="-5" dirty="0">
                <a:latin typeface="Basic Sans Light"/>
                <a:cs typeface="Arial"/>
              </a:rPr>
              <a:t>Challenge exam </a:t>
            </a:r>
            <a:r>
              <a:rPr sz="1700" u="none" dirty="0">
                <a:latin typeface="Basic Sans Light"/>
                <a:cs typeface="Arial"/>
              </a:rPr>
              <a:t>is a </a:t>
            </a:r>
            <a:r>
              <a:rPr sz="1700" u="none" spc="-5" dirty="0">
                <a:latin typeface="Basic Sans Light"/>
                <a:cs typeface="Arial"/>
              </a:rPr>
              <a:t>faster </a:t>
            </a:r>
            <a:r>
              <a:rPr sz="1700" u="none" spc="5" dirty="0">
                <a:latin typeface="Basic Sans Light"/>
                <a:cs typeface="Arial"/>
              </a:rPr>
              <a:t>and </a:t>
            </a:r>
            <a:r>
              <a:rPr sz="1700" u="none" dirty="0">
                <a:latin typeface="Basic Sans Light"/>
                <a:cs typeface="Arial"/>
              </a:rPr>
              <a:t>convenient  option </a:t>
            </a:r>
            <a:r>
              <a:rPr sz="1700" u="none" spc="-5" dirty="0">
                <a:latin typeface="Basic Sans Light"/>
                <a:cs typeface="Arial"/>
              </a:rPr>
              <a:t>to the </a:t>
            </a:r>
            <a:r>
              <a:rPr sz="1700" u="none" dirty="0">
                <a:latin typeface="Basic Sans Light"/>
                <a:cs typeface="Arial"/>
              </a:rPr>
              <a:t>more comprehensive </a:t>
            </a:r>
            <a:r>
              <a:rPr sz="1700" u="none" spc="-5" dirty="0">
                <a:latin typeface="Basic Sans Light"/>
                <a:cs typeface="Arial"/>
              </a:rPr>
              <a:t>three-part </a:t>
            </a:r>
            <a:r>
              <a:rPr sz="1700" u="none" dirty="0">
                <a:latin typeface="Basic Sans Light"/>
                <a:cs typeface="Arial"/>
              </a:rPr>
              <a:t>CIA</a:t>
            </a:r>
            <a:r>
              <a:rPr sz="1700" u="none" spc="-195" dirty="0">
                <a:latin typeface="Basic Sans Light"/>
                <a:cs typeface="Arial"/>
              </a:rPr>
              <a:t> </a:t>
            </a:r>
            <a:r>
              <a:rPr sz="1700" u="none" dirty="0">
                <a:latin typeface="Basic Sans Light"/>
                <a:cs typeface="Arial"/>
              </a:rPr>
              <a:t>examination.</a:t>
            </a:r>
            <a:endParaRPr sz="1700" dirty="0">
              <a:latin typeface="Basic Sans Light"/>
              <a:cs typeface="Arial"/>
            </a:endParaRPr>
          </a:p>
        </p:txBody>
      </p:sp>
      <p:sp>
        <p:nvSpPr>
          <p:cNvPr id="9" name="object 9"/>
          <p:cNvSpPr txBox="1"/>
          <p:nvPr/>
        </p:nvSpPr>
        <p:spPr>
          <a:xfrm>
            <a:off x="702333" y="4294841"/>
            <a:ext cx="8288150" cy="535403"/>
          </a:xfrm>
          <a:prstGeom prst="rect">
            <a:avLst/>
          </a:prstGeom>
        </p:spPr>
        <p:txBody>
          <a:bodyPr vert="horz" wrap="square" lIns="0" tIns="12065" rIns="0" bIns="0" rtlCol="0">
            <a:spAutoFit/>
          </a:bodyPr>
          <a:lstStyle/>
          <a:p>
            <a:pPr marL="12700">
              <a:spcBef>
                <a:spcPts val="95"/>
              </a:spcBef>
              <a:tabLst>
                <a:tab pos="524510" algn="l"/>
                <a:tab pos="1028700" algn="l"/>
                <a:tab pos="2071370" algn="l"/>
              </a:tabLst>
            </a:pPr>
            <a:r>
              <a:rPr lang="en-US" sz="1700" spc="-5" dirty="0">
                <a:latin typeface="Basic Sans Light"/>
                <a:cs typeface="Arial"/>
              </a:rPr>
              <a:t>Fee	inc</a:t>
            </a:r>
            <a:r>
              <a:rPr lang="en-US" sz="1700" spc="-15" dirty="0">
                <a:latin typeface="Basic Sans Light"/>
                <a:cs typeface="Arial"/>
              </a:rPr>
              <a:t>l</a:t>
            </a:r>
            <a:r>
              <a:rPr lang="en-US" sz="1700" spc="-5" dirty="0">
                <a:latin typeface="Basic Sans Light"/>
                <a:cs typeface="Arial"/>
              </a:rPr>
              <a:t>u</a:t>
            </a:r>
            <a:r>
              <a:rPr lang="en-US" sz="1700" spc="-15" dirty="0">
                <a:latin typeface="Basic Sans Light"/>
                <a:cs typeface="Arial"/>
              </a:rPr>
              <a:t>d</a:t>
            </a:r>
            <a:r>
              <a:rPr lang="en-US" sz="1700" spc="-20" dirty="0">
                <a:latin typeface="Basic Sans Light"/>
                <a:cs typeface="Arial"/>
              </a:rPr>
              <a:t>e</a:t>
            </a:r>
            <a:r>
              <a:rPr lang="en-US" sz="1700" spc="-5" dirty="0">
                <a:latin typeface="Basic Sans Light"/>
                <a:cs typeface="Arial"/>
              </a:rPr>
              <a:t>s </a:t>
            </a:r>
            <a:r>
              <a:rPr lang="en-US" sz="1700" spc="-20" dirty="0">
                <a:latin typeface="Basic Sans Light"/>
                <a:cs typeface="Arial"/>
              </a:rPr>
              <a:t>CI</a:t>
            </a:r>
            <a:r>
              <a:rPr lang="en-US" sz="1700" spc="-5" dirty="0">
                <a:latin typeface="Basic Sans Light"/>
                <a:cs typeface="Arial"/>
              </a:rPr>
              <a:t>A </a:t>
            </a:r>
            <a:r>
              <a:rPr lang="en-US" sz="1700" spc="-10" dirty="0">
                <a:latin typeface="Basic Sans Light"/>
                <a:cs typeface="Arial"/>
              </a:rPr>
              <a:t>Ch</a:t>
            </a:r>
            <a:r>
              <a:rPr lang="en-US" sz="1700" spc="-5" dirty="0">
                <a:latin typeface="Basic Sans Light"/>
                <a:cs typeface="Arial"/>
              </a:rPr>
              <a:t>a</a:t>
            </a:r>
            <a:r>
              <a:rPr lang="en-US" sz="1700" spc="-15" dirty="0">
                <a:latin typeface="Basic Sans Light"/>
                <a:cs typeface="Arial"/>
              </a:rPr>
              <a:t>l</a:t>
            </a:r>
            <a:r>
              <a:rPr lang="en-US" sz="1700" spc="-5" dirty="0">
                <a:latin typeface="Basic Sans Light"/>
                <a:cs typeface="Arial"/>
              </a:rPr>
              <a:t>l</a:t>
            </a:r>
            <a:r>
              <a:rPr lang="en-US" sz="1700" spc="-20" dirty="0">
                <a:latin typeface="Basic Sans Light"/>
                <a:cs typeface="Arial"/>
              </a:rPr>
              <a:t>e</a:t>
            </a:r>
            <a:r>
              <a:rPr lang="en-US" sz="1700" spc="-5" dirty="0">
                <a:latin typeface="Basic Sans Light"/>
                <a:cs typeface="Arial"/>
              </a:rPr>
              <a:t>n</a:t>
            </a:r>
            <a:r>
              <a:rPr lang="en-US" sz="1700" spc="-20" dirty="0">
                <a:latin typeface="Basic Sans Light"/>
                <a:cs typeface="Arial"/>
              </a:rPr>
              <a:t>g</a:t>
            </a:r>
            <a:r>
              <a:rPr lang="en-US" sz="1700" spc="-5" dirty="0">
                <a:latin typeface="Basic Sans Light"/>
                <a:cs typeface="Arial"/>
              </a:rPr>
              <a:t>e e</a:t>
            </a:r>
            <a:r>
              <a:rPr lang="en-US" sz="1700" spc="-25" dirty="0">
                <a:latin typeface="Basic Sans Light"/>
                <a:cs typeface="Arial"/>
              </a:rPr>
              <a:t>x</a:t>
            </a:r>
            <a:r>
              <a:rPr lang="en-US" sz="1700" spc="-5" dirty="0">
                <a:latin typeface="Basic Sans Light"/>
                <a:cs typeface="Arial"/>
              </a:rPr>
              <a:t>am app</a:t>
            </a:r>
            <a:r>
              <a:rPr lang="en-US" sz="1700" dirty="0">
                <a:latin typeface="Basic Sans Light"/>
                <a:cs typeface="Arial"/>
              </a:rPr>
              <a:t>l</a:t>
            </a:r>
            <a:r>
              <a:rPr lang="en-US" sz="1700" spc="-5" dirty="0">
                <a:latin typeface="Basic Sans Light"/>
                <a:cs typeface="Arial"/>
              </a:rPr>
              <a:t>i</a:t>
            </a:r>
            <a:r>
              <a:rPr lang="en-US" sz="1700" spc="-15" dirty="0">
                <a:latin typeface="Basic Sans Light"/>
                <a:cs typeface="Arial"/>
              </a:rPr>
              <a:t>c</a:t>
            </a:r>
            <a:r>
              <a:rPr lang="en-US" sz="1700" spc="-20" dirty="0">
                <a:latin typeface="Basic Sans Light"/>
                <a:cs typeface="Arial"/>
              </a:rPr>
              <a:t>a</a:t>
            </a:r>
            <a:r>
              <a:rPr lang="en-US" sz="1700" spc="-5" dirty="0">
                <a:latin typeface="Basic Sans Light"/>
                <a:cs typeface="Arial"/>
              </a:rPr>
              <a:t>t</a:t>
            </a:r>
            <a:r>
              <a:rPr lang="en-US" sz="1700" spc="-15" dirty="0">
                <a:latin typeface="Basic Sans Light"/>
                <a:cs typeface="Arial"/>
              </a:rPr>
              <a:t>i</a:t>
            </a:r>
            <a:r>
              <a:rPr lang="en-US" sz="1700" spc="-5" dirty="0">
                <a:latin typeface="Basic Sans Light"/>
                <a:cs typeface="Arial"/>
              </a:rPr>
              <a:t>on  registration fee and Exam preparation package</a:t>
            </a:r>
            <a:r>
              <a:rPr lang="en-US" sz="1700" dirty="0">
                <a:latin typeface="Basic Sans Light"/>
                <a:cs typeface="Arial"/>
              </a:rPr>
              <a:t> </a:t>
            </a:r>
            <a:r>
              <a:rPr sz="1700" spc="-5" dirty="0">
                <a:latin typeface="Basic Sans Light"/>
                <a:cs typeface="Arial"/>
              </a:rPr>
              <a:t>fee,</a:t>
            </a:r>
            <a:r>
              <a:rPr lang="en-IN" sz="1700" spc="-5" dirty="0">
                <a:latin typeface="Basic Sans Light"/>
                <a:cs typeface="Arial"/>
              </a:rPr>
              <a:t> </a:t>
            </a:r>
            <a:r>
              <a:rPr sz="1700" spc="-10" dirty="0">
                <a:latin typeface="Basic Sans Light"/>
                <a:cs typeface="Arial"/>
              </a:rPr>
              <a:t>C</a:t>
            </a:r>
            <a:r>
              <a:rPr sz="1700" spc="-5" dirty="0">
                <a:latin typeface="Basic Sans Light"/>
                <a:cs typeface="Arial"/>
              </a:rPr>
              <a:t>IA</a:t>
            </a:r>
            <a:r>
              <a:rPr lang="en-IN" sz="1700" spc="-5" dirty="0">
                <a:latin typeface="Basic Sans Light"/>
                <a:cs typeface="Arial"/>
              </a:rPr>
              <a:t> </a:t>
            </a:r>
            <a:r>
              <a:rPr sz="1700" spc="-5" dirty="0">
                <a:latin typeface="Basic Sans Light"/>
                <a:cs typeface="Arial"/>
              </a:rPr>
              <a:t>cha</a:t>
            </a:r>
            <a:r>
              <a:rPr sz="1700" spc="-15" dirty="0">
                <a:latin typeface="Basic Sans Light"/>
                <a:cs typeface="Arial"/>
              </a:rPr>
              <a:t>ll</a:t>
            </a:r>
            <a:r>
              <a:rPr sz="1700" spc="-5" dirty="0">
                <a:latin typeface="Basic Sans Light"/>
                <a:cs typeface="Arial"/>
              </a:rPr>
              <a:t>e</a:t>
            </a:r>
            <a:r>
              <a:rPr sz="1700" spc="-20" dirty="0">
                <a:latin typeface="Basic Sans Light"/>
                <a:cs typeface="Arial"/>
              </a:rPr>
              <a:t>n</a:t>
            </a:r>
            <a:r>
              <a:rPr sz="1700" spc="-5" dirty="0">
                <a:latin typeface="Basic Sans Light"/>
                <a:cs typeface="Arial"/>
              </a:rPr>
              <a:t>ge</a:t>
            </a:r>
            <a:r>
              <a:rPr lang="en-IN" sz="1700" spc="-5" dirty="0">
                <a:latin typeface="Basic Sans Light"/>
                <a:cs typeface="Arial"/>
              </a:rPr>
              <a:t> </a:t>
            </a:r>
            <a:r>
              <a:rPr sz="1700" spc="-5" dirty="0">
                <a:latin typeface="Basic Sans Light"/>
                <a:cs typeface="Arial"/>
              </a:rPr>
              <a:t>e</a:t>
            </a:r>
            <a:r>
              <a:rPr sz="1700" spc="-25" dirty="0">
                <a:latin typeface="Basic Sans Light"/>
                <a:cs typeface="Arial"/>
              </a:rPr>
              <a:t>x</a:t>
            </a:r>
            <a:r>
              <a:rPr sz="1700" spc="-5" dirty="0">
                <a:latin typeface="Basic Sans Light"/>
                <a:cs typeface="Arial"/>
              </a:rPr>
              <a:t>am</a:t>
            </a:r>
            <a:endParaRPr sz="1700" dirty="0">
              <a:latin typeface="Basic Sans Light"/>
              <a:cs typeface="Arial"/>
            </a:endParaRPr>
          </a:p>
        </p:txBody>
      </p:sp>
      <p:sp>
        <p:nvSpPr>
          <p:cNvPr id="10" name="object 10"/>
          <p:cNvSpPr txBox="1"/>
          <p:nvPr/>
        </p:nvSpPr>
        <p:spPr>
          <a:xfrm>
            <a:off x="609854" y="3761794"/>
            <a:ext cx="4692015" cy="459100"/>
          </a:xfrm>
          <a:prstGeom prst="rect">
            <a:avLst/>
          </a:prstGeom>
        </p:spPr>
        <p:txBody>
          <a:bodyPr vert="horz" wrap="square" lIns="0" tIns="12700" rIns="0" bIns="0" rtlCol="0">
            <a:spAutoFit/>
          </a:bodyPr>
          <a:lstStyle/>
          <a:p>
            <a:pPr marL="12700">
              <a:lnSpc>
                <a:spcPct val="100000"/>
              </a:lnSpc>
              <a:spcBef>
                <a:spcPts val="100"/>
              </a:spcBef>
            </a:pPr>
            <a:r>
              <a:rPr sz="1400" b="1" i="1" dirty="0">
                <a:solidFill>
                  <a:srgbClr val="002E5E"/>
                </a:solidFill>
                <a:latin typeface="Arial"/>
                <a:cs typeface="Arial"/>
              </a:rPr>
              <a:t>* </a:t>
            </a:r>
            <a:r>
              <a:rPr sz="1400" b="1" i="1" spc="-5" dirty="0">
                <a:solidFill>
                  <a:srgbClr val="0070C0"/>
                </a:solidFill>
                <a:latin typeface="Basic Sans Light"/>
                <a:cs typeface="Arial"/>
              </a:rPr>
              <a:t>Education financing </a:t>
            </a:r>
            <a:r>
              <a:rPr sz="1400" b="1" i="1" spc="-10" dirty="0">
                <a:solidFill>
                  <a:srgbClr val="0070C0"/>
                </a:solidFill>
                <a:latin typeface="Basic Sans Light"/>
                <a:cs typeface="Arial"/>
              </a:rPr>
              <a:t>available </a:t>
            </a:r>
            <a:r>
              <a:rPr sz="1400" b="1" i="1" spc="-5" dirty="0">
                <a:solidFill>
                  <a:srgbClr val="0070C0"/>
                </a:solidFill>
                <a:latin typeface="Basic Sans Light"/>
                <a:cs typeface="Arial"/>
              </a:rPr>
              <a:t>from</a:t>
            </a:r>
            <a:r>
              <a:rPr lang="en-IN" sz="1400" b="1" i="1" spc="-5" dirty="0">
                <a:solidFill>
                  <a:srgbClr val="0070C0"/>
                </a:solidFill>
                <a:latin typeface="Basic Sans Light"/>
                <a:cs typeface="Arial"/>
              </a:rPr>
              <a:t> </a:t>
            </a:r>
            <a:r>
              <a:rPr sz="1400" b="1" i="1" spc="-280" dirty="0">
                <a:solidFill>
                  <a:srgbClr val="0070C0"/>
                </a:solidFill>
                <a:latin typeface="Basic Sans Light"/>
                <a:cs typeface="Arial"/>
              </a:rPr>
              <a:t> </a:t>
            </a:r>
            <a:r>
              <a:rPr sz="1400" b="1" i="1" spc="-5" dirty="0">
                <a:solidFill>
                  <a:srgbClr val="0070C0"/>
                </a:solidFill>
                <a:latin typeface="Basic Sans Light"/>
                <a:cs typeface="Arial"/>
              </a:rPr>
              <a:t>banks</a:t>
            </a:r>
            <a:endParaRPr lang="en-IN" sz="1400" dirty="0">
              <a:solidFill>
                <a:srgbClr val="0070C0"/>
              </a:solidFill>
              <a:latin typeface="Basic Sans Light"/>
              <a:cs typeface="Arial"/>
            </a:endParaRPr>
          </a:p>
          <a:p>
            <a:pPr>
              <a:lnSpc>
                <a:spcPct val="100000"/>
              </a:lnSpc>
            </a:pPr>
            <a:endParaRPr lang="en-IN" sz="1500" dirty="0">
              <a:solidFill>
                <a:srgbClr val="0070C0"/>
              </a:solidFill>
              <a:latin typeface="Arial"/>
              <a:cs typeface="Arial"/>
            </a:endParaRPr>
          </a:p>
        </p:txBody>
      </p:sp>
      <p:sp>
        <p:nvSpPr>
          <p:cNvPr id="11" name="object 11"/>
          <p:cNvSpPr txBox="1"/>
          <p:nvPr/>
        </p:nvSpPr>
        <p:spPr>
          <a:xfrm>
            <a:off x="702333" y="5030088"/>
            <a:ext cx="8299426" cy="797013"/>
          </a:xfrm>
          <a:prstGeom prst="rect">
            <a:avLst/>
          </a:prstGeom>
        </p:spPr>
        <p:txBody>
          <a:bodyPr vert="horz" wrap="square" lIns="0" tIns="12065" rIns="0" bIns="0" rtlCol="0">
            <a:spAutoFit/>
          </a:bodyPr>
          <a:lstStyle/>
          <a:p>
            <a:pPr marL="12700" marR="5080" algn="just">
              <a:lnSpc>
                <a:spcPct val="100000"/>
              </a:lnSpc>
              <a:spcBef>
                <a:spcPts val="95"/>
              </a:spcBef>
            </a:pPr>
            <a:r>
              <a:rPr sz="1700" spc="-10" dirty="0">
                <a:latin typeface="Basic Sans Light"/>
                <a:cs typeface="Arial"/>
              </a:rPr>
              <a:t>Applications to </a:t>
            </a:r>
            <a:r>
              <a:rPr sz="1700" spc="-5" dirty="0">
                <a:latin typeface="Basic Sans Light"/>
                <a:cs typeface="Arial"/>
              </a:rPr>
              <a:t>take </a:t>
            </a:r>
            <a:r>
              <a:rPr sz="1700" spc="-15" dirty="0">
                <a:latin typeface="Basic Sans Light"/>
                <a:cs typeface="Arial"/>
              </a:rPr>
              <a:t>CIA </a:t>
            </a:r>
            <a:r>
              <a:rPr sz="1700" spc="-10" dirty="0">
                <a:latin typeface="Basic Sans Light"/>
                <a:cs typeface="Arial"/>
              </a:rPr>
              <a:t>Challenge </a:t>
            </a:r>
            <a:r>
              <a:rPr sz="1700" spc="-5" dirty="0">
                <a:latin typeface="Basic Sans Light"/>
                <a:cs typeface="Arial"/>
              </a:rPr>
              <a:t>Exam are </a:t>
            </a:r>
            <a:r>
              <a:rPr sz="1700" spc="-10" dirty="0">
                <a:latin typeface="Basic Sans Light"/>
                <a:cs typeface="Arial"/>
              </a:rPr>
              <a:t>being accepted </a:t>
            </a:r>
            <a:r>
              <a:rPr lang="en-IN" sz="1700" spc="-10" dirty="0">
                <a:latin typeface="Basic Sans Light"/>
                <a:cs typeface="Arial"/>
              </a:rPr>
              <a:t>in April</a:t>
            </a:r>
            <a:r>
              <a:rPr sz="1700" spc="-5" dirty="0">
                <a:latin typeface="Basic Sans Light"/>
                <a:cs typeface="Arial"/>
              </a:rPr>
              <a:t> </a:t>
            </a:r>
            <a:r>
              <a:rPr lang="en-IN" sz="1700" spc="-10" dirty="0">
                <a:latin typeface="Basic Sans Light"/>
                <a:cs typeface="Arial"/>
              </a:rPr>
              <a:t>&amp; </a:t>
            </a:r>
            <a:r>
              <a:rPr sz="1700" spc="-10" dirty="0">
                <a:latin typeface="Basic Sans Light"/>
                <a:cs typeface="Arial"/>
              </a:rPr>
              <a:t> </a:t>
            </a:r>
            <a:r>
              <a:rPr lang="en-IN" sz="1700" spc="-10" dirty="0">
                <a:latin typeface="Basic Sans Light"/>
                <a:cs typeface="Arial"/>
              </a:rPr>
              <a:t>September</a:t>
            </a:r>
            <a:r>
              <a:rPr sz="1700" spc="-5" dirty="0">
                <a:latin typeface="Basic Sans Light"/>
                <a:cs typeface="Arial"/>
              </a:rPr>
              <a:t>, </a:t>
            </a:r>
            <a:r>
              <a:rPr lang="en-IN" sz="1700" spc="-10" dirty="0">
                <a:latin typeface="Basic Sans Light"/>
                <a:cs typeface="Arial"/>
              </a:rPr>
              <a:t>every year</a:t>
            </a:r>
            <a:r>
              <a:rPr sz="1700" spc="-10" dirty="0">
                <a:latin typeface="Basic Sans Light"/>
                <a:cs typeface="Arial"/>
              </a:rPr>
              <a:t>. Applicants can take this </a:t>
            </a:r>
            <a:r>
              <a:rPr sz="1700" spc="-5" dirty="0">
                <a:latin typeface="Basic Sans Light"/>
                <a:cs typeface="Arial"/>
              </a:rPr>
              <a:t>exam </a:t>
            </a:r>
            <a:r>
              <a:rPr sz="1700" dirty="0">
                <a:latin typeface="Basic Sans Light"/>
                <a:cs typeface="Arial"/>
              </a:rPr>
              <a:t>in </a:t>
            </a:r>
            <a:r>
              <a:rPr lang="en-IN" sz="1700" spc="-40" dirty="0">
                <a:latin typeface="Basic Sans Light"/>
                <a:cs typeface="Arial"/>
              </a:rPr>
              <a:t>June or August &amp; November</a:t>
            </a:r>
            <a:r>
              <a:rPr sz="1700" spc="-5" dirty="0">
                <a:latin typeface="Basic Sans Light"/>
                <a:cs typeface="Arial"/>
              </a:rPr>
              <a:t> </a:t>
            </a:r>
            <a:r>
              <a:rPr lang="en-IN" sz="1700" spc="-5" dirty="0">
                <a:latin typeface="Basic Sans Light"/>
                <a:cs typeface="Arial"/>
              </a:rPr>
              <a:t>or February respectively </a:t>
            </a:r>
            <a:r>
              <a:rPr sz="1700" spc="-5" dirty="0">
                <a:latin typeface="Basic Sans Light"/>
                <a:cs typeface="Arial"/>
              </a:rPr>
              <a:t>and </a:t>
            </a:r>
            <a:r>
              <a:rPr sz="1700" spc="-10" dirty="0">
                <a:latin typeface="Basic Sans Light"/>
                <a:cs typeface="Arial"/>
              </a:rPr>
              <a:t>unsuccessful</a:t>
            </a:r>
            <a:r>
              <a:rPr lang="en-IN" sz="1700" spc="-10" dirty="0">
                <a:latin typeface="Basic Sans Light"/>
                <a:cs typeface="Arial"/>
              </a:rPr>
              <a:t> </a:t>
            </a:r>
            <a:r>
              <a:rPr sz="1700" spc="-10" dirty="0" err="1">
                <a:latin typeface="Basic Sans Light"/>
                <a:cs typeface="Arial"/>
              </a:rPr>
              <a:t>candi</a:t>
            </a:r>
            <a:r>
              <a:rPr lang="en-IN" sz="1700" spc="-10" dirty="0">
                <a:latin typeface="Basic Sans Light"/>
                <a:cs typeface="Arial"/>
              </a:rPr>
              <a:t>dates can appear for </a:t>
            </a:r>
            <a:r>
              <a:rPr lang="en-IN" sz="1700" spc="-5" dirty="0">
                <a:latin typeface="Basic Sans Light"/>
                <a:cs typeface="Arial"/>
              </a:rPr>
              <a:t>retake </a:t>
            </a:r>
            <a:r>
              <a:rPr lang="en-IN" sz="1700" spc="-10" dirty="0">
                <a:latin typeface="Basic Sans Light"/>
                <a:cs typeface="Arial"/>
              </a:rPr>
              <a:t>exam after a gap of 60 days</a:t>
            </a:r>
            <a:endParaRPr sz="1700" dirty="0">
              <a:latin typeface="Basic Sans Light"/>
              <a:cs typeface="Arial"/>
            </a:endParaRPr>
          </a:p>
        </p:txBody>
      </p:sp>
      <p:sp>
        <p:nvSpPr>
          <p:cNvPr id="12" name="object 12"/>
          <p:cNvSpPr/>
          <p:nvPr/>
        </p:nvSpPr>
        <p:spPr>
          <a:xfrm>
            <a:off x="9093705" y="1088136"/>
            <a:ext cx="2621279" cy="621791"/>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9569195" y="1754123"/>
            <a:ext cx="1342390" cy="545465"/>
          </a:xfrm>
          <a:custGeom>
            <a:avLst/>
            <a:gdLst/>
            <a:ahLst/>
            <a:cxnLst/>
            <a:rect l="l" t="t" r="r" b="b"/>
            <a:pathLst>
              <a:path w="1342390" h="545464">
                <a:moveTo>
                  <a:pt x="1291208" y="0"/>
                </a:moveTo>
                <a:lnTo>
                  <a:pt x="51053" y="0"/>
                </a:lnTo>
                <a:lnTo>
                  <a:pt x="31369" y="1650"/>
                </a:lnTo>
                <a:lnTo>
                  <a:pt x="15112" y="6096"/>
                </a:lnTo>
                <a:lnTo>
                  <a:pt x="4063" y="12700"/>
                </a:lnTo>
                <a:lnTo>
                  <a:pt x="0" y="20827"/>
                </a:lnTo>
                <a:lnTo>
                  <a:pt x="0" y="524255"/>
                </a:lnTo>
                <a:lnTo>
                  <a:pt x="4063" y="532384"/>
                </a:lnTo>
                <a:lnTo>
                  <a:pt x="15112" y="538988"/>
                </a:lnTo>
                <a:lnTo>
                  <a:pt x="31369" y="543433"/>
                </a:lnTo>
                <a:lnTo>
                  <a:pt x="51053" y="545084"/>
                </a:lnTo>
                <a:lnTo>
                  <a:pt x="1291208" y="545084"/>
                </a:lnTo>
                <a:lnTo>
                  <a:pt x="1310894" y="543433"/>
                </a:lnTo>
                <a:lnTo>
                  <a:pt x="1327150" y="538988"/>
                </a:lnTo>
                <a:lnTo>
                  <a:pt x="1338199" y="532384"/>
                </a:lnTo>
                <a:lnTo>
                  <a:pt x="1342262" y="524255"/>
                </a:lnTo>
                <a:lnTo>
                  <a:pt x="1342262" y="20827"/>
                </a:lnTo>
                <a:lnTo>
                  <a:pt x="1338199" y="12700"/>
                </a:lnTo>
                <a:lnTo>
                  <a:pt x="1327150" y="6096"/>
                </a:lnTo>
                <a:lnTo>
                  <a:pt x="1310894" y="1650"/>
                </a:lnTo>
                <a:lnTo>
                  <a:pt x="1291208" y="0"/>
                </a:lnTo>
                <a:close/>
              </a:path>
            </a:pathLst>
          </a:custGeom>
          <a:solidFill>
            <a:srgbClr val="92D050"/>
          </a:solidFill>
        </p:spPr>
        <p:txBody>
          <a:bodyPr wrap="square" lIns="0" tIns="0" rIns="0" bIns="0" rtlCol="0"/>
          <a:lstStyle/>
          <a:p>
            <a:endParaRPr/>
          </a:p>
        </p:txBody>
      </p:sp>
      <p:sp>
        <p:nvSpPr>
          <p:cNvPr id="14" name="object 14"/>
          <p:cNvSpPr/>
          <p:nvPr/>
        </p:nvSpPr>
        <p:spPr>
          <a:xfrm>
            <a:off x="10239756" y="2397251"/>
            <a:ext cx="1342390" cy="545465"/>
          </a:xfrm>
          <a:custGeom>
            <a:avLst/>
            <a:gdLst/>
            <a:ahLst/>
            <a:cxnLst/>
            <a:rect l="l" t="t" r="r" b="b"/>
            <a:pathLst>
              <a:path w="1342390" h="545464">
                <a:moveTo>
                  <a:pt x="1291209" y="0"/>
                </a:moveTo>
                <a:lnTo>
                  <a:pt x="51053" y="0"/>
                </a:lnTo>
                <a:lnTo>
                  <a:pt x="31369" y="1650"/>
                </a:lnTo>
                <a:lnTo>
                  <a:pt x="15113" y="6096"/>
                </a:lnTo>
                <a:lnTo>
                  <a:pt x="4064" y="12700"/>
                </a:lnTo>
                <a:lnTo>
                  <a:pt x="0" y="20827"/>
                </a:lnTo>
                <a:lnTo>
                  <a:pt x="0" y="524256"/>
                </a:lnTo>
                <a:lnTo>
                  <a:pt x="4064" y="532384"/>
                </a:lnTo>
                <a:lnTo>
                  <a:pt x="15113" y="538988"/>
                </a:lnTo>
                <a:lnTo>
                  <a:pt x="31369" y="543433"/>
                </a:lnTo>
                <a:lnTo>
                  <a:pt x="51053" y="545084"/>
                </a:lnTo>
                <a:lnTo>
                  <a:pt x="1291209" y="545084"/>
                </a:lnTo>
                <a:lnTo>
                  <a:pt x="1310894" y="543433"/>
                </a:lnTo>
                <a:lnTo>
                  <a:pt x="1327150" y="538988"/>
                </a:lnTo>
                <a:lnTo>
                  <a:pt x="1338199" y="532384"/>
                </a:lnTo>
                <a:lnTo>
                  <a:pt x="1342263" y="524256"/>
                </a:lnTo>
                <a:lnTo>
                  <a:pt x="1342263" y="20827"/>
                </a:lnTo>
                <a:lnTo>
                  <a:pt x="1338199" y="12700"/>
                </a:lnTo>
                <a:lnTo>
                  <a:pt x="1327150" y="6096"/>
                </a:lnTo>
                <a:lnTo>
                  <a:pt x="1310894" y="1650"/>
                </a:lnTo>
                <a:lnTo>
                  <a:pt x="1291209" y="0"/>
                </a:lnTo>
                <a:close/>
              </a:path>
            </a:pathLst>
          </a:custGeom>
          <a:solidFill>
            <a:srgbClr val="00AEEE"/>
          </a:solidFill>
        </p:spPr>
        <p:txBody>
          <a:bodyPr wrap="square" lIns="0" tIns="0" rIns="0" bIns="0" rtlCol="0"/>
          <a:lstStyle/>
          <a:p>
            <a:endParaRPr>
              <a:solidFill>
                <a:srgbClr val="00ABE6"/>
              </a:solidFill>
            </a:endParaRPr>
          </a:p>
        </p:txBody>
      </p:sp>
      <p:sp>
        <p:nvSpPr>
          <p:cNvPr id="15" name="object 15"/>
          <p:cNvSpPr/>
          <p:nvPr/>
        </p:nvSpPr>
        <p:spPr>
          <a:xfrm>
            <a:off x="9569195" y="3038855"/>
            <a:ext cx="1342390" cy="545465"/>
          </a:xfrm>
          <a:custGeom>
            <a:avLst/>
            <a:gdLst/>
            <a:ahLst/>
            <a:cxnLst/>
            <a:rect l="l" t="t" r="r" b="b"/>
            <a:pathLst>
              <a:path w="1342390" h="545464">
                <a:moveTo>
                  <a:pt x="1291208" y="0"/>
                </a:moveTo>
                <a:lnTo>
                  <a:pt x="51053" y="0"/>
                </a:lnTo>
                <a:lnTo>
                  <a:pt x="31369" y="1651"/>
                </a:lnTo>
                <a:lnTo>
                  <a:pt x="15112" y="6096"/>
                </a:lnTo>
                <a:lnTo>
                  <a:pt x="4063" y="12700"/>
                </a:lnTo>
                <a:lnTo>
                  <a:pt x="0" y="20828"/>
                </a:lnTo>
                <a:lnTo>
                  <a:pt x="0" y="524256"/>
                </a:lnTo>
                <a:lnTo>
                  <a:pt x="4063" y="532384"/>
                </a:lnTo>
                <a:lnTo>
                  <a:pt x="15112" y="538988"/>
                </a:lnTo>
                <a:lnTo>
                  <a:pt x="31369" y="543433"/>
                </a:lnTo>
                <a:lnTo>
                  <a:pt x="51053" y="545084"/>
                </a:lnTo>
                <a:lnTo>
                  <a:pt x="1291208" y="545084"/>
                </a:lnTo>
                <a:lnTo>
                  <a:pt x="1310894" y="543433"/>
                </a:lnTo>
                <a:lnTo>
                  <a:pt x="1327150" y="538988"/>
                </a:lnTo>
                <a:lnTo>
                  <a:pt x="1338199" y="532384"/>
                </a:lnTo>
                <a:lnTo>
                  <a:pt x="1342262" y="524256"/>
                </a:lnTo>
                <a:lnTo>
                  <a:pt x="1342262" y="20828"/>
                </a:lnTo>
                <a:lnTo>
                  <a:pt x="1338199" y="12700"/>
                </a:lnTo>
                <a:lnTo>
                  <a:pt x="1327150" y="6096"/>
                </a:lnTo>
                <a:lnTo>
                  <a:pt x="1310894" y="1651"/>
                </a:lnTo>
                <a:lnTo>
                  <a:pt x="1291208" y="0"/>
                </a:lnTo>
                <a:close/>
              </a:path>
            </a:pathLst>
          </a:custGeom>
          <a:solidFill>
            <a:srgbClr val="F0483E"/>
          </a:solidFill>
        </p:spPr>
        <p:txBody>
          <a:bodyPr wrap="square" lIns="0" tIns="0" rIns="0" bIns="0" rtlCol="0"/>
          <a:lstStyle/>
          <a:p>
            <a:endParaRPr/>
          </a:p>
        </p:txBody>
      </p:sp>
      <p:sp>
        <p:nvSpPr>
          <p:cNvPr id="16" name="object 16"/>
          <p:cNvSpPr txBox="1"/>
          <p:nvPr/>
        </p:nvSpPr>
        <p:spPr>
          <a:xfrm>
            <a:off x="9666858" y="1807591"/>
            <a:ext cx="1734820" cy="1974258"/>
          </a:xfrm>
          <a:prstGeom prst="rect">
            <a:avLst/>
          </a:prstGeom>
        </p:spPr>
        <p:txBody>
          <a:bodyPr vert="horz" wrap="square" lIns="0" tIns="12065" rIns="0" bIns="0" rtlCol="0">
            <a:spAutoFit/>
          </a:bodyPr>
          <a:lstStyle/>
          <a:p>
            <a:pPr marR="562610" algn="ctr">
              <a:lnSpc>
                <a:spcPct val="100000"/>
              </a:lnSpc>
              <a:spcBef>
                <a:spcPts val="95"/>
              </a:spcBef>
            </a:pPr>
            <a:r>
              <a:rPr sz="1300" b="1" spc="-5" dirty="0">
                <a:solidFill>
                  <a:srgbClr val="FFFFFF"/>
                </a:solidFill>
                <a:latin typeface="Arial"/>
                <a:cs typeface="Arial"/>
              </a:rPr>
              <a:t>CIA</a:t>
            </a:r>
            <a:endParaRPr sz="1300" dirty="0">
              <a:latin typeface="Arial"/>
              <a:cs typeface="Arial"/>
            </a:endParaRPr>
          </a:p>
          <a:p>
            <a:pPr marR="576580" algn="ctr">
              <a:lnSpc>
                <a:spcPct val="100000"/>
              </a:lnSpc>
            </a:pPr>
            <a:r>
              <a:rPr sz="1300" b="1" spc="-10" dirty="0">
                <a:solidFill>
                  <a:srgbClr val="FFFFFF"/>
                </a:solidFill>
                <a:latin typeface="Arial"/>
                <a:cs typeface="Arial"/>
              </a:rPr>
              <a:t>Designation</a:t>
            </a:r>
            <a:endParaRPr sz="1300" dirty="0">
              <a:latin typeface="Arial"/>
              <a:cs typeface="Arial"/>
            </a:endParaRPr>
          </a:p>
          <a:p>
            <a:pPr>
              <a:lnSpc>
                <a:spcPct val="100000"/>
              </a:lnSpc>
              <a:spcBef>
                <a:spcPts val="40"/>
              </a:spcBef>
            </a:pPr>
            <a:endParaRPr sz="1650" dirty="0">
              <a:latin typeface="Arial"/>
              <a:cs typeface="Arial"/>
            </a:endParaRPr>
          </a:p>
          <a:p>
            <a:pPr marL="770255" marR="5080" indent="219075">
              <a:lnSpc>
                <a:spcPct val="100000"/>
              </a:lnSpc>
              <a:spcBef>
                <a:spcPts val="5"/>
              </a:spcBef>
            </a:pPr>
            <a:r>
              <a:rPr sz="1300" b="1" spc="-15" dirty="0">
                <a:solidFill>
                  <a:srgbClr val="FFFFFF"/>
                </a:solidFill>
                <a:latin typeface="Arial"/>
                <a:cs typeface="Arial"/>
              </a:rPr>
              <a:t>Global  </a:t>
            </a:r>
            <a:r>
              <a:rPr sz="1300" b="1" spc="-5" dirty="0">
                <a:solidFill>
                  <a:srgbClr val="FFFFFF"/>
                </a:solidFill>
                <a:latin typeface="Arial"/>
                <a:cs typeface="Arial"/>
              </a:rPr>
              <a:t>Recognition</a:t>
            </a:r>
            <a:endParaRPr sz="1300" dirty="0">
              <a:latin typeface="Arial"/>
              <a:cs typeface="Arial"/>
            </a:endParaRPr>
          </a:p>
          <a:p>
            <a:pPr>
              <a:lnSpc>
                <a:spcPct val="100000"/>
              </a:lnSpc>
              <a:spcBef>
                <a:spcPts val="20"/>
              </a:spcBef>
            </a:pPr>
            <a:endParaRPr sz="1700" dirty="0">
              <a:latin typeface="Arial"/>
              <a:cs typeface="Arial"/>
            </a:endParaRPr>
          </a:p>
          <a:p>
            <a:pPr marL="12700" marR="590550" indent="-11430" algn="ctr">
              <a:lnSpc>
                <a:spcPct val="100000"/>
              </a:lnSpc>
              <a:spcBef>
                <a:spcPts val="5"/>
              </a:spcBef>
            </a:pPr>
            <a:r>
              <a:rPr sz="1400" b="1" spc="-25" dirty="0">
                <a:solidFill>
                  <a:srgbClr val="FFFFFF"/>
                </a:solidFill>
                <a:latin typeface="Arial"/>
                <a:cs typeface="Arial"/>
              </a:rPr>
              <a:t>Enhanced  Competencies</a:t>
            </a:r>
          </a:p>
        </p:txBody>
      </p:sp>
      <p:sp>
        <p:nvSpPr>
          <p:cNvPr id="17" name="object 17"/>
          <p:cNvSpPr/>
          <p:nvPr/>
        </p:nvSpPr>
        <p:spPr>
          <a:xfrm>
            <a:off x="9569195" y="4323588"/>
            <a:ext cx="1342390" cy="545465"/>
          </a:xfrm>
          <a:custGeom>
            <a:avLst/>
            <a:gdLst/>
            <a:ahLst/>
            <a:cxnLst/>
            <a:rect l="l" t="t" r="r" b="b"/>
            <a:pathLst>
              <a:path w="1342390" h="545464">
                <a:moveTo>
                  <a:pt x="1291208" y="0"/>
                </a:moveTo>
                <a:lnTo>
                  <a:pt x="51053" y="0"/>
                </a:lnTo>
                <a:lnTo>
                  <a:pt x="31369" y="1650"/>
                </a:lnTo>
                <a:lnTo>
                  <a:pt x="15112" y="6095"/>
                </a:lnTo>
                <a:lnTo>
                  <a:pt x="4063" y="12700"/>
                </a:lnTo>
                <a:lnTo>
                  <a:pt x="0" y="20828"/>
                </a:lnTo>
                <a:lnTo>
                  <a:pt x="0" y="524256"/>
                </a:lnTo>
                <a:lnTo>
                  <a:pt x="4063" y="532384"/>
                </a:lnTo>
                <a:lnTo>
                  <a:pt x="15112" y="538988"/>
                </a:lnTo>
                <a:lnTo>
                  <a:pt x="31369" y="543432"/>
                </a:lnTo>
                <a:lnTo>
                  <a:pt x="51053" y="545084"/>
                </a:lnTo>
                <a:lnTo>
                  <a:pt x="1291208" y="545084"/>
                </a:lnTo>
                <a:lnTo>
                  <a:pt x="1310894" y="543432"/>
                </a:lnTo>
                <a:lnTo>
                  <a:pt x="1327150" y="538988"/>
                </a:lnTo>
                <a:lnTo>
                  <a:pt x="1338199" y="532384"/>
                </a:lnTo>
                <a:lnTo>
                  <a:pt x="1342262" y="524256"/>
                </a:lnTo>
                <a:lnTo>
                  <a:pt x="1342262" y="20828"/>
                </a:lnTo>
                <a:lnTo>
                  <a:pt x="1338199" y="12700"/>
                </a:lnTo>
                <a:lnTo>
                  <a:pt x="1327150" y="6095"/>
                </a:lnTo>
                <a:lnTo>
                  <a:pt x="1310894" y="1650"/>
                </a:lnTo>
                <a:lnTo>
                  <a:pt x="1291208" y="0"/>
                </a:lnTo>
                <a:close/>
              </a:path>
            </a:pathLst>
          </a:custGeom>
          <a:solidFill>
            <a:srgbClr val="EFC233"/>
          </a:solidFill>
        </p:spPr>
        <p:txBody>
          <a:bodyPr wrap="square" lIns="0" tIns="0" rIns="0" bIns="0" rtlCol="0"/>
          <a:lstStyle/>
          <a:p>
            <a:endParaRPr/>
          </a:p>
        </p:txBody>
      </p:sp>
      <p:sp>
        <p:nvSpPr>
          <p:cNvPr id="18" name="object 18"/>
          <p:cNvSpPr txBox="1"/>
          <p:nvPr/>
        </p:nvSpPr>
        <p:spPr>
          <a:xfrm>
            <a:off x="9828403" y="4378197"/>
            <a:ext cx="830580" cy="421640"/>
          </a:xfrm>
          <a:prstGeom prst="rect">
            <a:avLst/>
          </a:prstGeom>
        </p:spPr>
        <p:txBody>
          <a:bodyPr vert="horz" wrap="square" lIns="0" tIns="12065" rIns="0" bIns="0" rtlCol="0">
            <a:spAutoFit/>
          </a:bodyPr>
          <a:lstStyle/>
          <a:p>
            <a:pPr algn="ctr">
              <a:lnSpc>
                <a:spcPct val="100000"/>
              </a:lnSpc>
              <a:spcBef>
                <a:spcPts val="95"/>
              </a:spcBef>
            </a:pPr>
            <a:r>
              <a:rPr sz="1300" b="1" spc="-5" dirty="0">
                <a:solidFill>
                  <a:srgbClr val="FFFFFF"/>
                </a:solidFill>
                <a:latin typeface="Arial"/>
                <a:cs typeface="Arial"/>
              </a:rPr>
              <a:t>Builds</a:t>
            </a:r>
            <a:endParaRPr sz="1300" dirty="0">
              <a:latin typeface="Arial"/>
              <a:cs typeface="Arial"/>
            </a:endParaRPr>
          </a:p>
          <a:p>
            <a:pPr algn="ctr">
              <a:lnSpc>
                <a:spcPct val="100000"/>
              </a:lnSpc>
            </a:pPr>
            <a:r>
              <a:rPr sz="1300" b="1" spc="-10" dirty="0">
                <a:solidFill>
                  <a:srgbClr val="FFFFFF"/>
                </a:solidFill>
                <a:latin typeface="Arial"/>
                <a:cs typeface="Arial"/>
              </a:rPr>
              <a:t>Credibil</a:t>
            </a:r>
            <a:r>
              <a:rPr sz="1300" b="1" spc="-5" dirty="0">
                <a:solidFill>
                  <a:srgbClr val="FFFFFF"/>
                </a:solidFill>
                <a:latin typeface="Arial"/>
                <a:cs typeface="Arial"/>
              </a:rPr>
              <a:t>i</a:t>
            </a:r>
            <a:r>
              <a:rPr sz="1300" b="1" spc="-10" dirty="0">
                <a:solidFill>
                  <a:srgbClr val="FFFFFF"/>
                </a:solidFill>
                <a:latin typeface="Arial"/>
                <a:cs typeface="Arial"/>
              </a:rPr>
              <a:t>t</a:t>
            </a:r>
            <a:r>
              <a:rPr sz="1300" b="1" spc="-5" dirty="0">
                <a:solidFill>
                  <a:srgbClr val="FFFFFF"/>
                </a:solidFill>
                <a:latin typeface="Arial"/>
                <a:cs typeface="Arial"/>
              </a:rPr>
              <a:t>y</a:t>
            </a:r>
            <a:endParaRPr sz="1300" dirty="0">
              <a:latin typeface="Arial"/>
              <a:cs typeface="Arial"/>
            </a:endParaRPr>
          </a:p>
        </p:txBody>
      </p:sp>
      <p:sp>
        <p:nvSpPr>
          <p:cNvPr id="19" name="object 19"/>
          <p:cNvSpPr/>
          <p:nvPr/>
        </p:nvSpPr>
        <p:spPr>
          <a:xfrm>
            <a:off x="10239756" y="3681984"/>
            <a:ext cx="1342390" cy="545465"/>
          </a:xfrm>
          <a:custGeom>
            <a:avLst/>
            <a:gdLst/>
            <a:ahLst/>
            <a:cxnLst/>
            <a:rect l="l" t="t" r="r" b="b"/>
            <a:pathLst>
              <a:path w="1342390" h="545464">
                <a:moveTo>
                  <a:pt x="1291209" y="0"/>
                </a:moveTo>
                <a:lnTo>
                  <a:pt x="51053" y="0"/>
                </a:lnTo>
                <a:lnTo>
                  <a:pt x="31369" y="1651"/>
                </a:lnTo>
                <a:lnTo>
                  <a:pt x="15113" y="6096"/>
                </a:lnTo>
                <a:lnTo>
                  <a:pt x="4064" y="12700"/>
                </a:lnTo>
                <a:lnTo>
                  <a:pt x="0" y="20828"/>
                </a:lnTo>
                <a:lnTo>
                  <a:pt x="0" y="524256"/>
                </a:lnTo>
                <a:lnTo>
                  <a:pt x="4064" y="532384"/>
                </a:lnTo>
                <a:lnTo>
                  <a:pt x="15113" y="538988"/>
                </a:lnTo>
                <a:lnTo>
                  <a:pt x="31369" y="543433"/>
                </a:lnTo>
                <a:lnTo>
                  <a:pt x="51053" y="545084"/>
                </a:lnTo>
                <a:lnTo>
                  <a:pt x="1291209" y="545084"/>
                </a:lnTo>
                <a:lnTo>
                  <a:pt x="1310894" y="543433"/>
                </a:lnTo>
                <a:lnTo>
                  <a:pt x="1327150" y="538988"/>
                </a:lnTo>
                <a:lnTo>
                  <a:pt x="1338199" y="532384"/>
                </a:lnTo>
                <a:lnTo>
                  <a:pt x="1342263" y="524256"/>
                </a:lnTo>
                <a:lnTo>
                  <a:pt x="1342263" y="20828"/>
                </a:lnTo>
                <a:lnTo>
                  <a:pt x="1338199" y="12700"/>
                </a:lnTo>
                <a:lnTo>
                  <a:pt x="1327150" y="6096"/>
                </a:lnTo>
                <a:lnTo>
                  <a:pt x="1310894" y="1651"/>
                </a:lnTo>
                <a:lnTo>
                  <a:pt x="1291209" y="0"/>
                </a:lnTo>
                <a:close/>
              </a:path>
            </a:pathLst>
          </a:custGeom>
          <a:solidFill>
            <a:srgbClr val="840772"/>
          </a:solidFill>
        </p:spPr>
        <p:txBody>
          <a:bodyPr wrap="square" lIns="0" tIns="0" rIns="0" bIns="0" rtlCol="0"/>
          <a:lstStyle/>
          <a:p>
            <a:endParaRPr/>
          </a:p>
        </p:txBody>
      </p:sp>
      <p:sp>
        <p:nvSpPr>
          <p:cNvPr id="20" name="object 20"/>
          <p:cNvSpPr txBox="1"/>
          <p:nvPr/>
        </p:nvSpPr>
        <p:spPr>
          <a:xfrm>
            <a:off x="10388600" y="3735704"/>
            <a:ext cx="1031240" cy="421640"/>
          </a:xfrm>
          <a:prstGeom prst="rect">
            <a:avLst/>
          </a:prstGeom>
        </p:spPr>
        <p:txBody>
          <a:bodyPr vert="horz" wrap="square" lIns="0" tIns="12065" rIns="0" bIns="0" rtlCol="0">
            <a:spAutoFit/>
          </a:bodyPr>
          <a:lstStyle/>
          <a:p>
            <a:pPr marL="12700" marR="5080" indent="127635">
              <a:lnSpc>
                <a:spcPct val="100000"/>
              </a:lnSpc>
              <a:spcBef>
                <a:spcPts val="95"/>
              </a:spcBef>
            </a:pPr>
            <a:r>
              <a:rPr sz="1300" b="1" spc="-20" dirty="0">
                <a:solidFill>
                  <a:srgbClr val="FFFFFF"/>
                </a:solidFill>
                <a:latin typeface="Arial"/>
                <a:cs typeface="Arial"/>
              </a:rPr>
              <a:t>Increased  Proficienc</a:t>
            </a:r>
            <a:r>
              <a:rPr sz="1300" b="1" spc="-5" dirty="0">
                <a:solidFill>
                  <a:srgbClr val="FFFFFF"/>
                </a:solidFill>
                <a:latin typeface="Arial"/>
                <a:cs typeface="Arial"/>
              </a:rPr>
              <a:t>i</a:t>
            </a:r>
            <a:r>
              <a:rPr sz="1300" b="1" spc="-20" dirty="0">
                <a:solidFill>
                  <a:srgbClr val="FFFFFF"/>
                </a:solidFill>
                <a:latin typeface="Arial"/>
                <a:cs typeface="Arial"/>
              </a:rPr>
              <a:t>es</a:t>
            </a:r>
            <a:endParaRPr sz="1300" dirty="0">
              <a:latin typeface="Arial"/>
              <a:cs typeface="Arial"/>
            </a:endParaRPr>
          </a:p>
        </p:txBody>
      </p:sp>
      <p:sp>
        <p:nvSpPr>
          <p:cNvPr id="21" name="object 21"/>
          <p:cNvSpPr/>
          <p:nvPr/>
        </p:nvSpPr>
        <p:spPr>
          <a:xfrm>
            <a:off x="10239756" y="4966715"/>
            <a:ext cx="1342390" cy="545465"/>
          </a:xfrm>
          <a:custGeom>
            <a:avLst/>
            <a:gdLst/>
            <a:ahLst/>
            <a:cxnLst/>
            <a:rect l="l" t="t" r="r" b="b"/>
            <a:pathLst>
              <a:path w="1342390" h="545464">
                <a:moveTo>
                  <a:pt x="1291209" y="0"/>
                </a:moveTo>
                <a:lnTo>
                  <a:pt x="51053" y="0"/>
                </a:lnTo>
                <a:lnTo>
                  <a:pt x="31369" y="1650"/>
                </a:lnTo>
                <a:lnTo>
                  <a:pt x="15113" y="6095"/>
                </a:lnTo>
                <a:lnTo>
                  <a:pt x="4064" y="12699"/>
                </a:lnTo>
                <a:lnTo>
                  <a:pt x="0" y="20827"/>
                </a:lnTo>
                <a:lnTo>
                  <a:pt x="0" y="524255"/>
                </a:lnTo>
                <a:lnTo>
                  <a:pt x="4064" y="532383"/>
                </a:lnTo>
                <a:lnTo>
                  <a:pt x="15113" y="538987"/>
                </a:lnTo>
                <a:lnTo>
                  <a:pt x="31369" y="543432"/>
                </a:lnTo>
                <a:lnTo>
                  <a:pt x="51053" y="545083"/>
                </a:lnTo>
                <a:lnTo>
                  <a:pt x="1291209" y="545083"/>
                </a:lnTo>
                <a:lnTo>
                  <a:pt x="1310894" y="543432"/>
                </a:lnTo>
                <a:lnTo>
                  <a:pt x="1327150" y="538987"/>
                </a:lnTo>
                <a:lnTo>
                  <a:pt x="1338199" y="532383"/>
                </a:lnTo>
                <a:lnTo>
                  <a:pt x="1342263" y="524255"/>
                </a:lnTo>
                <a:lnTo>
                  <a:pt x="1342263" y="20827"/>
                </a:lnTo>
                <a:lnTo>
                  <a:pt x="1338199" y="12699"/>
                </a:lnTo>
                <a:lnTo>
                  <a:pt x="1327150" y="6095"/>
                </a:lnTo>
                <a:lnTo>
                  <a:pt x="1310894" y="1650"/>
                </a:lnTo>
                <a:lnTo>
                  <a:pt x="1291209" y="0"/>
                </a:lnTo>
                <a:close/>
              </a:path>
            </a:pathLst>
          </a:custGeom>
          <a:solidFill>
            <a:srgbClr val="F58423"/>
          </a:solidFill>
        </p:spPr>
        <p:txBody>
          <a:bodyPr wrap="square" lIns="0" tIns="0" rIns="0" bIns="0" rtlCol="0"/>
          <a:lstStyle/>
          <a:p>
            <a:endParaRPr/>
          </a:p>
        </p:txBody>
      </p:sp>
      <p:sp>
        <p:nvSpPr>
          <p:cNvPr id="22" name="object 22"/>
          <p:cNvSpPr txBox="1"/>
          <p:nvPr/>
        </p:nvSpPr>
        <p:spPr>
          <a:xfrm>
            <a:off x="10580623" y="5021072"/>
            <a:ext cx="666115" cy="421640"/>
          </a:xfrm>
          <a:prstGeom prst="rect">
            <a:avLst/>
          </a:prstGeom>
        </p:spPr>
        <p:txBody>
          <a:bodyPr vert="horz" wrap="square" lIns="0" tIns="12065" rIns="0" bIns="0" rtlCol="0">
            <a:spAutoFit/>
          </a:bodyPr>
          <a:lstStyle/>
          <a:p>
            <a:pPr marL="12700" marR="5080" indent="91440">
              <a:lnSpc>
                <a:spcPct val="100000"/>
              </a:lnSpc>
              <a:spcBef>
                <a:spcPts val="95"/>
              </a:spcBef>
            </a:pPr>
            <a:r>
              <a:rPr sz="1300" b="1" spc="-15" dirty="0">
                <a:solidFill>
                  <a:srgbClr val="FFFFFF"/>
                </a:solidFill>
                <a:latin typeface="Arial"/>
                <a:cs typeface="Arial"/>
              </a:rPr>
              <a:t>Earns  </a:t>
            </a:r>
            <a:r>
              <a:rPr sz="1300" b="1" spc="-5" dirty="0">
                <a:solidFill>
                  <a:srgbClr val="FFFFFF"/>
                </a:solidFill>
                <a:latin typeface="Arial"/>
                <a:cs typeface="Arial"/>
              </a:rPr>
              <a:t>Respect</a:t>
            </a:r>
            <a:endParaRPr sz="1300" dirty="0">
              <a:latin typeface="Arial"/>
              <a:cs typeface="Arial"/>
            </a:endParaRPr>
          </a:p>
        </p:txBody>
      </p:sp>
      <p:sp>
        <p:nvSpPr>
          <p:cNvPr id="23" name="object 23"/>
          <p:cNvSpPr txBox="1">
            <a:spLocks noGrp="1"/>
          </p:cNvSpPr>
          <p:nvPr>
            <p:ph type="sldNum" sz="quarter" idx="7"/>
          </p:nvPr>
        </p:nvSpPr>
        <p:spPr>
          <a:xfrm>
            <a:off x="8610600" y="6460878"/>
            <a:ext cx="2743200" cy="156068"/>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b="0" i="0" kern="1200">
                <a:solidFill>
                  <a:srgbClr val="878787"/>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5570">
              <a:lnSpc>
                <a:spcPts val="1240"/>
              </a:lnSpc>
            </a:pPr>
            <a:fld id="{81D60167-4931-47E6-BA6A-407CBD079E47}" type="slidenum">
              <a:rPr lang="en-IN" smtClean="0"/>
              <a:pPr marL="115570">
                <a:lnSpc>
                  <a:spcPts val="1240"/>
                </a:lnSpc>
              </a:pPr>
              <a:t>15</a:t>
            </a:fld>
            <a:endParaRPr dirty="0"/>
          </a:p>
        </p:txBody>
      </p:sp>
      <p:pic>
        <p:nvPicPr>
          <p:cNvPr id="24" name="Picture 23">
            <a:extLst>
              <a:ext uri="{FF2B5EF4-FFF2-40B4-BE49-F238E27FC236}">
                <a16:creationId xmlns:a16="http://schemas.microsoft.com/office/drawing/2014/main" id="{4ADA4A1B-37F9-43C9-BFAB-23A6C36A7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031" y="78893"/>
            <a:ext cx="3350629" cy="807790"/>
          </a:xfrm>
          <a:prstGeom prst="rect">
            <a:avLst/>
          </a:prstGeom>
        </p:spPr>
      </p:pic>
      <p:sp>
        <p:nvSpPr>
          <p:cNvPr id="2" name="TextBox 1">
            <a:extLst>
              <a:ext uri="{FF2B5EF4-FFF2-40B4-BE49-F238E27FC236}">
                <a16:creationId xmlns:a16="http://schemas.microsoft.com/office/drawing/2014/main" id="{83DC01F9-C012-90C8-46DC-4CD85E26F46E}"/>
              </a:ext>
            </a:extLst>
          </p:cNvPr>
          <p:cNvSpPr txBox="1"/>
          <p:nvPr/>
        </p:nvSpPr>
        <p:spPr>
          <a:xfrm>
            <a:off x="609854" y="211193"/>
            <a:ext cx="8119177" cy="707886"/>
          </a:xfrm>
          <a:prstGeom prst="rect">
            <a:avLst/>
          </a:prstGeom>
          <a:noFill/>
        </p:spPr>
        <p:txBody>
          <a:bodyPr wrap="square" rtlCol="0">
            <a:spAutoFit/>
          </a:bodyPr>
          <a:lstStyle/>
          <a:p>
            <a:r>
              <a:rPr lang="en-US" sz="4000" b="1" dirty="0">
                <a:solidFill>
                  <a:srgbClr val="006299"/>
                </a:solidFill>
                <a:latin typeface="Basic Sans Bold"/>
              </a:rPr>
              <a:t>CIA Challenge Exam for Indian CA’s</a:t>
            </a:r>
            <a:endParaRPr lang="en-IN"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B6E3-14B5-C796-2629-3464AB14A15F}"/>
              </a:ext>
            </a:extLst>
          </p:cNvPr>
          <p:cNvSpPr>
            <a:spLocks noGrp="1"/>
          </p:cNvSpPr>
          <p:nvPr>
            <p:ph type="title"/>
          </p:nvPr>
        </p:nvSpPr>
        <p:spPr>
          <a:xfrm>
            <a:off x="430402" y="692197"/>
            <a:ext cx="11263366" cy="730145"/>
          </a:xfrm>
        </p:spPr>
        <p:txBody>
          <a:bodyPr/>
          <a:lstStyle/>
          <a:p>
            <a:r>
              <a:rPr lang="en-US" sz="1800" dirty="0">
                <a:solidFill>
                  <a:srgbClr val="000000"/>
                </a:solidFill>
                <a:effectLst/>
                <a:latin typeface="Basic Sans Light"/>
                <a:ea typeface="Times New Roman" panose="02020603050405020304" pitchFamily="18" charset="0"/>
              </a:rPr>
              <a:t>Fee Structure for Corporate Membership for the financial year 2023 - 24 is as under:</a:t>
            </a:r>
            <a:endParaRPr lang="en-IN" dirty="0">
              <a:latin typeface="Basic Sans Light"/>
            </a:endParaRPr>
          </a:p>
        </p:txBody>
      </p:sp>
      <p:graphicFrame>
        <p:nvGraphicFramePr>
          <p:cNvPr id="4" name="Content Placeholder 3">
            <a:extLst>
              <a:ext uri="{FF2B5EF4-FFF2-40B4-BE49-F238E27FC236}">
                <a16:creationId xmlns:a16="http://schemas.microsoft.com/office/drawing/2014/main" id="{03FDAA51-C6EC-E000-C3D3-94E5C03CEC11}"/>
              </a:ext>
            </a:extLst>
          </p:cNvPr>
          <p:cNvGraphicFramePr>
            <a:graphicFrameLocks noGrp="1"/>
          </p:cNvGraphicFramePr>
          <p:nvPr>
            <p:ph idx="1"/>
            <p:extLst>
              <p:ext uri="{D42A27DB-BD31-4B8C-83A1-F6EECF244321}">
                <p14:modId xmlns:p14="http://schemas.microsoft.com/office/powerpoint/2010/main" val="4074627614"/>
              </p:ext>
            </p:extLst>
          </p:nvPr>
        </p:nvGraphicFramePr>
        <p:xfrm>
          <a:off x="1239365" y="1511300"/>
          <a:ext cx="9713270" cy="3631062"/>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042042">
                  <a:extLst>
                    <a:ext uri="{9D8B030D-6E8A-4147-A177-3AD203B41FA5}">
                      <a16:colId xmlns:a16="http://schemas.microsoft.com/office/drawing/2014/main" val="3313783750"/>
                    </a:ext>
                  </a:extLst>
                </a:gridCol>
                <a:gridCol w="3835614">
                  <a:extLst>
                    <a:ext uri="{9D8B030D-6E8A-4147-A177-3AD203B41FA5}">
                      <a16:colId xmlns:a16="http://schemas.microsoft.com/office/drawing/2014/main" val="2189934332"/>
                    </a:ext>
                  </a:extLst>
                </a:gridCol>
                <a:gridCol w="3835614">
                  <a:extLst>
                    <a:ext uri="{9D8B030D-6E8A-4147-A177-3AD203B41FA5}">
                      <a16:colId xmlns:a16="http://schemas.microsoft.com/office/drawing/2014/main" val="3785587326"/>
                    </a:ext>
                  </a:extLst>
                </a:gridCol>
              </a:tblGrid>
              <a:tr h="423495">
                <a:tc gridSpan="3">
                  <a:txBody>
                    <a:bodyPr/>
                    <a:lstStyle/>
                    <a:p>
                      <a:pPr>
                        <a:lnSpc>
                          <a:spcPct val="107000"/>
                        </a:lnSpc>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10998482"/>
                  </a:ext>
                </a:extLst>
              </a:tr>
              <a:tr h="822287">
                <a:tc>
                  <a:txBody>
                    <a:bodyPr/>
                    <a:lstStyle/>
                    <a:p>
                      <a:pPr algn="ctr">
                        <a:lnSpc>
                          <a:spcPct val="107000"/>
                        </a:lnSpc>
                      </a:pPr>
                      <a:r>
                        <a:rPr lang="en-IN" sz="1600" dirty="0">
                          <a:effectLst/>
                          <a:latin typeface="Basic Sans Light"/>
                        </a:rPr>
                        <a:t>No. of Members</a:t>
                      </a:r>
                      <a:endParaRPr lang="en-IN" sz="1600" dirty="0">
                        <a:effectLst/>
                        <a:latin typeface="Basic Sans Light"/>
                        <a:ea typeface="Calibri" panose="020F0502020204030204" pitchFamily="34" charset="0"/>
                        <a:cs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a:txBody>
                    <a:bodyPr/>
                    <a:lstStyle/>
                    <a:p>
                      <a:pPr algn="ctr">
                        <a:lnSpc>
                          <a:spcPct val="107000"/>
                        </a:lnSpc>
                      </a:pPr>
                      <a:r>
                        <a:rPr lang="en-IN" sz="1600" dirty="0">
                          <a:effectLst/>
                          <a:latin typeface="Basic Sans Light"/>
                        </a:rPr>
                        <a:t>Entrance Fees Rs </a:t>
                      </a:r>
                    </a:p>
                    <a:p>
                      <a:pPr algn="ctr">
                        <a:lnSpc>
                          <a:spcPct val="107000"/>
                        </a:lnSpc>
                      </a:pPr>
                      <a:r>
                        <a:rPr lang="en-IN" sz="1600" dirty="0">
                          <a:effectLst/>
                          <a:latin typeface="Basic Sans Light"/>
                        </a:rPr>
                        <a:t>(For New Members Only) + GST (18%)</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600" dirty="0">
                          <a:effectLst/>
                          <a:latin typeface="Basic Sans Light"/>
                        </a:rPr>
                        <a:t>Annual Fee @Rs. 4000/- per member Rs</a:t>
                      </a:r>
                    </a:p>
                    <a:p>
                      <a:pPr algn="ctr">
                        <a:lnSpc>
                          <a:spcPct val="107000"/>
                        </a:lnSpc>
                      </a:pPr>
                      <a:r>
                        <a:rPr lang="en-IN" sz="1600" dirty="0">
                          <a:effectLst/>
                          <a:latin typeface="Basic Sans Light"/>
                        </a:rPr>
                        <a:t>(New as well as Renewal) + GST (18%)</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136511"/>
                  </a:ext>
                </a:extLst>
              </a:tr>
              <a:tr h="606604">
                <a:tc>
                  <a:txBody>
                    <a:bodyPr/>
                    <a:lstStyle/>
                    <a:p>
                      <a:pPr algn="ctr">
                        <a:lnSpc>
                          <a:spcPct val="107000"/>
                        </a:lnSpc>
                      </a:pPr>
                      <a:r>
                        <a:rPr lang="en-IN" sz="1600" dirty="0" err="1">
                          <a:effectLst/>
                          <a:latin typeface="Basic Sans Light"/>
                        </a:rPr>
                        <a:t>Upto</a:t>
                      </a:r>
                      <a:r>
                        <a:rPr lang="en-IN" sz="1600" dirty="0">
                          <a:effectLst/>
                          <a:latin typeface="Basic Sans Light"/>
                        </a:rPr>
                        <a:t> 10*</a:t>
                      </a:r>
                      <a:endParaRPr lang="en-IN" sz="1600" dirty="0">
                        <a:effectLst/>
                        <a:latin typeface="Basic Sans Light"/>
                        <a:ea typeface="Calibri" panose="020F0502020204030204" pitchFamily="34" charset="0"/>
                        <a:cs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a:txBody>
                    <a:bodyPr/>
                    <a:lstStyle/>
                    <a:p>
                      <a:pPr algn="ctr">
                        <a:lnSpc>
                          <a:spcPct val="107000"/>
                        </a:lnSpc>
                      </a:pPr>
                      <a:r>
                        <a:rPr lang="en-IN" sz="1600" dirty="0">
                          <a:effectLst/>
                          <a:latin typeface="Basic Sans Light"/>
                        </a:rPr>
                        <a:t>16250</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600" dirty="0">
                          <a:effectLst/>
                          <a:latin typeface="Basic Sans Light"/>
                        </a:rPr>
                        <a:t>39000 </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623026"/>
                  </a:ext>
                </a:extLst>
              </a:tr>
              <a:tr h="592892">
                <a:tc>
                  <a:txBody>
                    <a:bodyPr/>
                    <a:lstStyle/>
                    <a:p>
                      <a:pPr algn="ctr">
                        <a:lnSpc>
                          <a:spcPct val="107000"/>
                        </a:lnSpc>
                      </a:pPr>
                      <a:r>
                        <a:rPr lang="en-IN" sz="1600" dirty="0">
                          <a:effectLst/>
                          <a:latin typeface="Basic Sans Light"/>
                        </a:rPr>
                        <a:t>11 to 15</a:t>
                      </a:r>
                      <a:endParaRPr lang="en-IN" sz="1600" dirty="0">
                        <a:effectLst/>
                        <a:latin typeface="Basic Sans Light"/>
                        <a:ea typeface="Calibri" panose="020F0502020204030204" pitchFamily="34" charset="0"/>
                        <a:cs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a:txBody>
                    <a:bodyPr/>
                    <a:lstStyle/>
                    <a:p>
                      <a:pPr algn="ctr">
                        <a:lnSpc>
                          <a:spcPct val="107000"/>
                        </a:lnSpc>
                      </a:pPr>
                      <a:r>
                        <a:rPr lang="en-IN" sz="1600" dirty="0">
                          <a:effectLst/>
                          <a:latin typeface="Basic Sans Light"/>
                        </a:rPr>
                        <a:t>16,250 + 1,250 per member above 10</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600" dirty="0">
                          <a:effectLst/>
                          <a:latin typeface="Basic Sans Light"/>
                        </a:rPr>
                        <a:t>39,000 + 3600 per member above 10 </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72776"/>
                  </a:ext>
                </a:extLst>
              </a:tr>
              <a:tr h="592892">
                <a:tc>
                  <a:txBody>
                    <a:bodyPr/>
                    <a:lstStyle/>
                    <a:p>
                      <a:pPr algn="ctr">
                        <a:lnSpc>
                          <a:spcPct val="107000"/>
                        </a:lnSpc>
                      </a:pPr>
                      <a:r>
                        <a:rPr lang="en-IN" sz="1600" dirty="0">
                          <a:effectLst/>
                          <a:latin typeface="Basic Sans Light"/>
                        </a:rPr>
                        <a:t>Above 15 to 25</a:t>
                      </a:r>
                      <a:endParaRPr lang="en-IN" sz="1600" dirty="0">
                        <a:effectLst/>
                        <a:latin typeface="Basic Sans Light"/>
                        <a:ea typeface="Calibri" panose="020F0502020204030204" pitchFamily="34" charset="0"/>
                        <a:cs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a:txBody>
                    <a:bodyPr/>
                    <a:lstStyle/>
                    <a:p>
                      <a:pPr algn="ctr">
                        <a:lnSpc>
                          <a:spcPct val="107000"/>
                        </a:lnSpc>
                      </a:pPr>
                      <a:r>
                        <a:rPr lang="en-IN" sz="1600">
                          <a:effectLst/>
                          <a:latin typeface="Basic Sans Light"/>
                        </a:rPr>
                        <a:t>22,500 + 1,000 per member above 15</a:t>
                      </a:r>
                      <a:endParaRPr lang="en-IN" sz="160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600" dirty="0">
                          <a:effectLst/>
                          <a:latin typeface="Basic Sans Light"/>
                        </a:rPr>
                        <a:t>57,000 + 3400 per member above 15 </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840317"/>
                  </a:ext>
                </a:extLst>
              </a:tr>
              <a:tr h="592892">
                <a:tc>
                  <a:txBody>
                    <a:bodyPr/>
                    <a:lstStyle/>
                    <a:p>
                      <a:pPr algn="ctr">
                        <a:lnSpc>
                          <a:spcPct val="107000"/>
                        </a:lnSpc>
                      </a:pPr>
                      <a:r>
                        <a:rPr lang="en-IN" sz="1600" dirty="0">
                          <a:effectLst/>
                          <a:latin typeface="Basic Sans Light"/>
                        </a:rPr>
                        <a:t>Above 25</a:t>
                      </a:r>
                      <a:endParaRPr lang="en-IN" sz="1600" dirty="0">
                        <a:effectLst/>
                        <a:latin typeface="Basic Sans Light"/>
                        <a:ea typeface="Calibri" panose="020F0502020204030204" pitchFamily="34" charset="0"/>
                        <a:cs typeface="Times New Roman" panose="02020603050405020304" pitchFamily="18" charset="0"/>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tc>
                  <a:txBody>
                    <a:bodyPr/>
                    <a:lstStyle/>
                    <a:p>
                      <a:pPr algn="ctr">
                        <a:lnSpc>
                          <a:spcPct val="107000"/>
                        </a:lnSpc>
                      </a:pPr>
                      <a:r>
                        <a:rPr lang="en-IN" sz="1600" dirty="0">
                          <a:effectLst/>
                          <a:latin typeface="Basic Sans Light"/>
                        </a:rPr>
                        <a:t>32,500+ 1,000 per member above 25</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IN" sz="1600" dirty="0">
                          <a:effectLst/>
                          <a:latin typeface="Basic Sans Light"/>
                        </a:rPr>
                        <a:t>     91,000+ 3400 per member above 25</a:t>
                      </a:r>
                      <a:endParaRPr lang="en-IN" sz="1600" dirty="0">
                        <a:effectLst/>
                        <a:latin typeface="Basic Sans Light"/>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256167"/>
                  </a:ext>
                </a:extLst>
              </a:tr>
            </a:tbl>
          </a:graphicData>
        </a:graphic>
      </p:graphicFrame>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370114" y="197394"/>
            <a:ext cx="8302528" cy="769441"/>
          </a:xfrm>
          <a:prstGeom prst="rect">
            <a:avLst/>
          </a:prstGeom>
          <a:noFill/>
        </p:spPr>
        <p:txBody>
          <a:bodyPr wrap="square">
            <a:spAutoFit/>
          </a:bodyPr>
          <a:lstStyle/>
          <a:p>
            <a:r>
              <a:rPr lang="en-US" spc="-385" dirty="0">
                <a:solidFill>
                  <a:srgbClr val="0070C0"/>
                </a:solidFill>
                <a:latin typeface="Basic Sans Bold"/>
              </a:rPr>
              <a:t> </a:t>
            </a:r>
            <a:r>
              <a:rPr lang="en-US" sz="4400" b="1" dirty="0">
                <a:solidFill>
                  <a:srgbClr val="006299"/>
                </a:solidFill>
                <a:latin typeface="Basic Sans Bold"/>
              </a:rPr>
              <a:t>Fee Structure</a:t>
            </a:r>
            <a:endParaRPr lang="en-IN" sz="4400" dirty="0">
              <a:solidFill>
                <a:srgbClr val="006299"/>
              </a:solidFill>
              <a:latin typeface="Basic Sans Bold"/>
            </a:endParaRPr>
          </a:p>
        </p:txBody>
      </p:sp>
      <p:sp>
        <p:nvSpPr>
          <p:cNvPr id="3" name="TextBox 2">
            <a:extLst>
              <a:ext uri="{FF2B5EF4-FFF2-40B4-BE49-F238E27FC236}">
                <a16:creationId xmlns:a16="http://schemas.microsoft.com/office/drawing/2014/main" id="{6CCA021D-6E1A-B3B0-8311-CEBBC18D078E}"/>
              </a:ext>
            </a:extLst>
          </p:cNvPr>
          <p:cNvSpPr txBox="1"/>
          <p:nvPr/>
        </p:nvSpPr>
        <p:spPr>
          <a:xfrm>
            <a:off x="1239365" y="5976257"/>
            <a:ext cx="9713270" cy="369332"/>
          </a:xfrm>
          <a:prstGeom prst="rect">
            <a:avLst/>
          </a:prstGeom>
          <a:noFill/>
        </p:spPr>
        <p:txBody>
          <a:bodyPr wrap="square" rtlCol="0">
            <a:spAutoFit/>
          </a:bodyPr>
          <a:lstStyle/>
          <a:p>
            <a:r>
              <a:rPr lang="en-IN" dirty="0"/>
              <a:t>*If the minimum number of members is fewer than 10, minimum charges are payable as above.</a:t>
            </a:r>
          </a:p>
        </p:txBody>
      </p:sp>
    </p:spTree>
    <p:extLst>
      <p:ext uri="{BB962C8B-B14F-4D97-AF65-F5344CB8AC3E}">
        <p14:creationId xmlns:p14="http://schemas.microsoft.com/office/powerpoint/2010/main" val="326718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2861" y="1178238"/>
            <a:ext cx="10975931" cy="1223412"/>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The </a:t>
            </a:r>
            <a:r>
              <a:rPr sz="1800" spc="-10" dirty="0">
                <a:latin typeface="Basic Sans Light"/>
                <a:cs typeface="Arial"/>
              </a:rPr>
              <a:t>IIA </a:t>
            </a:r>
            <a:r>
              <a:rPr sz="1800" spc="-20" dirty="0">
                <a:latin typeface="Basic Sans Light"/>
                <a:cs typeface="Arial"/>
              </a:rPr>
              <a:t>offers </a:t>
            </a:r>
            <a:r>
              <a:rPr sz="1800" spc="-5" dirty="0">
                <a:latin typeface="Basic Sans Light"/>
                <a:cs typeface="Arial"/>
              </a:rPr>
              <a:t>learning </a:t>
            </a:r>
            <a:r>
              <a:rPr sz="1800" spc="-10" dirty="0">
                <a:latin typeface="Basic Sans Light"/>
                <a:cs typeface="Arial"/>
              </a:rPr>
              <a:t>solutions </a:t>
            </a:r>
            <a:r>
              <a:rPr sz="1800" spc="-5" dirty="0">
                <a:latin typeface="Basic Sans Light"/>
                <a:cs typeface="Arial"/>
              </a:rPr>
              <a:t>that </a:t>
            </a:r>
            <a:r>
              <a:rPr sz="1800" spc="-10" dirty="0">
                <a:latin typeface="Basic Sans Light"/>
                <a:cs typeface="Arial"/>
              </a:rPr>
              <a:t>build capacity </a:t>
            </a:r>
            <a:r>
              <a:rPr sz="1800" spc="-5" dirty="0">
                <a:latin typeface="Basic Sans Light"/>
                <a:cs typeface="Arial"/>
              </a:rPr>
              <a:t>of </a:t>
            </a:r>
            <a:r>
              <a:rPr sz="1800" spc="-10" dirty="0">
                <a:latin typeface="Basic Sans Light"/>
                <a:cs typeface="Arial"/>
              </a:rPr>
              <a:t>internal audit, </a:t>
            </a:r>
            <a:r>
              <a:rPr sz="1800" spc="-5" dirty="0">
                <a:latin typeface="Basic Sans Light"/>
                <a:cs typeface="Arial"/>
              </a:rPr>
              <a:t>risk </a:t>
            </a:r>
            <a:r>
              <a:rPr sz="1800" dirty="0">
                <a:latin typeface="Basic Sans Light"/>
                <a:cs typeface="Arial"/>
              </a:rPr>
              <a:t>&amp; </a:t>
            </a:r>
            <a:r>
              <a:rPr sz="1800" spc="-5" dirty="0">
                <a:latin typeface="Basic Sans Light"/>
                <a:cs typeface="Arial"/>
              </a:rPr>
              <a:t>governance </a:t>
            </a:r>
            <a:r>
              <a:rPr sz="1800" spc="-10" dirty="0">
                <a:latin typeface="Basic Sans Light"/>
                <a:cs typeface="Arial"/>
              </a:rPr>
              <a:t>capabilities.  </a:t>
            </a:r>
            <a:r>
              <a:rPr sz="1800" spc="-20" dirty="0">
                <a:latin typeface="Basic Sans Light"/>
                <a:cs typeface="Arial"/>
              </a:rPr>
              <a:t>World </a:t>
            </a:r>
            <a:r>
              <a:rPr sz="1800" spc="-5" dirty="0">
                <a:latin typeface="Basic Sans Light"/>
                <a:cs typeface="Arial"/>
              </a:rPr>
              <a:t>class </a:t>
            </a:r>
            <a:r>
              <a:rPr sz="1800" spc="-10" dirty="0">
                <a:latin typeface="Basic Sans Light"/>
                <a:cs typeface="Arial"/>
              </a:rPr>
              <a:t>trainings </a:t>
            </a:r>
            <a:r>
              <a:rPr sz="1800" dirty="0">
                <a:latin typeface="Basic Sans Light"/>
                <a:cs typeface="Arial"/>
              </a:rPr>
              <a:t>from </a:t>
            </a:r>
            <a:r>
              <a:rPr sz="1800" spc="-5" dirty="0">
                <a:latin typeface="Basic Sans Light"/>
                <a:cs typeface="Arial"/>
              </a:rPr>
              <a:t>experienced </a:t>
            </a:r>
            <a:r>
              <a:rPr sz="1800" spc="-10" dirty="0">
                <a:latin typeface="Basic Sans Light"/>
                <a:cs typeface="Arial"/>
              </a:rPr>
              <a:t>professionals enhance skills across levels </a:t>
            </a:r>
            <a:r>
              <a:rPr sz="1800" dirty="0">
                <a:latin typeface="Basic Sans Light"/>
                <a:cs typeface="Arial"/>
              </a:rPr>
              <a:t>from CAEs to, </a:t>
            </a:r>
            <a:r>
              <a:rPr sz="1800" spc="-10" dirty="0">
                <a:latin typeface="Basic Sans Light"/>
                <a:cs typeface="Arial"/>
              </a:rPr>
              <a:t>Audit  </a:t>
            </a:r>
            <a:r>
              <a:rPr sz="1800" spc="-20" dirty="0">
                <a:latin typeface="Basic Sans Light"/>
                <a:cs typeface="Arial"/>
              </a:rPr>
              <a:t>Managers/staff </a:t>
            </a:r>
            <a:r>
              <a:rPr sz="1800" dirty="0">
                <a:latin typeface="Basic Sans Light"/>
                <a:cs typeface="Arial"/>
              </a:rPr>
              <a:t>to carry </a:t>
            </a:r>
            <a:r>
              <a:rPr sz="1800" spc="-15" dirty="0">
                <a:latin typeface="Basic Sans Light"/>
                <a:cs typeface="Arial"/>
              </a:rPr>
              <a:t>out </a:t>
            </a:r>
            <a:r>
              <a:rPr sz="1800" spc="-5" dirty="0">
                <a:latin typeface="Basic Sans Light"/>
                <a:cs typeface="Arial"/>
              </a:rPr>
              <a:t>global assignments </a:t>
            </a:r>
            <a:r>
              <a:rPr sz="1800" spc="-15" dirty="0">
                <a:latin typeface="Basic Sans Light"/>
                <a:cs typeface="Arial"/>
              </a:rPr>
              <a:t>and </a:t>
            </a:r>
            <a:r>
              <a:rPr sz="1800" spc="-5" dirty="0">
                <a:latin typeface="Basic Sans Light"/>
                <a:cs typeface="Arial"/>
              </a:rPr>
              <a:t>provide </a:t>
            </a:r>
            <a:r>
              <a:rPr sz="1800" dirty="0">
                <a:latin typeface="Basic Sans Light"/>
                <a:cs typeface="Arial"/>
              </a:rPr>
              <a:t>CPE </a:t>
            </a:r>
            <a:r>
              <a:rPr sz="1800" spc="-5" dirty="0">
                <a:latin typeface="Basic Sans Light"/>
                <a:cs typeface="Arial"/>
              </a:rPr>
              <a:t>hours </a:t>
            </a:r>
            <a:r>
              <a:rPr sz="1800" dirty="0">
                <a:latin typeface="Basic Sans Light"/>
                <a:cs typeface="Arial"/>
              </a:rPr>
              <a:t>for</a:t>
            </a:r>
            <a:r>
              <a:rPr sz="1800" spc="45" dirty="0">
                <a:latin typeface="Basic Sans Light"/>
                <a:cs typeface="Arial"/>
              </a:rPr>
              <a:t> </a:t>
            </a:r>
            <a:r>
              <a:rPr sz="1800" spc="-5" dirty="0">
                <a:latin typeface="Basic Sans Light"/>
                <a:cs typeface="Arial"/>
              </a:rPr>
              <a:t>participation.</a:t>
            </a:r>
            <a:endParaRPr sz="1800" dirty="0">
              <a:latin typeface="Basic Sans Light"/>
              <a:cs typeface="Arial"/>
            </a:endParaRPr>
          </a:p>
          <a:p>
            <a:pPr marL="12700" algn="just">
              <a:lnSpc>
                <a:spcPct val="100000"/>
              </a:lnSpc>
              <a:spcBef>
                <a:spcPts val="805"/>
              </a:spcBef>
            </a:pPr>
            <a:r>
              <a:rPr sz="1800" dirty="0">
                <a:latin typeface="Basic Sans Light"/>
                <a:cs typeface="Arial"/>
              </a:rPr>
              <a:t>IIA </a:t>
            </a:r>
            <a:r>
              <a:rPr sz="1800" spc="-5" dirty="0">
                <a:latin typeface="Basic Sans Light"/>
                <a:cs typeface="Arial"/>
              </a:rPr>
              <a:t>India has conducted</a:t>
            </a:r>
            <a:r>
              <a:rPr lang="en-IN" sz="1800" spc="-5" dirty="0">
                <a:latin typeface="Basic Sans Light"/>
                <a:cs typeface="Arial"/>
              </a:rPr>
              <a:t> over 76 </a:t>
            </a:r>
            <a:r>
              <a:rPr lang="en-US" spc="-5" dirty="0">
                <a:latin typeface="Basic Sans Light"/>
                <a:cs typeface="Arial"/>
              </a:rPr>
              <a:t>trainings and </a:t>
            </a:r>
            <a:r>
              <a:rPr lang="en-US" spc="-20" dirty="0">
                <a:latin typeface="Basic Sans Light"/>
                <a:cs typeface="Arial"/>
              </a:rPr>
              <a:t>webinars between </a:t>
            </a:r>
            <a:r>
              <a:rPr lang="en-US" spc="-5" dirty="0">
                <a:latin typeface="Basic Sans Light"/>
                <a:cs typeface="Arial"/>
              </a:rPr>
              <a:t>April 2021 and March</a:t>
            </a:r>
            <a:r>
              <a:rPr lang="en-US" spc="-235" dirty="0">
                <a:latin typeface="Basic Sans Light"/>
                <a:cs typeface="Arial"/>
              </a:rPr>
              <a:t> </a:t>
            </a:r>
            <a:r>
              <a:rPr lang="en-US" spc="-5" dirty="0">
                <a:latin typeface="Basic Sans Light"/>
                <a:cs typeface="Arial"/>
              </a:rPr>
              <a:t>2022 </a:t>
            </a:r>
            <a:endParaRPr sz="1800" dirty="0">
              <a:latin typeface="Basic Sans Light"/>
              <a:cs typeface="Arial"/>
            </a:endParaRPr>
          </a:p>
        </p:txBody>
      </p:sp>
      <p:grpSp>
        <p:nvGrpSpPr>
          <p:cNvPr id="45" name="Group 44">
            <a:extLst>
              <a:ext uri="{FF2B5EF4-FFF2-40B4-BE49-F238E27FC236}">
                <a16:creationId xmlns:a16="http://schemas.microsoft.com/office/drawing/2014/main" id="{2439F56A-4823-C45C-7E17-73556A26F9E7}"/>
              </a:ext>
            </a:extLst>
          </p:cNvPr>
          <p:cNvGrpSpPr/>
          <p:nvPr/>
        </p:nvGrpSpPr>
        <p:grpSpPr>
          <a:xfrm>
            <a:off x="1501631" y="2691954"/>
            <a:ext cx="9852170" cy="3425825"/>
            <a:chOff x="1676439" y="2567939"/>
            <a:chExt cx="8945841" cy="3425825"/>
          </a:xfrm>
        </p:grpSpPr>
        <p:sp>
          <p:nvSpPr>
            <p:cNvPr id="5" name="object 5"/>
            <p:cNvSpPr/>
            <p:nvPr/>
          </p:nvSpPr>
          <p:spPr>
            <a:xfrm>
              <a:off x="3959781" y="2567939"/>
              <a:ext cx="1897380" cy="3425825"/>
            </a:xfrm>
            <a:custGeom>
              <a:avLst/>
              <a:gdLst/>
              <a:ahLst/>
              <a:cxnLst/>
              <a:rect l="l" t="t" r="r" b="b"/>
              <a:pathLst>
                <a:path w="1897379" h="3425825">
                  <a:moveTo>
                    <a:pt x="0" y="0"/>
                  </a:moveTo>
                  <a:lnTo>
                    <a:pt x="0" y="3425444"/>
                  </a:lnTo>
                  <a:lnTo>
                    <a:pt x="1897379" y="2925064"/>
                  </a:lnTo>
                  <a:lnTo>
                    <a:pt x="1895220" y="489331"/>
                  </a:lnTo>
                  <a:lnTo>
                    <a:pt x="0" y="0"/>
                  </a:lnTo>
                  <a:close/>
                </a:path>
              </a:pathLst>
            </a:custGeom>
            <a:solidFill>
              <a:srgbClr val="FFC000"/>
            </a:solidFill>
          </p:spPr>
          <p:txBody>
            <a:bodyPr wrap="square" lIns="0" tIns="0" rIns="0" bIns="0" rtlCol="0"/>
            <a:lstStyle/>
            <a:p>
              <a:endParaRPr dirty="0">
                <a:latin typeface="Basic Sans Light"/>
              </a:endParaRPr>
            </a:p>
          </p:txBody>
        </p:sp>
        <p:sp>
          <p:nvSpPr>
            <p:cNvPr id="6" name="object 6"/>
            <p:cNvSpPr/>
            <p:nvPr/>
          </p:nvSpPr>
          <p:spPr>
            <a:xfrm>
              <a:off x="5855557" y="3059428"/>
              <a:ext cx="2264410" cy="2442845"/>
            </a:xfrm>
            <a:custGeom>
              <a:avLst/>
              <a:gdLst/>
              <a:ahLst/>
              <a:cxnLst/>
              <a:rect l="l" t="t" r="r" b="b"/>
              <a:pathLst>
                <a:path w="2264409" h="2442845">
                  <a:moveTo>
                    <a:pt x="0" y="0"/>
                  </a:moveTo>
                  <a:lnTo>
                    <a:pt x="0" y="2442464"/>
                  </a:lnTo>
                  <a:lnTo>
                    <a:pt x="2264282" y="2160524"/>
                  </a:lnTo>
                  <a:lnTo>
                    <a:pt x="2257805" y="265557"/>
                  </a:lnTo>
                  <a:lnTo>
                    <a:pt x="0" y="0"/>
                  </a:lnTo>
                  <a:close/>
                </a:path>
              </a:pathLst>
            </a:custGeom>
            <a:solidFill>
              <a:srgbClr val="2C843A"/>
            </a:solidFill>
          </p:spPr>
          <p:txBody>
            <a:bodyPr wrap="square" lIns="0" tIns="0" rIns="0" bIns="0" rtlCol="0"/>
            <a:lstStyle/>
            <a:p>
              <a:endParaRPr dirty="0">
                <a:latin typeface="Basic Sans Light"/>
              </a:endParaRPr>
            </a:p>
          </p:txBody>
        </p:sp>
        <p:sp>
          <p:nvSpPr>
            <p:cNvPr id="7" name="object 7"/>
            <p:cNvSpPr/>
            <p:nvPr/>
          </p:nvSpPr>
          <p:spPr>
            <a:xfrm>
              <a:off x="8061960" y="3304032"/>
              <a:ext cx="2560320" cy="1913889"/>
            </a:xfrm>
            <a:custGeom>
              <a:avLst/>
              <a:gdLst/>
              <a:ahLst/>
              <a:cxnLst/>
              <a:rect l="l" t="t" r="r" b="b"/>
              <a:pathLst>
                <a:path w="2560320" h="1913889">
                  <a:moveTo>
                    <a:pt x="2048256" y="0"/>
                  </a:moveTo>
                  <a:lnTo>
                    <a:pt x="0" y="0"/>
                  </a:lnTo>
                  <a:lnTo>
                    <a:pt x="0" y="1913762"/>
                  </a:lnTo>
                  <a:lnTo>
                    <a:pt x="2048256" y="1913762"/>
                  </a:lnTo>
                  <a:lnTo>
                    <a:pt x="2560320" y="956817"/>
                  </a:lnTo>
                  <a:lnTo>
                    <a:pt x="2048256" y="0"/>
                  </a:lnTo>
                  <a:close/>
                </a:path>
              </a:pathLst>
            </a:custGeom>
            <a:solidFill>
              <a:srgbClr val="F58423"/>
            </a:solidFill>
          </p:spPr>
          <p:txBody>
            <a:bodyPr wrap="square" lIns="0" tIns="0" rIns="0" bIns="0" rtlCol="0"/>
            <a:lstStyle/>
            <a:p>
              <a:endParaRPr dirty="0">
                <a:latin typeface="Basic Sans Light"/>
              </a:endParaRPr>
            </a:p>
          </p:txBody>
        </p:sp>
        <p:sp>
          <p:nvSpPr>
            <p:cNvPr id="8" name="object 8"/>
            <p:cNvSpPr txBox="1"/>
            <p:nvPr/>
          </p:nvSpPr>
          <p:spPr>
            <a:xfrm>
              <a:off x="1676439" y="2567939"/>
              <a:ext cx="2278380" cy="3029034"/>
            </a:xfrm>
            <a:prstGeom prst="rect">
              <a:avLst/>
            </a:prstGeom>
            <a:solidFill>
              <a:srgbClr val="0070C0"/>
            </a:solidFill>
          </p:spPr>
          <p:txBody>
            <a:bodyPr vert="horz" wrap="square" lIns="0" tIns="0" rIns="0" bIns="0" rtlCol="0">
              <a:spAutoFit/>
            </a:bodyPr>
            <a:lstStyle/>
            <a:p>
              <a:pPr>
                <a:lnSpc>
                  <a:spcPct val="100000"/>
                </a:lnSpc>
              </a:pPr>
              <a:endParaRPr sz="2000" dirty="0">
                <a:latin typeface="Basic Sans Light"/>
                <a:cs typeface="Times New Roman"/>
              </a:endParaRPr>
            </a:p>
            <a:p>
              <a:pPr>
                <a:lnSpc>
                  <a:spcPct val="100000"/>
                </a:lnSpc>
              </a:pPr>
              <a:endParaRPr sz="2000" dirty="0">
                <a:latin typeface="Basic Sans Light"/>
                <a:cs typeface="Times New Roman"/>
              </a:endParaRPr>
            </a:p>
            <a:p>
              <a:pPr>
                <a:lnSpc>
                  <a:spcPct val="100000"/>
                </a:lnSpc>
              </a:pPr>
              <a:endParaRPr sz="2000" dirty="0">
                <a:latin typeface="Basic Sans Light"/>
                <a:cs typeface="Times New Roman"/>
              </a:endParaRPr>
            </a:p>
            <a:p>
              <a:pPr>
                <a:lnSpc>
                  <a:spcPct val="100000"/>
                </a:lnSpc>
              </a:pPr>
              <a:endParaRPr sz="2000" dirty="0">
                <a:latin typeface="Basic Sans Light"/>
                <a:cs typeface="Times New Roman"/>
              </a:endParaRPr>
            </a:p>
            <a:p>
              <a:pPr>
                <a:lnSpc>
                  <a:spcPct val="100000"/>
                </a:lnSpc>
                <a:spcBef>
                  <a:spcPts val="50"/>
                </a:spcBef>
              </a:pPr>
              <a:endParaRPr lang="en-IN" sz="2250" dirty="0">
                <a:latin typeface="Basic Sans Light"/>
                <a:cs typeface="Times New Roman"/>
              </a:endParaRPr>
            </a:p>
            <a:p>
              <a:pPr algn="ctr">
                <a:lnSpc>
                  <a:spcPct val="100000"/>
                </a:lnSpc>
              </a:pPr>
              <a:endParaRPr lang="en-IN" sz="1800" b="1" spc="-5" dirty="0">
                <a:solidFill>
                  <a:srgbClr val="FFFFFF"/>
                </a:solidFill>
                <a:latin typeface="Basic Sans Light"/>
                <a:cs typeface="Arial"/>
              </a:endParaRPr>
            </a:p>
            <a:p>
              <a:pPr algn="ctr">
                <a:lnSpc>
                  <a:spcPct val="100000"/>
                </a:lnSpc>
              </a:pPr>
              <a:r>
                <a:rPr lang="en-IN" sz="1800" b="1" spc="-5" dirty="0">
                  <a:solidFill>
                    <a:srgbClr val="FFFFFF"/>
                  </a:solidFill>
                  <a:latin typeface="Basic Sans Light"/>
                  <a:cs typeface="Arial"/>
                </a:rPr>
                <a:t>In-person</a:t>
              </a:r>
              <a:endParaRPr lang="en-IN" sz="1800" dirty="0">
                <a:latin typeface="Basic Sans Light"/>
                <a:cs typeface="Arial"/>
              </a:endParaRPr>
            </a:p>
            <a:p>
              <a:pPr>
                <a:lnSpc>
                  <a:spcPct val="100000"/>
                </a:lnSpc>
                <a:spcBef>
                  <a:spcPts val="35"/>
                </a:spcBef>
              </a:pPr>
              <a:endParaRPr lang="en-IN" sz="2950" dirty="0">
                <a:latin typeface="Basic Sans Light"/>
                <a:cs typeface="Arial"/>
              </a:endParaRPr>
            </a:p>
            <a:p>
              <a:pPr marL="532130" marR="488950" algn="ctr">
                <a:lnSpc>
                  <a:spcPct val="100000"/>
                </a:lnSpc>
              </a:pPr>
              <a:r>
                <a:rPr lang="en-IN" sz="1400" b="1" spc="-10" dirty="0">
                  <a:solidFill>
                    <a:srgbClr val="FFFFFF"/>
                  </a:solidFill>
                  <a:latin typeface="Basic Sans Light"/>
                  <a:cs typeface="Arial"/>
                </a:rPr>
                <a:t>Hands-on </a:t>
              </a:r>
              <a:r>
                <a:rPr lang="en-IN" sz="1400" b="1" dirty="0">
                  <a:solidFill>
                    <a:srgbClr val="FFFFFF"/>
                  </a:solidFill>
                  <a:latin typeface="Basic Sans Light"/>
                  <a:cs typeface="Arial"/>
                </a:rPr>
                <a:t>&amp;</a:t>
              </a:r>
              <a:r>
                <a:rPr lang="en-IN" sz="1400" b="1" spc="-160" dirty="0">
                  <a:solidFill>
                    <a:srgbClr val="FFFFFF"/>
                  </a:solidFill>
                  <a:latin typeface="Basic Sans Light"/>
                  <a:cs typeface="Arial"/>
                </a:rPr>
                <a:t> </a:t>
              </a:r>
              <a:r>
                <a:rPr lang="en-IN" sz="1400" b="1" dirty="0">
                  <a:solidFill>
                    <a:srgbClr val="FFFFFF"/>
                  </a:solidFill>
                  <a:latin typeface="Basic Sans Light"/>
                  <a:cs typeface="Arial"/>
                </a:rPr>
                <a:t>In-  </a:t>
              </a:r>
              <a:r>
                <a:rPr lang="en-IN" sz="1400" b="1" spc="-5" dirty="0">
                  <a:solidFill>
                    <a:srgbClr val="FFFFFF"/>
                  </a:solidFill>
                  <a:latin typeface="Basic Sans Light"/>
                  <a:cs typeface="Arial"/>
                </a:rPr>
                <a:t>depth</a:t>
              </a:r>
              <a:endParaRPr lang="en-IN" sz="1400" dirty="0">
                <a:latin typeface="Basic Sans Light"/>
                <a:cs typeface="Arial"/>
              </a:endParaRPr>
            </a:p>
          </p:txBody>
        </p:sp>
      </p:grpSp>
      <p:sp>
        <p:nvSpPr>
          <p:cNvPr id="9" name="object 9"/>
          <p:cNvSpPr txBox="1"/>
          <p:nvPr/>
        </p:nvSpPr>
        <p:spPr>
          <a:xfrm>
            <a:off x="8948404" y="4092353"/>
            <a:ext cx="1593215" cy="1066165"/>
          </a:xfrm>
          <a:prstGeom prst="rect">
            <a:avLst/>
          </a:prstGeom>
        </p:spPr>
        <p:txBody>
          <a:bodyPr vert="horz" wrap="square" lIns="0" tIns="12700" rIns="0" bIns="0" rtlCol="0">
            <a:spAutoFit/>
          </a:bodyPr>
          <a:lstStyle/>
          <a:p>
            <a:pPr marL="173355" algn="ctr">
              <a:lnSpc>
                <a:spcPct val="100000"/>
              </a:lnSpc>
              <a:spcBef>
                <a:spcPts val="100"/>
              </a:spcBef>
            </a:pPr>
            <a:r>
              <a:rPr sz="1800" b="1" dirty="0">
                <a:solidFill>
                  <a:srgbClr val="FFFFFF"/>
                </a:solidFill>
                <a:latin typeface="Basic Sans Light"/>
                <a:cs typeface="Arial"/>
              </a:rPr>
              <a:t>CIA</a:t>
            </a:r>
            <a:r>
              <a:rPr sz="1800" b="1" spc="-305" dirty="0">
                <a:solidFill>
                  <a:srgbClr val="FFFFFF"/>
                </a:solidFill>
                <a:latin typeface="Basic Sans Light"/>
                <a:cs typeface="Arial"/>
              </a:rPr>
              <a:t> </a:t>
            </a:r>
            <a:r>
              <a:rPr sz="1800" b="1" dirty="0">
                <a:solidFill>
                  <a:srgbClr val="FFFFFF"/>
                </a:solidFill>
                <a:latin typeface="Basic Sans Light"/>
                <a:cs typeface="Arial"/>
              </a:rPr>
              <a:t>Learning</a:t>
            </a:r>
            <a:endParaRPr sz="1800" dirty="0">
              <a:latin typeface="Basic Sans Light"/>
              <a:cs typeface="Arial"/>
            </a:endParaRPr>
          </a:p>
          <a:p>
            <a:pPr marL="179070" algn="ctr">
              <a:lnSpc>
                <a:spcPct val="100000"/>
              </a:lnSpc>
              <a:spcBef>
                <a:spcPts val="5"/>
              </a:spcBef>
            </a:pPr>
            <a:r>
              <a:rPr sz="1800" b="1" spc="-10" dirty="0">
                <a:solidFill>
                  <a:srgbClr val="FFFFFF"/>
                </a:solidFill>
                <a:latin typeface="Basic Sans Light"/>
                <a:cs typeface="Arial"/>
              </a:rPr>
              <a:t>system</a:t>
            </a:r>
            <a:endParaRPr sz="1800" dirty="0">
              <a:latin typeface="Basic Sans Light"/>
              <a:cs typeface="Arial"/>
            </a:endParaRPr>
          </a:p>
          <a:p>
            <a:pPr marL="12700" marR="9525" indent="69850">
              <a:lnSpc>
                <a:spcPct val="100000"/>
              </a:lnSpc>
              <a:spcBef>
                <a:spcPts val="505"/>
              </a:spcBef>
            </a:pPr>
            <a:r>
              <a:rPr sz="1400" b="1" spc="-5" dirty="0">
                <a:solidFill>
                  <a:srgbClr val="FFFFFF"/>
                </a:solidFill>
                <a:latin typeface="Basic Sans Light"/>
                <a:cs typeface="Arial"/>
              </a:rPr>
              <a:t>Comprehensive</a:t>
            </a:r>
            <a:r>
              <a:rPr sz="1400" b="1" spc="-210" dirty="0">
                <a:solidFill>
                  <a:srgbClr val="FFFFFF"/>
                </a:solidFill>
                <a:latin typeface="Basic Sans Light"/>
                <a:cs typeface="Arial"/>
              </a:rPr>
              <a:t> </a:t>
            </a:r>
            <a:r>
              <a:rPr sz="1400" b="1" dirty="0">
                <a:solidFill>
                  <a:srgbClr val="FFFFFF"/>
                </a:solidFill>
                <a:latin typeface="Basic Sans Light"/>
                <a:cs typeface="Arial"/>
              </a:rPr>
              <a:t>&amp;  </a:t>
            </a:r>
            <a:r>
              <a:rPr sz="1400" b="1" spc="-5" dirty="0">
                <a:solidFill>
                  <a:srgbClr val="FFFFFF"/>
                </a:solidFill>
                <a:latin typeface="Basic Sans Light"/>
                <a:cs typeface="Arial"/>
              </a:rPr>
              <a:t>flexible</a:t>
            </a:r>
            <a:r>
              <a:rPr sz="1400" b="1" spc="-204" dirty="0">
                <a:solidFill>
                  <a:srgbClr val="FFFFFF"/>
                </a:solidFill>
                <a:latin typeface="Basic Sans Light"/>
                <a:cs typeface="Arial"/>
              </a:rPr>
              <a:t> </a:t>
            </a:r>
            <a:r>
              <a:rPr sz="1400" b="1" spc="-5" dirty="0">
                <a:solidFill>
                  <a:srgbClr val="FFFFFF"/>
                </a:solidFill>
                <a:latin typeface="Basic Sans Light"/>
                <a:cs typeface="Arial"/>
              </a:rPr>
              <a:t>web-based</a:t>
            </a:r>
            <a:endParaRPr sz="1400" dirty="0">
              <a:latin typeface="Basic Sans Light"/>
              <a:cs typeface="Arial"/>
            </a:endParaRPr>
          </a:p>
        </p:txBody>
      </p:sp>
      <p:sp>
        <p:nvSpPr>
          <p:cNvPr id="10" name="object 10"/>
          <p:cNvSpPr txBox="1"/>
          <p:nvPr/>
        </p:nvSpPr>
        <p:spPr>
          <a:xfrm>
            <a:off x="4410055" y="4557205"/>
            <a:ext cx="1242695" cy="452755"/>
          </a:xfrm>
          <a:prstGeom prst="rect">
            <a:avLst/>
          </a:prstGeom>
        </p:spPr>
        <p:txBody>
          <a:bodyPr vert="horz" wrap="square" lIns="0" tIns="12700" rIns="0" bIns="0" rtlCol="0">
            <a:spAutoFit/>
          </a:bodyPr>
          <a:lstStyle/>
          <a:p>
            <a:pPr marL="12700" marR="5080" indent="123189">
              <a:lnSpc>
                <a:spcPct val="100000"/>
              </a:lnSpc>
              <a:spcBef>
                <a:spcPts val="100"/>
              </a:spcBef>
            </a:pPr>
            <a:r>
              <a:rPr sz="1400" b="1" dirty="0">
                <a:solidFill>
                  <a:srgbClr val="FFFFFF"/>
                </a:solidFill>
                <a:latin typeface="Basic Sans Light"/>
                <a:cs typeface="Arial"/>
              </a:rPr>
              <a:t>Real-time &amp;  </a:t>
            </a:r>
            <a:r>
              <a:rPr sz="1400" b="1" spc="-10" dirty="0">
                <a:solidFill>
                  <a:srgbClr val="FFFFFF"/>
                </a:solidFill>
                <a:latin typeface="Basic Sans Light"/>
                <a:cs typeface="Arial"/>
              </a:rPr>
              <a:t>F</a:t>
            </a:r>
            <a:r>
              <a:rPr sz="1400" b="1" dirty="0">
                <a:solidFill>
                  <a:srgbClr val="FFFFFF"/>
                </a:solidFill>
                <a:latin typeface="Basic Sans Light"/>
                <a:cs typeface="Arial"/>
              </a:rPr>
              <a:t>acil</a:t>
            </a:r>
            <a:r>
              <a:rPr sz="1400" b="1" spc="5" dirty="0">
                <a:solidFill>
                  <a:srgbClr val="FFFFFF"/>
                </a:solidFill>
                <a:latin typeface="Basic Sans Light"/>
                <a:cs typeface="Arial"/>
              </a:rPr>
              <a:t>i</a:t>
            </a:r>
            <a:r>
              <a:rPr sz="1400" b="1" spc="-25" dirty="0">
                <a:solidFill>
                  <a:srgbClr val="FFFFFF"/>
                </a:solidFill>
                <a:latin typeface="Basic Sans Light"/>
                <a:cs typeface="Arial"/>
              </a:rPr>
              <a:t>t</a:t>
            </a:r>
            <a:r>
              <a:rPr sz="1400" b="1" spc="-5" dirty="0">
                <a:solidFill>
                  <a:srgbClr val="FFFFFF"/>
                </a:solidFill>
                <a:latin typeface="Basic Sans Light"/>
                <a:cs typeface="Arial"/>
              </a:rPr>
              <a:t>a</a:t>
            </a:r>
            <a:r>
              <a:rPr sz="1400" b="1" spc="-15" dirty="0">
                <a:solidFill>
                  <a:srgbClr val="FFFFFF"/>
                </a:solidFill>
                <a:latin typeface="Basic Sans Light"/>
                <a:cs typeface="Arial"/>
              </a:rPr>
              <a:t>t</a:t>
            </a:r>
            <a:r>
              <a:rPr sz="1400" b="1" spc="-20" dirty="0">
                <a:solidFill>
                  <a:srgbClr val="FFFFFF"/>
                </a:solidFill>
                <a:latin typeface="Basic Sans Light"/>
                <a:cs typeface="Arial"/>
              </a:rPr>
              <a:t>o</a:t>
            </a:r>
            <a:r>
              <a:rPr sz="1400" b="1" spc="-10" dirty="0">
                <a:solidFill>
                  <a:srgbClr val="FFFFFF"/>
                </a:solidFill>
                <a:latin typeface="Basic Sans Light"/>
                <a:cs typeface="Arial"/>
              </a:rPr>
              <a:t>r</a:t>
            </a:r>
            <a:r>
              <a:rPr sz="1400" b="1" dirty="0">
                <a:solidFill>
                  <a:srgbClr val="FFFFFF"/>
                </a:solidFill>
                <a:latin typeface="Basic Sans Light"/>
                <a:cs typeface="Arial"/>
              </a:rPr>
              <a:t>-</a:t>
            </a:r>
            <a:r>
              <a:rPr sz="1400" b="1" spc="-20" dirty="0">
                <a:solidFill>
                  <a:srgbClr val="FFFFFF"/>
                </a:solidFill>
                <a:latin typeface="Basic Sans Light"/>
                <a:cs typeface="Arial"/>
              </a:rPr>
              <a:t>L</a:t>
            </a:r>
            <a:r>
              <a:rPr sz="1400" b="1" spc="-25" dirty="0">
                <a:solidFill>
                  <a:srgbClr val="FFFFFF"/>
                </a:solidFill>
                <a:latin typeface="Basic Sans Light"/>
                <a:cs typeface="Arial"/>
              </a:rPr>
              <a:t>e</a:t>
            </a:r>
            <a:r>
              <a:rPr sz="1400" b="1" dirty="0">
                <a:solidFill>
                  <a:srgbClr val="FFFFFF"/>
                </a:solidFill>
                <a:latin typeface="Basic Sans Light"/>
                <a:cs typeface="Arial"/>
              </a:rPr>
              <a:t>d</a:t>
            </a:r>
            <a:endParaRPr sz="1400" dirty="0">
              <a:latin typeface="Basic Sans Light"/>
              <a:cs typeface="Arial"/>
            </a:endParaRPr>
          </a:p>
        </p:txBody>
      </p:sp>
      <p:sp>
        <p:nvSpPr>
          <p:cNvPr id="11" name="object 11"/>
          <p:cNvSpPr txBox="1"/>
          <p:nvPr/>
        </p:nvSpPr>
        <p:spPr>
          <a:xfrm>
            <a:off x="4618894" y="4144129"/>
            <a:ext cx="7397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Basic Sans Light"/>
                <a:cs typeface="Arial"/>
              </a:rPr>
              <a:t>Onlin</a:t>
            </a:r>
            <a:r>
              <a:rPr sz="1800" b="1" spc="-5" dirty="0">
                <a:solidFill>
                  <a:srgbClr val="FFFFFF"/>
                </a:solidFill>
                <a:latin typeface="Basic Sans Light"/>
                <a:cs typeface="Arial"/>
              </a:rPr>
              <a:t>e</a:t>
            </a:r>
            <a:endParaRPr sz="1800" dirty="0">
              <a:latin typeface="Basic Sans Light"/>
              <a:cs typeface="Arial"/>
            </a:endParaRPr>
          </a:p>
        </p:txBody>
      </p:sp>
      <p:sp>
        <p:nvSpPr>
          <p:cNvPr id="12" name="object 12"/>
          <p:cNvSpPr txBox="1"/>
          <p:nvPr/>
        </p:nvSpPr>
        <p:spPr>
          <a:xfrm>
            <a:off x="6701662" y="4605838"/>
            <a:ext cx="1292225" cy="452755"/>
          </a:xfrm>
          <a:prstGeom prst="rect">
            <a:avLst/>
          </a:prstGeom>
        </p:spPr>
        <p:txBody>
          <a:bodyPr vert="horz" wrap="square" lIns="0" tIns="12700" rIns="0" bIns="0" rtlCol="0">
            <a:spAutoFit/>
          </a:bodyPr>
          <a:lstStyle/>
          <a:p>
            <a:pPr marL="300355" marR="5080" indent="-288290">
              <a:lnSpc>
                <a:spcPct val="100000"/>
              </a:lnSpc>
              <a:spcBef>
                <a:spcPts val="100"/>
              </a:spcBef>
            </a:pPr>
            <a:r>
              <a:rPr sz="1400" b="1" spc="-30" dirty="0">
                <a:solidFill>
                  <a:srgbClr val="FFFFFF"/>
                </a:solidFill>
                <a:latin typeface="Basic Sans Light"/>
                <a:cs typeface="Arial"/>
              </a:rPr>
              <a:t>Tailored </a:t>
            </a:r>
            <a:r>
              <a:rPr sz="1400" b="1" dirty="0">
                <a:solidFill>
                  <a:srgbClr val="FFFFFF"/>
                </a:solidFill>
                <a:latin typeface="Basic Sans Light"/>
                <a:cs typeface="Arial"/>
              </a:rPr>
              <a:t>&amp;</a:t>
            </a:r>
            <a:r>
              <a:rPr sz="1400" b="1" spc="-215" dirty="0">
                <a:solidFill>
                  <a:srgbClr val="FFFFFF"/>
                </a:solidFill>
                <a:latin typeface="Basic Sans Light"/>
                <a:cs typeface="Arial"/>
              </a:rPr>
              <a:t> </a:t>
            </a:r>
            <a:r>
              <a:rPr sz="1400" b="1" spc="-5" dirty="0">
                <a:solidFill>
                  <a:srgbClr val="FFFFFF"/>
                </a:solidFill>
                <a:latin typeface="Basic Sans Light"/>
                <a:cs typeface="Arial"/>
              </a:rPr>
              <a:t>Cost  </a:t>
            </a:r>
            <a:r>
              <a:rPr sz="1400" b="1" dirty="0">
                <a:solidFill>
                  <a:srgbClr val="FFFFFF"/>
                </a:solidFill>
                <a:latin typeface="Basic Sans Light"/>
                <a:cs typeface="Arial"/>
              </a:rPr>
              <a:t>effective</a:t>
            </a:r>
            <a:endParaRPr sz="1400" dirty="0">
              <a:latin typeface="Basic Sans Light"/>
              <a:cs typeface="Arial"/>
            </a:endParaRPr>
          </a:p>
        </p:txBody>
      </p:sp>
      <p:sp>
        <p:nvSpPr>
          <p:cNvPr id="13" name="object 13"/>
          <p:cNvSpPr txBox="1"/>
          <p:nvPr/>
        </p:nvSpPr>
        <p:spPr>
          <a:xfrm>
            <a:off x="6868061" y="4145278"/>
            <a:ext cx="814069"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Basic Sans Light"/>
                <a:cs typeface="Arial"/>
              </a:rPr>
              <a:t>On-site</a:t>
            </a:r>
            <a:endParaRPr sz="1800" dirty="0">
              <a:latin typeface="Basic Sans Light"/>
              <a:cs typeface="Arial"/>
            </a:endParaRPr>
          </a:p>
        </p:txBody>
      </p:sp>
      <p:grpSp>
        <p:nvGrpSpPr>
          <p:cNvPr id="56" name="Group 55">
            <a:extLst>
              <a:ext uri="{FF2B5EF4-FFF2-40B4-BE49-F238E27FC236}">
                <a16:creationId xmlns:a16="http://schemas.microsoft.com/office/drawing/2014/main" id="{6A8E7A7F-6FEA-1D0D-3FDE-4AF691FAACE8}"/>
              </a:ext>
            </a:extLst>
          </p:cNvPr>
          <p:cNvGrpSpPr/>
          <p:nvPr/>
        </p:nvGrpSpPr>
        <p:grpSpPr>
          <a:xfrm>
            <a:off x="6843584" y="3528326"/>
            <a:ext cx="800657" cy="550418"/>
            <a:chOff x="6511487" y="3531743"/>
            <a:chExt cx="800657" cy="550418"/>
          </a:xfrm>
        </p:grpSpPr>
        <p:grpSp>
          <p:nvGrpSpPr>
            <p:cNvPr id="55" name="Group 54">
              <a:extLst>
                <a:ext uri="{FF2B5EF4-FFF2-40B4-BE49-F238E27FC236}">
                  <a16:creationId xmlns:a16="http://schemas.microsoft.com/office/drawing/2014/main" id="{368DE647-878A-B0F0-CEC7-04390BC17EB2}"/>
                </a:ext>
              </a:extLst>
            </p:cNvPr>
            <p:cNvGrpSpPr/>
            <p:nvPr/>
          </p:nvGrpSpPr>
          <p:grpSpPr>
            <a:xfrm>
              <a:off x="6711031" y="3636264"/>
              <a:ext cx="293271" cy="445864"/>
              <a:chOff x="6711031" y="3636264"/>
              <a:chExt cx="293271" cy="445864"/>
            </a:xfrm>
          </p:grpSpPr>
          <p:sp>
            <p:nvSpPr>
              <p:cNvPr id="19" name="object 19"/>
              <p:cNvSpPr/>
              <p:nvPr/>
            </p:nvSpPr>
            <p:spPr>
              <a:xfrm>
                <a:off x="6711031" y="3891628"/>
                <a:ext cx="0" cy="190500"/>
              </a:xfrm>
              <a:custGeom>
                <a:avLst/>
                <a:gdLst/>
                <a:ahLst/>
                <a:cxnLst/>
                <a:rect l="l" t="t" r="r" b="b"/>
                <a:pathLst>
                  <a:path h="190500">
                    <a:moveTo>
                      <a:pt x="0" y="0"/>
                    </a:moveTo>
                    <a:lnTo>
                      <a:pt x="0" y="190347"/>
                    </a:lnTo>
                  </a:path>
                </a:pathLst>
              </a:custGeom>
              <a:ln w="55566">
                <a:solidFill>
                  <a:srgbClr val="FFFFFF"/>
                </a:solidFill>
              </a:ln>
            </p:spPr>
            <p:txBody>
              <a:bodyPr wrap="square" lIns="0" tIns="0" rIns="0" bIns="0" rtlCol="0"/>
              <a:lstStyle/>
              <a:p>
                <a:endParaRPr dirty="0"/>
              </a:p>
            </p:txBody>
          </p:sp>
          <p:sp>
            <p:nvSpPr>
              <p:cNvPr id="21" name="object 21"/>
              <p:cNvSpPr/>
              <p:nvPr/>
            </p:nvSpPr>
            <p:spPr>
              <a:xfrm>
                <a:off x="6738746" y="3636264"/>
                <a:ext cx="265556" cy="206629"/>
              </a:xfrm>
              <a:prstGeom prst="rect">
                <a:avLst/>
              </a:prstGeom>
              <a:blipFill>
                <a:blip r:embed="rId2" cstate="print"/>
                <a:stretch>
                  <a:fillRect/>
                </a:stretch>
              </a:blipFill>
            </p:spPr>
            <p:txBody>
              <a:bodyPr wrap="square" lIns="0" tIns="0" rIns="0" bIns="0" rtlCol="0"/>
              <a:lstStyle/>
              <a:p>
                <a:endParaRPr dirty="0"/>
              </a:p>
            </p:txBody>
          </p:sp>
        </p:grpSp>
        <p:grpSp>
          <p:nvGrpSpPr>
            <p:cNvPr id="54" name="Group 53">
              <a:extLst>
                <a:ext uri="{FF2B5EF4-FFF2-40B4-BE49-F238E27FC236}">
                  <a16:creationId xmlns:a16="http://schemas.microsoft.com/office/drawing/2014/main" id="{19B56BCF-ACCF-6DAE-01FD-9AB0FC10DB9C}"/>
                </a:ext>
              </a:extLst>
            </p:cNvPr>
            <p:cNvGrpSpPr/>
            <p:nvPr/>
          </p:nvGrpSpPr>
          <p:grpSpPr>
            <a:xfrm>
              <a:off x="6511487" y="3531743"/>
              <a:ext cx="800657" cy="550418"/>
              <a:chOff x="6515100" y="3540023"/>
              <a:chExt cx="800657" cy="550418"/>
            </a:xfrm>
          </p:grpSpPr>
          <p:sp>
            <p:nvSpPr>
              <p:cNvPr id="16" name="object 16"/>
              <p:cNvSpPr/>
              <p:nvPr/>
            </p:nvSpPr>
            <p:spPr>
              <a:xfrm>
                <a:off x="6612635" y="3613403"/>
                <a:ext cx="112774" cy="85343"/>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6515100" y="3709542"/>
                <a:ext cx="341630" cy="193040"/>
              </a:xfrm>
              <a:custGeom>
                <a:avLst/>
                <a:gdLst/>
                <a:ahLst/>
                <a:cxnLst/>
                <a:rect l="l" t="t" r="r" b="b"/>
                <a:pathLst>
                  <a:path w="341629" h="193039">
                    <a:moveTo>
                      <a:pt x="153797" y="0"/>
                    </a:moveTo>
                    <a:lnTo>
                      <a:pt x="107696" y="5333"/>
                    </a:lnTo>
                    <a:lnTo>
                      <a:pt x="62229" y="20827"/>
                    </a:lnTo>
                    <a:lnTo>
                      <a:pt x="34290" y="60451"/>
                    </a:lnTo>
                    <a:lnTo>
                      <a:pt x="20320" y="105028"/>
                    </a:lnTo>
                    <a:lnTo>
                      <a:pt x="6350" y="149986"/>
                    </a:lnTo>
                    <a:lnTo>
                      <a:pt x="0" y="171322"/>
                    </a:lnTo>
                    <a:lnTo>
                      <a:pt x="2158" y="179704"/>
                    </a:lnTo>
                    <a:lnTo>
                      <a:pt x="8254" y="186435"/>
                    </a:lnTo>
                    <a:lnTo>
                      <a:pt x="17272" y="191007"/>
                    </a:lnTo>
                    <a:lnTo>
                      <a:pt x="28194" y="192785"/>
                    </a:lnTo>
                    <a:lnTo>
                      <a:pt x="37210" y="191515"/>
                    </a:lnTo>
                    <a:lnTo>
                      <a:pt x="44957" y="188213"/>
                    </a:lnTo>
                    <a:lnTo>
                      <a:pt x="51053" y="183260"/>
                    </a:lnTo>
                    <a:lnTo>
                      <a:pt x="54864" y="176910"/>
                    </a:lnTo>
                    <a:lnTo>
                      <a:pt x="84200" y="84962"/>
                    </a:lnTo>
                    <a:lnTo>
                      <a:pt x="223647" y="84962"/>
                    </a:lnTo>
                    <a:lnTo>
                      <a:pt x="223647" y="83565"/>
                    </a:lnTo>
                    <a:lnTo>
                      <a:pt x="332994" y="83565"/>
                    </a:lnTo>
                    <a:lnTo>
                      <a:pt x="341375" y="73151"/>
                    </a:lnTo>
                    <a:lnTo>
                      <a:pt x="277495" y="73151"/>
                    </a:lnTo>
                    <a:lnTo>
                      <a:pt x="266953" y="39115"/>
                    </a:lnTo>
                    <a:lnTo>
                      <a:pt x="265556" y="34797"/>
                    </a:lnTo>
                    <a:lnTo>
                      <a:pt x="230758" y="13715"/>
                    </a:lnTo>
                    <a:lnTo>
                      <a:pt x="188468" y="2666"/>
                    </a:lnTo>
                    <a:lnTo>
                      <a:pt x="165353" y="507"/>
                    </a:lnTo>
                    <a:lnTo>
                      <a:pt x="153797" y="0"/>
                    </a:lnTo>
                    <a:close/>
                  </a:path>
                </a:pathLst>
              </a:custGeom>
              <a:solidFill>
                <a:srgbClr val="FFFFFF"/>
              </a:solidFill>
            </p:spPr>
            <p:txBody>
              <a:bodyPr wrap="square" lIns="0" tIns="0" rIns="0" bIns="0" rtlCol="0"/>
              <a:lstStyle/>
              <a:p>
                <a:endParaRPr dirty="0"/>
              </a:p>
            </p:txBody>
          </p:sp>
          <p:grpSp>
            <p:nvGrpSpPr>
              <p:cNvPr id="52" name="Group 51">
                <a:extLst>
                  <a:ext uri="{FF2B5EF4-FFF2-40B4-BE49-F238E27FC236}">
                    <a16:creationId xmlns:a16="http://schemas.microsoft.com/office/drawing/2014/main" id="{7055ACFC-4A4B-FCE2-E495-54B2B05A209D}"/>
                  </a:ext>
                </a:extLst>
              </p:cNvPr>
              <p:cNvGrpSpPr/>
              <p:nvPr/>
            </p:nvGrpSpPr>
            <p:grpSpPr>
              <a:xfrm>
                <a:off x="6601510" y="3540023"/>
                <a:ext cx="714247" cy="550418"/>
                <a:chOff x="6599301" y="3540252"/>
                <a:chExt cx="714247" cy="550418"/>
              </a:xfrm>
            </p:grpSpPr>
            <p:sp>
              <p:nvSpPr>
                <p:cNvPr id="14" name="object 14"/>
                <p:cNvSpPr/>
                <p:nvPr/>
              </p:nvSpPr>
              <p:spPr>
                <a:xfrm>
                  <a:off x="6768083" y="3922776"/>
                  <a:ext cx="169037" cy="13957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957059" y="3922776"/>
                  <a:ext cx="356489" cy="139573"/>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6627114" y="3900170"/>
                  <a:ext cx="0" cy="190500"/>
                </a:xfrm>
                <a:custGeom>
                  <a:avLst/>
                  <a:gdLst/>
                  <a:ahLst/>
                  <a:cxnLst/>
                  <a:rect l="l" t="t" r="r" b="b"/>
                  <a:pathLst>
                    <a:path h="190500">
                      <a:moveTo>
                        <a:pt x="0" y="0"/>
                      </a:moveTo>
                      <a:lnTo>
                        <a:pt x="0" y="190499"/>
                      </a:lnTo>
                    </a:path>
                  </a:pathLst>
                </a:custGeom>
                <a:ln w="55625">
                  <a:solidFill>
                    <a:srgbClr val="FFFFFF"/>
                  </a:solidFill>
                </a:ln>
              </p:spPr>
              <p:txBody>
                <a:bodyPr wrap="square" lIns="0" tIns="0" rIns="0" bIns="0" rtlCol="0"/>
                <a:lstStyle/>
                <a:p>
                  <a:endParaRPr/>
                </a:p>
              </p:txBody>
            </p:sp>
            <p:sp>
              <p:nvSpPr>
                <p:cNvPr id="18" name="object 18"/>
                <p:cNvSpPr/>
                <p:nvPr/>
              </p:nvSpPr>
              <p:spPr>
                <a:xfrm>
                  <a:off x="6599301" y="3794759"/>
                  <a:ext cx="139700" cy="105410"/>
                </a:xfrm>
                <a:custGeom>
                  <a:avLst/>
                  <a:gdLst/>
                  <a:ahLst/>
                  <a:cxnLst/>
                  <a:rect l="l" t="t" r="r" b="b"/>
                  <a:pathLst>
                    <a:path w="139700" h="105410">
                      <a:moveTo>
                        <a:pt x="0" y="105410"/>
                      </a:moveTo>
                      <a:lnTo>
                        <a:pt x="139446" y="105410"/>
                      </a:lnTo>
                      <a:lnTo>
                        <a:pt x="139446" y="0"/>
                      </a:lnTo>
                      <a:lnTo>
                        <a:pt x="0" y="0"/>
                      </a:lnTo>
                      <a:lnTo>
                        <a:pt x="0" y="105410"/>
                      </a:lnTo>
                      <a:close/>
                    </a:path>
                  </a:pathLst>
                </a:custGeom>
                <a:solidFill>
                  <a:srgbClr val="FFFFFF"/>
                </a:solidFill>
              </p:spPr>
              <p:txBody>
                <a:bodyPr wrap="square" lIns="0" tIns="0" rIns="0" bIns="0" rtlCol="0"/>
                <a:lstStyle/>
                <a:p>
                  <a:endParaRPr/>
                </a:p>
              </p:txBody>
            </p:sp>
            <p:sp>
              <p:nvSpPr>
                <p:cNvPr id="22" name="object 22"/>
                <p:cNvSpPr/>
                <p:nvPr/>
              </p:nvSpPr>
              <p:spPr>
                <a:xfrm>
                  <a:off x="6847967" y="3568953"/>
                  <a:ext cx="382270" cy="265430"/>
                </a:xfrm>
                <a:custGeom>
                  <a:avLst/>
                  <a:gdLst/>
                  <a:ahLst/>
                  <a:cxnLst/>
                  <a:rect l="l" t="t" r="r" b="b"/>
                  <a:pathLst>
                    <a:path w="382270" h="265429">
                      <a:moveTo>
                        <a:pt x="381888" y="0"/>
                      </a:moveTo>
                      <a:lnTo>
                        <a:pt x="344169" y="0"/>
                      </a:lnTo>
                      <a:lnTo>
                        <a:pt x="344169" y="236347"/>
                      </a:lnTo>
                      <a:lnTo>
                        <a:pt x="22986" y="236347"/>
                      </a:lnTo>
                      <a:lnTo>
                        <a:pt x="0" y="265049"/>
                      </a:lnTo>
                      <a:lnTo>
                        <a:pt x="344169" y="265049"/>
                      </a:lnTo>
                      <a:lnTo>
                        <a:pt x="358901" y="262763"/>
                      </a:lnTo>
                      <a:lnTo>
                        <a:pt x="370839" y="256540"/>
                      </a:lnTo>
                      <a:lnTo>
                        <a:pt x="378840" y="247523"/>
                      </a:lnTo>
                      <a:lnTo>
                        <a:pt x="381888" y="236347"/>
                      </a:lnTo>
                      <a:lnTo>
                        <a:pt x="381888" y="0"/>
                      </a:lnTo>
                      <a:close/>
                    </a:path>
                  </a:pathLst>
                </a:custGeom>
                <a:solidFill>
                  <a:srgbClr val="FFFFFF"/>
                </a:solidFill>
              </p:spPr>
              <p:txBody>
                <a:bodyPr wrap="square" lIns="0" tIns="0" rIns="0" bIns="0" rtlCol="0"/>
                <a:lstStyle/>
                <a:p>
                  <a:endParaRPr/>
                </a:p>
              </p:txBody>
            </p:sp>
            <p:sp>
              <p:nvSpPr>
                <p:cNvPr id="23" name="object 23"/>
                <p:cNvSpPr/>
                <p:nvPr/>
              </p:nvSpPr>
              <p:spPr>
                <a:xfrm>
                  <a:off x="6693407" y="3540252"/>
                  <a:ext cx="536575" cy="71755"/>
                </a:xfrm>
                <a:custGeom>
                  <a:avLst/>
                  <a:gdLst/>
                  <a:ahLst/>
                  <a:cxnLst/>
                  <a:rect l="l" t="t" r="r" b="b"/>
                  <a:pathLst>
                    <a:path w="536575" h="71754">
                      <a:moveTo>
                        <a:pt x="498728" y="0"/>
                      </a:moveTo>
                      <a:lnTo>
                        <a:pt x="37592" y="0"/>
                      </a:lnTo>
                      <a:lnTo>
                        <a:pt x="2921" y="17525"/>
                      </a:lnTo>
                      <a:lnTo>
                        <a:pt x="0" y="28701"/>
                      </a:lnTo>
                      <a:lnTo>
                        <a:pt x="0" y="54483"/>
                      </a:lnTo>
                      <a:lnTo>
                        <a:pt x="10541" y="57276"/>
                      </a:lnTo>
                      <a:lnTo>
                        <a:pt x="20320" y="61087"/>
                      </a:lnTo>
                      <a:lnTo>
                        <a:pt x="29464" y="65912"/>
                      </a:lnTo>
                      <a:lnTo>
                        <a:pt x="37592" y="71628"/>
                      </a:lnTo>
                      <a:lnTo>
                        <a:pt x="37592" y="28701"/>
                      </a:lnTo>
                      <a:lnTo>
                        <a:pt x="536448" y="28701"/>
                      </a:lnTo>
                      <a:lnTo>
                        <a:pt x="533400" y="17525"/>
                      </a:lnTo>
                      <a:lnTo>
                        <a:pt x="525399" y="8382"/>
                      </a:lnTo>
                      <a:lnTo>
                        <a:pt x="513461" y="2286"/>
                      </a:lnTo>
                      <a:lnTo>
                        <a:pt x="498728" y="0"/>
                      </a:lnTo>
                      <a:close/>
                    </a:path>
                  </a:pathLst>
                </a:custGeom>
                <a:solidFill>
                  <a:srgbClr val="FFFFFF"/>
                </a:solidFill>
              </p:spPr>
              <p:txBody>
                <a:bodyPr wrap="square" lIns="0" tIns="0" rIns="0" bIns="0" rtlCol="0"/>
                <a:lstStyle/>
                <a:p>
                  <a:endParaRPr/>
                </a:p>
              </p:txBody>
            </p:sp>
          </p:grpSp>
        </p:grpSp>
      </p:grpSp>
      <p:sp>
        <p:nvSpPr>
          <p:cNvPr id="27" name="object 27"/>
          <p:cNvSpPr/>
          <p:nvPr/>
        </p:nvSpPr>
        <p:spPr>
          <a:xfrm>
            <a:off x="4759325" y="3961828"/>
            <a:ext cx="485140" cy="0"/>
          </a:xfrm>
          <a:custGeom>
            <a:avLst/>
            <a:gdLst/>
            <a:ahLst/>
            <a:cxnLst/>
            <a:rect l="l" t="t" r="r" b="b"/>
            <a:pathLst>
              <a:path w="485139">
                <a:moveTo>
                  <a:pt x="0" y="0"/>
                </a:moveTo>
                <a:lnTo>
                  <a:pt x="484632" y="0"/>
                </a:lnTo>
              </a:path>
            </a:pathLst>
          </a:custGeom>
          <a:ln w="3175">
            <a:solidFill>
              <a:srgbClr val="FFFFFF"/>
            </a:solidFill>
          </a:ln>
        </p:spPr>
        <p:txBody>
          <a:bodyPr wrap="square" lIns="0" tIns="0" rIns="0" bIns="0" rtlCol="0"/>
          <a:lstStyle/>
          <a:p>
            <a:endParaRPr/>
          </a:p>
        </p:txBody>
      </p:sp>
      <p:sp>
        <p:nvSpPr>
          <p:cNvPr id="28" name="object 28"/>
          <p:cNvSpPr/>
          <p:nvPr/>
        </p:nvSpPr>
        <p:spPr>
          <a:xfrm>
            <a:off x="4859020" y="3952176"/>
            <a:ext cx="385445" cy="0"/>
          </a:xfrm>
          <a:custGeom>
            <a:avLst/>
            <a:gdLst/>
            <a:ahLst/>
            <a:cxnLst/>
            <a:rect l="l" t="t" r="r" b="b"/>
            <a:pathLst>
              <a:path w="385445">
                <a:moveTo>
                  <a:pt x="0" y="0"/>
                </a:moveTo>
                <a:lnTo>
                  <a:pt x="384937" y="0"/>
                </a:lnTo>
              </a:path>
            </a:pathLst>
          </a:custGeom>
          <a:ln w="19176">
            <a:solidFill>
              <a:srgbClr val="FFFFFF"/>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04E35114-80AC-8F59-1FF7-F78D5BA22E22}"/>
              </a:ext>
            </a:extLst>
          </p:cNvPr>
          <p:cNvGrpSpPr/>
          <p:nvPr/>
        </p:nvGrpSpPr>
        <p:grpSpPr>
          <a:xfrm>
            <a:off x="4588591" y="3452684"/>
            <a:ext cx="865505" cy="528702"/>
            <a:chOff x="4378452" y="3471671"/>
            <a:chExt cx="865505" cy="528702"/>
          </a:xfrm>
        </p:grpSpPr>
        <p:sp>
          <p:nvSpPr>
            <p:cNvPr id="29" name="object 29"/>
            <p:cNvSpPr/>
            <p:nvPr/>
          </p:nvSpPr>
          <p:spPr>
            <a:xfrm>
              <a:off x="4678679" y="3557015"/>
              <a:ext cx="264795" cy="263525"/>
            </a:xfrm>
            <a:custGeom>
              <a:avLst/>
              <a:gdLst/>
              <a:ahLst/>
              <a:cxnLst/>
              <a:rect l="l" t="t" r="r" b="b"/>
              <a:pathLst>
                <a:path w="264795" h="263525">
                  <a:moveTo>
                    <a:pt x="132334" y="0"/>
                  </a:moveTo>
                  <a:lnTo>
                    <a:pt x="90424" y="6731"/>
                  </a:lnTo>
                  <a:lnTo>
                    <a:pt x="54102" y="25400"/>
                  </a:lnTo>
                  <a:lnTo>
                    <a:pt x="25527" y="53848"/>
                  </a:lnTo>
                  <a:lnTo>
                    <a:pt x="6731" y="90043"/>
                  </a:lnTo>
                  <a:lnTo>
                    <a:pt x="0" y="131699"/>
                  </a:lnTo>
                  <a:lnTo>
                    <a:pt x="6731" y="173228"/>
                  </a:lnTo>
                  <a:lnTo>
                    <a:pt x="25527" y="209423"/>
                  </a:lnTo>
                  <a:lnTo>
                    <a:pt x="54102" y="237871"/>
                  </a:lnTo>
                  <a:lnTo>
                    <a:pt x="90424" y="256540"/>
                  </a:lnTo>
                  <a:lnTo>
                    <a:pt x="132334" y="263271"/>
                  </a:lnTo>
                  <a:lnTo>
                    <a:pt x="174117" y="256540"/>
                  </a:lnTo>
                  <a:lnTo>
                    <a:pt x="205612" y="240284"/>
                  </a:lnTo>
                  <a:lnTo>
                    <a:pt x="111125" y="240284"/>
                  </a:lnTo>
                  <a:lnTo>
                    <a:pt x="77089" y="227838"/>
                  </a:lnTo>
                  <a:lnTo>
                    <a:pt x="49530" y="205613"/>
                  </a:lnTo>
                  <a:lnTo>
                    <a:pt x="30353" y="176022"/>
                  </a:lnTo>
                  <a:lnTo>
                    <a:pt x="21462" y="141097"/>
                  </a:lnTo>
                  <a:lnTo>
                    <a:pt x="263017" y="141097"/>
                  </a:lnTo>
                  <a:lnTo>
                    <a:pt x="264541" y="131699"/>
                  </a:lnTo>
                  <a:lnTo>
                    <a:pt x="263017" y="122174"/>
                  </a:lnTo>
                  <a:lnTo>
                    <a:pt x="21462" y="122174"/>
                  </a:lnTo>
                  <a:lnTo>
                    <a:pt x="30353" y="87249"/>
                  </a:lnTo>
                  <a:lnTo>
                    <a:pt x="49530" y="57658"/>
                  </a:lnTo>
                  <a:lnTo>
                    <a:pt x="76962" y="35560"/>
                  </a:lnTo>
                  <a:lnTo>
                    <a:pt x="110871" y="22987"/>
                  </a:lnTo>
                  <a:lnTo>
                    <a:pt x="205867" y="22987"/>
                  </a:lnTo>
                  <a:lnTo>
                    <a:pt x="174117" y="6731"/>
                  </a:lnTo>
                  <a:lnTo>
                    <a:pt x="132334" y="0"/>
                  </a:lnTo>
                  <a:close/>
                </a:path>
              </a:pathLst>
            </a:custGeom>
            <a:solidFill>
              <a:srgbClr val="FFFFFF"/>
            </a:solidFill>
          </p:spPr>
          <p:txBody>
            <a:bodyPr wrap="square" lIns="0" tIns="0" rIns="0" bIns="0" rtlCol="0"/>
            <a:lstStyle/>
            <a:p>
              <a:endParaRPr/>
            </a:p>
          </p:txBody>
        </p:sp>
        <p:grpSp>
          <p:nvGrpSpPr>
            <p:cNvPr id="51" name="Group 50">
              <a:extLst>
                <a:ext uri="{FF2B5EF4-FFF2-40B4-BE49-F238E27FC236}">
                  <a16:creationId xmlns:a16="http://schemas.microsoft.com/office/drawing/2014/main" id="{672F7CF2-AB99-BCB7-D5D2-12097F62A2B4}"/>
                </a:ext>
              </a:extLst>
            </p:cNvPr>
            <p:cNvGrpSpPr/>
            <p:nvPr/>
          </p:nvGrpSpPr>
          <p:grpSpPr>
            <a:xfrm>
              <a:off x="4378452" y="3471671"/>
              <a:ext cx="865505" cy="528702"/>
              <a:chOff x="4378452" y="3471671"/>
              <a:chExt cx="865505" cy="528702"/>
            </a:xfrm>
          </p:grpSpPr>
          <p:sp>
            <p:nvSpPr>
              <p:cNvPr id="25" name="object 25"/>
              <p:cNvSpPr/>
              <p:nvPr/>
            </p:nvSpPr>
            <p:spPr>
              <a:xfrm>
                <a:off x="5103031" y="3528326"/>
                <a:ext cx="0" cy="321310"/>
              </a:xfrm>
              <a:custGeom>
                <a:avLst/>
                <a:gdLst/>
                <a:ahLst/>
                <a:cxnLst/>
                <a:rect l="l" t="t" r="r" b="b"/>
                <a:pathLst>
                  <a:path h="321310">
                    <a:moveTo>
                      <a:pt x="0" y="0"/>
                    </a:moveTo>
                    <a:lnTo>
                      <a:pt x="0" y="320789"/>
                    </a:lnTo>
                  </a:path>
                </a:pathLst>
              </a:custGeom>
              <a:ln w="56478">
                <a:solidFill>
                  <a:srgbClr val="FFFFFF"/>
                </a:solidFill>
              </a:ln>
            </p:spPr>
            <p:txBody>
              <a:bodyPr wrap="square" lIns="0" tIns="0" rIns="0" bIns="0" rtlCol="0"/>
              <a:lstStyle/>
              <a:p>
                <a:endParaRPr/>
              </a:p>
            </p:txBody>
          </p:sp>
          <p:grpSp>
            <p:nvGrpSpPr>
              <p:cNvPr id="49" name="Group 48">
                <a:extLst>
                  <a:ext uri="{FF2B5EF4-FFF2-40B4-BE49-F238E27FC236}">
                    <a16:creationId xmlns:a16="http://schemas.microsoft.com/office/drawing/2014/main" id="{B71D80FD-70FF-AEFB-4C1F-50EA8B7E998E}"/>
                  </a:ext>
                </a:extLst>
              </p:cNvPr>
              <p:cNvGrpSpPr/>
              <p:nvPr/>
            </p:nvGrpSpPr>
            <p:grpSpPr>
              <a:xfrm>
                <a:off x="4378452" y="3471671"/>
                <a:ext cx="865505" cy="528702"/>
                <a:chOff x="4378452" y="3471671"/>
                <a:chExt cx="865505" cy="528702"/>
              </a:xfrm>
            </p:grpSpPr>
            <p:sp>
              <p:nvSpPr>
                <p:cNvPr id="24" name="object 24"/>
                <p:cNvSpPr/>
                <p:nvPr/>
              </p:nvSpPr>
              <p:spPr>
                <a:xfrm>
                  <a:off x="4491228" y="3471671"/>
                  <a:ext cx="640080" cy="434340"/>
                </a:xfrm>
                <a:custGeom>
                  <a:avLst/>
                  <a:gdLst/>
                  <a:ahLst/>
                  <a:cxnLst/>
                  <a:rect l="l" t="t" r="r" b="b"/>
                  <a:pathLst>
                    <a:path w="640079" h="434339">
                      <a:moveTo>
                        <a:pt x="602488" y="0"/>
                      </a:moveTo>
                      <a:lnTo>
                        <a:pt x="37592" y="0"/>
                      </a:lnTo>
                      <a:lnTo>
                        <a:pt x="2921" y="22987"/>
                      </a:lnTo>
                      <a:lnTo>
                        <a:pt x="0" y="37718"/>
                      </a:lnTo>
                      <a:lnTo>
                        <a:pt x="0" y="433958"/>
                      </a:lnTo>
                      <a:lnTo>
                        <a:pt x="640080" y="433958"/>
                      </a:lnTo>
                      <a:lnTo>
                        <a:pt x="640080" y="377444"/>
                      </a:lnTo>
                      <a:lnTo>
                        <a:pt x="56514" y="377444"/>
                      </a:lnTo>
                      <a:lnTo>
                        <a:pt x="56514" y="56641"/>
                      </a:lnTo>
                      <a:lnTo>
                        <a:pt x="640080" y="56641"/>
                      </a:lnTo>
                      <a:lnTo>
                        <a:pt x="640080" y="37718"/>
                      </a:lnTo>
                      <a:lnTo>
                        <a:pt x="637159" y="22987"/>
                      </a:lnTo>
                      <a:lnTo>
                        <a:pt x="629031" y="11049"/>
                      </a:lnTo>
                      <a:lnTo>
                        <a:pt x="617093" y="2920"/>
                      </a:lnTo>
                      <a:lnTo>
                        <a:pt x="602488" y="0"/>
                      </a:lnTo>
                      <a:close/>
                    </a:path>
                  </a:pathLst>
                </a:custGeom>
                <a:solidFill>
                  <a:srgbClr val="FFFFFF"/>
                </a:solidFill>
              </p:spPr>
              <p:txBody>
                <a:bodyPr wrap="square" lIns="0" tIns="0" rIns="0" bIns="0" rtlCol="0"/>
                <a:lstStyle/>
                <a:p>
                  <a:endParaRPr/>
                </a:p>
              </p:txBody>
            </p:sp>
            <p:sp>
              <p:nvSpPr>
                <p:cNvPr id="26" name="object 26"/>
                <p:cNvSpPr/>
                <p:nvPr/>
              </p:nvSpPr>
              <p:spPr>
                <a:xfrm>
                  <a:off x="4378452" y="3942588"/>
                  <a:ext cx="865505" cy="57785"/>
                </a:xfrm>
                <a:custGeom>
                  <a:avLst/>
                  <a:gdLst/>
                  <a:ahLst/>
                  <a:cxnLst/>
                  <a:rect l="l" t="t" r="r" b="b"/>
                  <a:pathLst>
                    <a:path w="865504" h="57785">
                      <a:moveTo>
                        <a:pt x="376300" y="0"/>
                      </a:moveTo>
                      <a:lnTo>
                        <a:pt x="0" y="0"/>
                      </a:lnTo>
                      <a:lnTo>
                        <a:pt x="126" y="19431"/>
                      </a:lnTo>
                      <a:lnTo>
                        <a:pt x="2921" y="33909"/>
                      </a:lnTo>
                      <a:lnTo>
                        <a:pt x="11049" y="46100"/>
                      </a:lnTo>
                      <a:lnTo>
                        <a:pt x="22987" y="54229"/>
                      </a:lnTo>
                      <a:lnTo>
                        <a:pt x="37592" y="57276"/>
                      </a:lnTo>
                      <a:lnTo>
                        <a:pt x="827913" y="57276"/>
                      </a:lnTo>
                      <a:lnTo>
                        <a:pt x="842518" y="54229"/>
                      </a:lnTo>
                      <a:lnTo>
                        <a:pt x="854456" y="46100"/>
                      </a:lnTo>
                      <a:lnTo>
                        <a:pt x="862584" y="33909"/>
                      </a:lnTo>
                      <a:lnTo>
                        <a:pt x="865377" y="19431"/>
                      </a:lnTo>
                      <a:lnTo>
                        <a:pt x="380873" y="19431"/>
                      </a:lnTo>
                      <a:lnTo>
                        <a:pt x="376555" y="15620"/>
                      </a:lnTo>
                      <a:lnTo>
                        <a:pt x="376300" y="10287"/>
                      </a:lnTo>
                      <a:lnTo>
                        <a:pt x="376300" y="0"/>
                      </a:lnTo>
                      <a:close/>
                    </a:path>
                  </a:pathLst>
                </a:custGeom>
                <a:solidFill>
                  <a:srgbClr val="FFFFFF"/>
                </a:solidFill>
              </p:spPr>
              <p:txBody>
                <a:bodyPr wrap="square" lIns="0" tIns="0" rIns="0" bIns="0" rtlCol="0"/>
                <a:lstStyle/>
                <a:p>
                  <a:endParaRPr/>
                </a:p>
              </p:txBody>
            </p:sp>
            <p:sp>
              <p:nvSpPr>
                <p:cNvPr id="30" name="object 30"/>
                <p:cNvSpPr/>
                <p:nvPr/>
              </p:nvSpPr>
              <p:spPr>
                <a:xfrm>
                  <a:off x="4740528" y="3580003"/>
                  <a:ext cx="201168" cy="217297"/>
                </a:xfrm>
                <a:prstGeom prst="rect">
                  <a:avLst/>
                </a:prstGeom>
                <a:blipFill>
                  <a:blip r:embed="rId6" cstate="print"/>
                  <a:stretch>
                    <a:fillRect/>
                  </a:stretch>
                </a:blipFill>
              </p:spPr>
              <p:txBody>
                <a:bodyPr wrap="square" lIns="0" tIns="0" rIns="0" bIns="0" rtlCol="0"/>
                <a:lstStyle/>
                <a:p>
                  <a:endParaRPr/>
                </a:p>
              </p:txBody>
            </p:sp>
          </p:grpSp>
        </p:grpSp>
      </p:grpSp>
      <p:grpSp>
        <p:nvGrpSpPr>
          <p:cNvPr id="46" name="Group 45">
            <a:extLst>
              <a:ext uri="{FF2B5EF4-FFF2-40B4-BE49-F238E27FC236}">
                <a16:creationId xmlns:a16="http://schemas.microsoft.com/office/drawing/2014/main" id="{2A06C414-F319-4604-6FF6-628B6C094147}"/>
              </a:ext>
            </a:extLst>
          </p:cNvPr>
          <p:cNvGrpSpPr/>
          <p:nvPr/>
        </p:nvGrpSpPr>
        <p:grpSpPr>
          <a:xfrm>
            <a:off x="2418461" y="3189119"/>
            <a:ext cx="450850" cy="819358"/>
            <a:chOff x="2511551" y="2988564"/>
            <a:chExt cx="450850" cy="819358"/>
          </a:xfrm>
        </p:grpSpPr>
        <p:sp>
          <p:nvSpPr>
            <p:cNvPr id="32" name="object 32"/>
            <p:cNvSpPr/>
            <p:nvPr/>
          </p:nvSpPr>
          <p:spPr>
            <a:xfrm>
              <a:off x="2586735" y="3807922"/>
              <a:ext cx="300990" cy="0"/>
            </a:xfrm>
            <a:custGeom>
              <a:avLst/>
              <a:gdLst/>
              <a:ahLst/>
              <a:cxnLst/>
              <a:rect l="l" t="t" r="r" b="b"/>
              <a:pathLst>
                <a:path w="300989">
                  <a:moveTo>
                    <a:pt x="0" y="0"/>
                  </a:moveTo>
                  <a:lnTo>
                    <a:pt x="300545" y="0"/>
                  </a:lnTo>
                </a:path>
              </a:pathLst>
            </a:custGeom>
            <a:ln w="37683">
              <a:solidFill>
                <a:srgbClr val="FFFFFF"/>
              </a:solidFill>
            </a:ln>
          </p:spPr>
          <p:txBody>
            <a:bodyPr wrap="square" lIns="0" tIns="0" rIns="0" bIns="0" rtlCol="0"/>
            <a:lstStyle/>
            <a:p>
              <a:endParaRPr/>
            </a:p>
          </p:txBody>
        </p:sp>
        <p:grpSp>
          <p:nvGrpSpPr>
            <p:cNvPr id="48" name="Group 47">
              <a:extLst>
                <a:ext uri="{FF2B5EF4-FFF2-40B4-BE49-F238E27FC236}">
                  <a16:creationId xmlns:a16="http://schemas.microsoft.com/office/drawing/2014/main" id="{AECC8B7D-3B81-6A91-23A8-1EDB6938655B}"/>
                </a:ext>
              </a:extLst>
            </p:cNvPr>
            <p:cNvGrpSpPr/>
            <p:nvPr/>
          </p:nvGrpSpPr>
          <p:grpSpPr>
            <a:xfrm>
              <a:off x="2511551" y="2988564"/>
              <a:ext cx="450850" cy="800735"/>
              <a:chOff x="2511551" y="2988564"/>
              <a:chExt cx="450850" cy="800735"/>
            </a:xfrm>
          </p:grpSpPr>
          <p:sp>
            <p:nvSpPr>
              <p:cNvPr id="33" name="object 33"/>
              <p:cNvSpPr/>
              <p:nvPr/>
            </p:nvSpPr>
            <p:spPr>
              <a:xfrm>
                <a:off x="2605532" y="3421634"/>
                <a:ext cx="262890" cy="367665"/>
              </a:xfrm>
              <a:custGeom>
                <a:avLst/>
                <a:gdLst/>
                <a:ahLst/>
                <a:cxnLst/>
                <a:rect l="l" t="t" r="r" b="b"/>
                <a:pathLst>
                  <a:path w="262889" h="367664">
                    <a:moveTo>
                      <a:pt x="262890" y="0"/>
                    </a:moveTo>
                    <a:lnTo>
                      <a:pt x="0" y="0"/>
                    </a:lnTo>
                    <a:lnTo>
                      <a:pt x="37465" y="367410"/>
                    </a:lnTo>
                    <a:lnTo>
                      <a:pt x="225298" y="367410"/>
                    </a:lnTo>
                    <a:lnTo>
                      <a:pt x="262890" y="0"/>
                    </a:lnTo>
                    <a:close/>
                  </a:path>
                </a:pathLst>
              </a:custGeom>
              <a:solidFill>
                <a:srgbClr val="FFFFFF"/>
              </a:solidFill>
            </p:spPr>
            <p:txBody>
              <a:bodyPr wrap="square" lIns="0" tIns="0" rIns="0" bIns="0" rtlCol="0"/>
              <a:lstStyle/>
              <a:p>
                <a:endParaRPr/>
              </a:p>
            </p:txBody>
          </p:sp>
          <p:grpSp>
            <p:nvGrpSpPr>
              <p:cNvPr id="47" name="Group 46">
                <a:extLst>
                  <a:ext uri="{FF2B5EF4-FFF2-40B4-BE49-F238E27FC236}">
                    <a16:creationId xmlns:a16="http://schemas.microsoft.com/office/drawing/2014/main" id="{F635DA12-2DF4-6FB5-35EF-60256315FEAE}"/>
                  </a:ext>
                </a:extLst>
              </p:cNvPr>
              <p:cNvGrpSpPr/>
              <p:nvPr/>
            </p:nvGrpSpPr>
            <p:grpSpPr>
              <a:xfrm>
                <a:off x="2511551" y="2988564"/>
                <a:ext cx="450850" cy="433069"/>
                <a:chOff x="2511551" y="2988564"/>
                <a:chExt cx="450850" cy="433069"/>
              </a:xfrm>
            </p:grpSpPr>
            <p:sp>
              <p:nvSpPr>
                <p:cNvPr id="31" name="object 31"/>
                <p:cNvSpPr/>
                <p:nvPr/>
              </p:nvSpPr>
              <p:spPr>
                <a:xfrm>
                  <a:off x="2660904" y="2988564"/>
                  <a:ext cx="150875" cy="150875"/>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2511551" y="3308603"/>
                  <a:ext cx="450850" cy="113030"/>
                </a:xfrm>
                <a:custGeom>
                  <a:avLst/>
                  <a:gdLst/>
                  <a:ahLst/>
                  <a:cxnLst/>
                  <a:rect l="l" t="t" r="r" b="b"/>
                  <a:pathLst>
                    <a:path w="450850" h="113029">
                      <a:moveTo>
                        <a:pt x="450850" y="0"/>
                      </a:moveTo>
                      <a:lnTo>
                        <a:pt x="0" y="0"/>
                      </a:lnTo>
                      <a:lnTo>
                        <a:pt x="37592" y="113030"/>
                      </a:lnTo>
                      <a:lnTo>
                        <a:pt x="413258" y="113030"/>
                      </a:lnTo>
                      <a:lnTo>
                        <a:pt x="450850" y="0"/>
                      </a:lnTo>
                      <a:close/>
                    </a:path>
                  </a:pathLst>
                </a:custGeom>
                <a:solidFill>
                  <a:srgbClr val="FFFFFF"/>
                </a:solidFill>
              </p:spPr>
              <p:txBody>
                <a:bodyPr wrap="square" lIns="0" tIns="0" rIns="0" bIns="0" rtlCol="0"/>
                <a:lstStyle/>
                <a:p>
                  <a:endParaRPr/>
                </a:p>
              </p:txBody>
            </p:sp>
            <p:sp>
              <p:nvSpPr>
                <p:cNvPr id="35" name="object 35"/>
                <p:cNvSpPr/>
                <p:nvPr/>
              </p:nvSpPr>
              <p:spPr>
                <a:xfrm>
                  <a:off x="2575560" y="3157727"/>
                  <a:ext cx="324485" cy="113664"/>
                </a:xfrm>
                <a:custGeom>
                  <a:avLst/>
                  <a:gdLst/>
                  <a:ahLst/>
                  <a:cxnLst/>
                  <a:rect l="l" t="t" r="r" b="b"/>
                  <a:pathLst>
                    <a:path w="324485" h="113664">
                      <a:moveTo>
                        <a:pt x="161670" y="0"/>
                      </a:moveTo>
                      <a:lnTo>
                        <a:pt x="115188" y="5587"/>
                      </a:lnTo>
                      <a:lnTo>
                        <a:pt x="77723" y="16510"/>
                      </a:lnTo>
                      <a:lnTo>
                        <a:pt x="38353" y="37719"/>
                      </a:lnTo>
                      <a:lnTo>
                        <a:pt x="9397" y="72009"/>
                      </a:lnTo>
                      <a:lnTo>
                        <a:pt x="0" y="113664"/>
                      </a:lnTo>
                      <a:lnTo>
                        <a:pt x="324231" y="113664"/>
                      </a:lnTo>
                      <a:lnTo>
                        <a:pt x="313944" y="70104"/>
                      </a:lnTo>
                      <a:lnTo>
                        <a:pt x="284988" y="36068"/>
                      </a:lnTo>
                      <a:lnTo>
                        <a:pt x="245490" y="15367"/>
                      </a:lnTo>
                      <a:lnTo>
                        <a:pt x="208152" y="4825"/>
                      </a:lnTo>
                      <a:lnTo>
                        <a:pt x="161670" y="0"/>
                      </a:lnTo>
                      <a:close/>
                    </a:path>
                  </a:pathLst>
                </a:custGeom>
                <a:solidFill>
                  <a:srgbClr val="FFFFFF"/>
                </a:solidFill>
              </p:spPr>
              <p:txBody>
                <a:bodyPr wrap="square" lIns="0" tIns="0" rIns="0" bIns="0" rtlCol="0"/>
                <a:lstStyle/>
                <a:p>
                  <a:endParaRPr/>
                </a:p>
              </p:txBody>
            </p:sp>
          </p:grpSp>
        </p:grpSp>
      </p:grpSp>
      <p:grpSp>
        <p:nvGrpSpPr>
          <p:cNvPr id="57" name="Group 56">
            <a:extLst>
              <a:ext uri="{FF2B5EF4-FFF2-40B4-BE49-F238E27FC236}">
                <a16:creationId xmlns:a16="http://schemas.microsoft.com/office/drawing/2014/main" id="{943AEC3C-2F9D-69A5-4308-24881FFCE39A}"/>
              </a:ext>
            </a:extLst>
          </p:cNvPr>
          <p:cNvGrpSpPr/>
          <p:nvPr/>
        </p:nvGrpSpPr>
        <p:grpSpPr>
          <a:xfrm>
            <a:off x="9414129" y="3576065"/>
            <a:ext cx="638810" cy="368681"/>
            <a:chOff x="8909304" y="3557015"/>
            <a:chExt cx="638810" cy="368681"/>
          </a:xfrm>
        </p:grpSpPr>
        <p:sp>
          <p:nvSpPr>
            <p:cNvPr id="37" name="object 37"/>
            <p:cNvSpPr/>
            <p:nvPr/>
          </p:nvSpPr>
          <p:spPr>
            <a:xfrm>
              <a:off x="9443021" y="3598798"/>
              <a:ext cx="0" cy="236854"/>
            </a:xfrm>
            <a:custGeom>
              <a:avLst/>
              <a:gdLst/>
              <a:ahLst/>
              <a:cxnLst/>
              <a:rect l="l" t="t" r="r" b="b"/>
              <a:pathLst>
                <a:path h="236854">
                  <a:moveTo>
                    <a:pt x="0" y="0"/>
                  </a:moveTo>
                  <a:lnTo>
                    <a:pt x="0" y="236346"/>
                  </a:lnTo>
                </a:path>
              </a:pathLst>
            </a:custGeom>
            <a:ln w="41528">
              <a:solidFill>
                <a:srgbClr val="FFFFFF"/>
              </a:solidFill>
            </a:ln>
          </p:spPr>
          <p:txBody>
            <a:bodyPr wrap="square" lIns="0" tIns="0" rIns="0" bIns="0" rtlCol="0"/>
            <a:lstStyle/>
            <a:p>
              <a:endParaRPr/>
            </a:p>
          </p:txBody>
        </p:sp>
        <p:grpSp>
          <p:nvGrpSpPr>
            <p:cNvPr id="50" name="Group 49">
              <a:extLst>
                <a:ext uri="{FF2B5EF4-FFF2-40B4-BE49-F238E27FC236}">
                  <a16:creationId xmlns:a16="http://schemas.microsoft.com/office/drawing/2014/main" id="{52A1E263-25DC-BD11-F1C7-85AD43A18FE5}"/>
                </a:ext>
              </a:extLst>
            </p:cNvPr>
            <p:cNvGrpSpPr/>
            <p:nvPr/>
          </p:nvGrpSpPr>
          <p:grpSpPr>
            <a:xfrm>
              <a:off x="8909304" y="3557015"/>
              <a:ext cx="638810" cy="368681"/>
              <a:chOff x="8909304" y="3557015"/>
              <a:chExt cx="638810" cy="368681"/>
            </a:xfrm>
          </p:grpSpPr>
          <p:sp>
            <p:nvSpPr>
              <p:cNvPr id="36" name="object 36"/>
              <p:cNvSpPr/>
              <p:nvPr/>
            </p:nvSpPr>
            <p:spPr>
              <a:xfrm>
                <a:off x="8993123" y="3557015"/>
                <a:ext cx="471170" cy="320040"/>
              </a:xfrm>
              <a:custGeom>
                <a:avLst/>
                <a:gdLst/>
                <a:ahLst/>
                <a:cxnLst/>
                <a:rect l="l" t="t" r="r" b="b"/>
                <a:pathLst>
                  <a:path w="471170" h="320039">
                    <a:moveTo>
                      <a:pt x="442975" y="0"/>
                    </a:moveTo>
                    <a:lnTo>
                      <a:pt x="27685" y="0"/>
                    </a:lnTo>
                    <a:lnTo>
                      <a:pt x="0" y="27812"/>
                    </a:lnTo>
                    <a:lnTo>
                      <a:pt x="0" y="319913"/>
                    </a:lnTo>
                    <a:lnTo>
                      <a:pt x="470661" y="319913"/>
                    </a:lnTo>
                    <a:lnTo>
                      <a:pt x="470661" y="278130"/>
                    </a:lnTo>
                    <a:lnTo>
                      <a:pt x="41528" y="278130"/>
                    </a:lnTo>
                    <a:lnTo>
                      <a:pt x="41528" y="41783"/>
                    </a:lnTo>
                    <a:lnTo>
                      <a:pt x="470661" y="41783"/>
                    </a:lnTo>
                    <a:lnTo>
                      <a:pt x="470661" y="27812"/>
                    </a:lnTo>
                    <a:lnTo>
                      <a:pt x="468502" y="17018"/>
                    </a:lnTo>
                    <a:lnTo>
                      <a:pt x="462533" y="8128"/>
                    </a:lnTo>
                    <a:lnTo>
                      <a:pt x="453644" y="2159"/>
                    </a:lnTo>
                    <a:lnTo>
                      <a:pt x="442975" y="0"/>
                    </a:lnTo>
                    <a:close/>
                  </a:path>
                </a:pathLst>
              </a:custGeom>
              <a:solidFill>
                <a:srgbClr val="FFFFFF"/>
              </a:solidFill>
            </p:spPr>
            <p:txBody>
              <a:bodyPr wrap="square" lIns="0" tIns="0" rIns="0" bIns="0" rtlCol="0"/>
              <a:lstStyle/>
              <a:p>
                <a:endParaRPr/>
              </a:p>
            </p:txBody>
          </p:sp>
          <p:sp>
            <p:nvSpPr>
              <p:cNvPr id="38" name="object 38"/>
              <p:cNvSpPr/>
              <p:nvPr/>
            </p:nvSpPr>
            <p:spPr>
              <a:xfrm>
                <a:off x="8909304" y="3925696"/>
                <a:ext cx="638810" cy="0"/>
              </a:xfrm>
              <a:custGeom>
                <a:avLst/>
                <a:gdLst/>
                <a:ahLst/>
                <a:cxnLst/>
                <a:rect l="l" t="t" r="r" b="b"/>
                <a:pathLst>
                  <a:path w="638809">
                    <a:moveTo>
                      <a:pt x="0" y="0"/>
                    </a:moveTo>
                    <a:lnTo>
                      <a:pt x="638301" y="0"/>
                    </a:lnTo>
                  </a:path>
                </a:pathLst>
              </a:custGeom>
              <a:ln w="42418">
                <a:solidFill>
                  <a:srgbClr val="FFFFFF"/>
                </a:solidFill>
              </a:ln>
            </p:spPr>
            <p:txBody>
              <a:bodyPr wrap="square" lIns="0" tIns="0" rIns="0" bIns="0" rtlCol="0"/>
              <a:lstStyle/>
              <a:p>
                <a:endParaRPr/>
              </a:p>
            </p:txBody>
          </p:sp>
        </p:grpSp>
      </p:grpSp>
      <p:sp>
        <p:nvSpPr>
          <p:cNvPr id="43" name="object 43"/>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17</a:t>
            </a:fld>
            <a:endParaRPr dirty="0"/>
          </a:p>
        </p:txBody>
      </p:sp>
      <p:pic>
        <p:nvPicPr>
          <p:cNvPr id="44" name="Picture 43">
            <a:extLst>
              <a:ext uri="{FF2B5EF4-FFF2-40B4-BE49-F238E27FC236}">
                <a16:creationId xmlns:a16="http://schemas.microsoft.com/office/drawing/2014/main" id="{9756C2A6-C370-40CE-B5C6-B495F316C6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4917" y="203481"/>
            <a:ext cx="3476970" cy="783451"/>
          </a:xfrm>
          <a:prstGeom prst="rect">
            <a:avLst/>
          </a:prstGeom>
        </p:spPr>
      </p:pic>
      <p:sp>
        <p:nvSpPr>
          <p:cNvPr id="60" name="object 2">
            <a:extLst>
              <a:ext uri="{FF2B5EF4-FFF2-40B4-BE49-F238E27FC236}">
                <a16:creationId xmlns:a16="http://schemas.microsoft.com/office/drawing/2014/main" id="{4D6EA66F-46DD-2542-A91E-7DA7D82DEA59}"/>
              </a:ext>
            </a:extLst>
          </p:cNvPr>
          <p:cNvSpPr txBox="1">
            <a:spLocks/>
          </p:cNvSpPr>
          <p:nvPr/>
        </p:nvSpPr>
        <p:spPr>
          <a:xfrm>
            <a:off x="1204722" y="456588"/>
            <a:ext cx="576389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IN" sz="2800" b="1" dirty="0">
                <a:solidFill>
                  <a:srgbClr val="00629A"/>
                </a:solidFill>
                <a:latin typeface="Basic Sans Bold"/>
              </a:rPr>
              <a:t>Training Programmes</a:t>
            </a:r>
          </a:p>
        </p:txBody>
      </p:sp>
      <p:grpSp>
        <p:nvGrpSpPr>
          <p:cNvPr id="61" name="Group 60">
            <a:extLst>
              <a:ext uri="{FF2B5EF4-FFF2-40B4-BE49-F238E27FC236}">
                <a16:creationId xmlns:a16="http://schemas.microsoft.com/office/drawing/2014/main" id="{8225420F-22CE-24E7-62D2-F3AE27A97D58}"/>
              </a:ext>
            </a:extLst>
          </p:cNvPr>
          <p:cNvGrpSpPr/>
          <p:nvPr/>
        </p:nvGrpSpPr>
        <p:grpSpPr>
          <a:xfrm>
            <a:off x="543232" y="430964"/>
            <a:ext cx="519430" cy="483234"/>
            <a:chOff x="695632" y="197284"/>
            <a:chExt cx="519430" cy="483234"/>
          </a:xfrm>
        </p:grpSpPr>
        <p:sp>
          <p:nvSpPr>
            <p:cNvPr id="62" name="object 29">
              <a:extLst>
                <a:ext uri="{FF2B5EF4-FFF2-40B4-BE49-F238E27FC236}">
                  <a16:creationId xmlns:a16="http://schemas.microsoft.com/office/drawing/2014/main" id="{77318D7D-A5D9-EB28-0DD3-1D6DECB59C43}"/>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63" name="TextBox 62">
              <a:extLst>
                <a:ext uri="{FF2B5EF4-FFF2-40B4-BE49-F238E27FC236}">
                  <a16:creationId xmlns:a16="http://schemas.microsoft.com/office/drawing/2014/main" id="{12200F61-4F50-16F4-B07C-AFA8353A7269}"/>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1</a:t>
              </a:r>
            </a:p>
          </p:txBody>
        </p:sp>
      </p:grpSp>
    </p:spTree>
    <p:extLst>
      <p:ext uri="{BB962C8B-B14F-4D97-AF65-F5344CB8AC3E}">
        <p14:creationId xmlns:p14="http://schemas.microsoft.com/office/powerpoint/2010/main" val="14264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5DC6-FE3B-B7BF-7A0D-D29A2E9A87E8}"/>
              </a:ext>
            </a:extLst>
          </p:cNvPr>
          <p:cNvSpPr>
            <a:spLocks noGrp="1"/>
          </p:cNvSpPr>
          <p:nvPr>
            <p:ph type="title"/>
          </p:nvPr>
        </p:nvSpPr>
        <p:spPr>
          <a:xfrm>
            <a:off x="507929" y="230188"/>
            <a:ext cx="10515600" cy="904107"/>
          </a:xfrm>
        </p:spPr>
        <p:txBody>
          <a:bodyPr/>
          <a:lstStyle/>
          <a:p>
            <a:r>
              <a:rPr lang="en-IN" b="1" dirty="0">
                <a:solidFill>
                  <a:srgbClr val="006299"/>
                </a:solidFill>
                <a:latin typeface="Basic Sans Bold"/>
              </a:rPr>
              <a:t>GTM Courses 2023 </a:t>
            </a:r>
          </a:p>
        </p:txBody>
      </p:sp>
      <p:graphicFrame>
        <p:nvGraphicFramePr>
          <p:cNvPr id="5" name="Table 5">
            <a:extLst>
              <a:ext uri="{FF2B5EF4-FFF2-40B4-BE49-F238E27FC236}">
                <a16:creationId xmlns:a16="http://schemas.microsoft.com/office/drawing/2014/main" id="{58675A0A-F4F4-A228-FA52-3C6CFE5CE993}"/>
              </a:ext>
            </a:extLst>
          </p:cNvPr>
          <p:cNvGraphicFramePr>
            <a:graphicFrameLocks noGrp="1"/>
          </p:cNvGraphicFramePr>
          <p:nvPr>
            <p:ph idx="1"/>
            <p:extLst>
              <p:ext uri="{D42A27DB-BD31-4B8C-83A1-F6EECF244321}">
                <p14:modId xmlns:p14="http://schemas.microsoft.com/office/powerpoint/2010/main" val="1203632848"/>
              </p:ext>
            </p:extLst>
          </p:nvPr>
        </p:nvGraphicFramePr>
        <p:xfrm>
          <a:off x="600997" y="1349938"/>
          <a:ext cx="10990006" cy="4847676"/>
        </p:xfrm>
        <a:graphic>
          <a:graphicData uri="http://schemas.openxmlformats.org/drawingml/2006/table">
            <a:tbl>
              <a:tblPr firstRow="1" bandRow="1">
                <a:effectLst>
                  <a:innerShdw blurRad="114300">
                    <a:prstClr val="black"/>
                  </a:innerShdw>
                </a:effectLst>
                <a:tableStyleId>{5C22544A-7EE6-4342-B048-85BDC9FD1C3A}</a:tableStyleId>
              </a:tblPr>
              <a:tblGrid>
                <a:gridCol w="10990006">
                  <a:extLst>
                    <a:ext uri="{9D8B030D-6E8A-4147-A177-3AD203B41FA5}">
                      <a16:colId xmlns:a16="http://schemas.microsoft.com/office/drawing/2014/main" val="4087701328"/>
                    </a:ext>
                  </a:extLst>
                </a:gridCol>
              </a:tblGrid>
              <a:tr h="80195">
                <a:tc>
                  <a:txBody>
                    <a:bodyPr/>
                    <a:lstStyle/>
                    <a:p>
                      <a:pPr algn="ctr" fontAlgn="b"/>
                      <a:endParaRPr lang="en-IN" sz="3200" b="0" i="0" u="none" strike="noStrike" dirty="0">
                        <a:solidFill>
                          <a:schemeClr val="bg1"/>
                        </a:solidFill>
                        <a:effectLst/>
                        <a:latin typeface="Basic Sans Bold"/>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299"/>
                    </a:solidFill>
                  </a:tcPr>
                </a:tc>
                <a:extLst>
                  <a:ext uri="{0D108BD9-81ED-4DB2-BD59-A6C34878D82A}">
                    <a16:rowId xmlns:a16="http://schemas.microsoft.com/office/drawing/2014/main" val="2393485895"/>
                  </a:ext>
                </a:extLst>
              </a:tr>
              <a:tr h="343013">
                <a:tc>
                  <a:txBody>
                    <a:bodyPr/>
                    <a:lstStyle/>
                    <a:p>
                      <a:pPr algn="l" fontAlgn="b"/>
                      <a:r>
                        <a:rPr lang="en-IN" sz="1600" b="0" i="0" u="none" strike="noStrike" dirty="0">
                          <a:solidFill>
                            <a:schemeClr val="tx1"/>
                          </a:solidFill>
                          <a:effectLst/>
                          <a:latin typeface="Basic Sans Light"/>
                          <a:hlinkClick r:id="rId3">
                            <a:extLst>
                              <a:ext uri="{A12FA001-AC4F-418D-AE19-62706E023703}">
                                <ahyp:hlinkClr xmlns:ahyp="http://schemas.microsoft.com/office/drawing/2018/hyperlinkcolor" val="tx"/>
                              </a:ext>
                            </a:extLst>
                          </a:hlinkClick>
                        </a:rPr>
                        <a:t>Advanced Risk-based Auditing</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10506"/>
                  </a:ext>
                </a:extLst>
              </a:tr>
              <a:tr h="343013">
                <a:tc>
                  <a:txBody>
                    <a:bodyPr/>
                    <a:lstStyle/>
                    <a:p>
                      <a:pPr algn="l" fontAlgn="ctr"/>
                      <a:r>
                        <a:rPr lang="en-IN" sz="1600" b="0" i="0" u="none" strike="noStrike" dirty="0">
                          <a:solidFill>
                            <a:schemeClr val="tx1"/>
                          </a:solidFill>
                          <a:effectLst/>
                          <a:latin typeface="Basic Sans Light"/>
                          <a:hlinkClick r:id="rId4">
                            <a:extLst>
                              <a:ext uri="{A12FA001-AC4F-418D-AE19-62706E023703}">
                                <ahyp:hlinkClr xmlns:ahyp="http://schemas.microsoft.com/office/drawing/2018/hyperlinkcolor" val="tx"/>
                              </a:ext>
                            </a:extLst>
                          </a:hlinkClick>
                        </a:rPr>
                        <a:t>Agile Auditing</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169323"/>
                  </a:ext>
                </a:extLst>
              </a:tr>
              <a:tr h="343013">
                <a:tc>
                  <a:txBody>
                    <a:bodyPr/>
                    <a:lstStyle/>
                    <a:p>
                      <a:pPr algn="l" fontAlgn="ctr"/>
                      <a:r>
                        <a:rPr lang="en-IN" sz="1600" b="0" i="0" u="none" strike="noStrike" dirty="0" err="1">
                          <a:solidFill>
                            <a:schemeClr val="tx1"/>
                          </a:solidFill>
                          <a:effectLst/>
                          <a:latin typeface="Basic Sans Light"/>
                          <a:hlinkClick r:id="rId5">
                            <a:extLst>
                              <a:ext uri="{A12FA001-AC4F-418D-AE19-62706E023703}">
                                <ahyp:hlinkClr xmlns:ahyp="http://schemas.microsoft.com/office/drawing/2018/hyperlinkcolor" val="tx"/>
                              </a:ext>
                            </a:extLst>
                          </a:hlinkClick>
                        </a:rPr>
                        <a:t>Analyzing</a:t>
                      </a:r>
                      <a:r>
                        <a:rPr lang="en-IN" sz="1600" b="0" i="0" u="none" strike="noStrike" dirty="0">
                          <a:solidFill>
                            <a:schemeClr val="tx1"/>
                          </a:solidFill>
                          <a:effectLst/>
                          <a:latin typeface="Basic Sans Light"/>
                          <a:hlinkClick r:id="rId5">
                            <a:extLst>
                              <a:ext uri="{A12FA001-AC4F-418D-AE19-62706E023703}">
                                <ahyp:hlinkClr xmlns:ahyp="http://schemas.microsoft.com/office/drawing/2018/hyperlinkcolor" val="tx"/>
                              </a:ext>
                            </a:extLst>
                          </a:hlinkClick>
                        </a:rPr>
                        <a:t> &amp; Improving Business Processes</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8492090"/>
                  </a:ext>
                </a:extLst>
              </a:tr>
              <a:tr h="343013">
                <a:tc>
                  <a:txBody>
                    <a:bodyPr/>
                    <a:lstStyle/>
                    <a:p>
                      <a:pPr algn="l" fontAlgn="ctr"/>
                      <a:r>
                        <a:rPr lang="en-US" sz="1600" b="0" i="0" u="none" strike="noStrike" dirty="0">
                          <a:solidFill>
                            <a:schemeClr val="tx1"/>
                          </a:solidFill>
                          <a:effectLst/>
                          <a:latin typeface="Basic Sans Light"/>
                          <a:hlinkClick r:id="rId6">
                            <a:extLst>
                              <a:ext uri="{A12FA001-AC4F-418D-AE19-62706E023703}">
                                <ahyp:hlinkClr xmlns:ahyp="http://schemas.microsoft.com/office/drawing/2018/hyperlinkcolor" val="tx"/>
                              </a:ext>
                            </a:extLst>
                          </a:hlinkClick>
                        </a:rPr>
                        <a:t>Assessing Ethics in Your Organization</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684804"/>
                  </a:ext>
                </a:extLst>
              </a:tr>
              <a:tr h="343013">
                <a:tc>
                  <a:txBody>
                    <a:bodyPr/>
                    <a:lstStyle/>
                    <a:p>
                      <a:pPr algn="l" fontAlgn="ctr"/>
                      <a:r>
                        <a:rPr lang="en-IN" sz="1600" b="0" i="0" u="none" strike="noStrike" dirty="0">
                          <a:solidFill>
                            <a:schemeClr val="tx1"/>
                          </a:solidFill>
                          <a:effectLst/>
                          <a:latin typeface="Basic Sans Light"/>
                          <a:hlinkClick r:id="rId7">
                            <a:extLst>
                              <a:ext uri="{A12FA001-AC4F-418D-AE19-62706E023703}">
                                <ahyp:hlinkClr xmlns:ahyp="http://schemas.microsoft.com/office/drawing/2018/hyperlinkcolor" val="tx"/>
                              </a:ext>
                            </a:extLst>
                          </a:hlinkClick>
                        </a:rPr>
                        <a:t>Auditing the Cloud</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817615"/>
                  </a:ext>
                </a:extLst>
              </a:tr>
              <a:tr h="343013">
                <a:tc>
                  <a:txBody>
                    <a:bodyPr/>
                    <a:lstStyle/>
                    <a:p>
                      <a:pPr algn="l" fontAlgn="ctr"/>
                      <a:r>
                        <a:rPr lang="en-US" sz="1600" b="0" i="0" u="none" strike="noStrike" dirty="0">
                          <a:solidFill>
                            <a:schemeClr val="tx1"/>
                          </a:solidFill>
                          <a:effectLst/>
                          <a:latin typeface="Basic Sans Light"/>
                          <a:hlinkClick r:id="rId8">
                            <a:extLst>
                              <a:ext uri="{A12FA001-AC4F-418D-AE19-62706E023703}">
                                <ahyp:hlinkClr xmlns:ahyp="http://schemas.microsoft.com/office/drawing/2018/hyperlinkcolor" val="tx"/>
                              </a:ext>
                            </a:extLst>
                          </a:hlinkClick>
                        </a:rPr>
                        <a:t>Auditing Operational Resiliency in Technology and Beyond</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794320"/>
                  </a:ext>
                </a:extLst>
              </a:tr>
              <a:tr h="343013">
                <a:tc>
                  <a:txBody>
                    <a:bodyPr/>
                    <a:lstStyle/>
                    <a:p>
                      <a:pPr algn="l" fontAlgn="ctr"/>
                      <a:r>
                        <a:rPr lang="en-US" sz="1600" b="0" i="0" u="none" strike="noStrike" dirty="0">
                          <a:solidFill>
                            <a:schemeClr val="tx1"/>
                          </a:solidFill>
                          <a:effectLst/>
                          <a:latin typeface="Basic Sans Light"/>
                          <a:hlinkClick r:id="rId9">
                            <a:extLst>
                              <a:ext uri="{A12FA001-AC4F-418D-AE19-62706E023703}">
                                <ahyp:hlinkClr xmlns:ahyp="http://schemas.microsoft.com/office/drawing/2018/hyperlinkcolor" val="tx"/>
                              </a:ext>
                            </a:extLst>
                          </a:hlinkClick>
                        </a:rPr>
                        <a:t>Auditing the Automation Center of Excellence</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524814"/>
                  </a:ext>
                </a:extLst>
              </a:tr>
              <a:tr h="343013">
                <a:tc>
                  <a:txBody>
                    <a:bodyPr/>
                    <a:lstStyle/>
                    <a:p>
                      <a:pPr algn="l" fontAlgn="ctr"/>
                      <a:r>
                        <a:rPr lang="en-US" sz="1600" b="0" i="0" u="none" strike="noStrike" dirty="0">
                          <a:solidFill>
                            <a:schemeClr val="tx1"/>
                          </a:solidFill>
                          <a:effectLst/>
                          <a:latin typeface="Basic Sans Light"/>
                          <a:hlinkClick r:id="rId10">
                            <a:extLst>
                              <a:ext uri="{A12FA001-AC4F-418D-AE19-62706E023703}">
                                <ahyp:hlinkClr xmlns:ahyp="http://schemas.microsoft.com/office/drawing/2018/hyperlinkcolor" val="tx"/>
                              </a:ext>
                            </a:extLst>
                          </a:hlinkClick>
                        </a:rPr>
                        <a:t>Building a Sustainable Quality Program</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2288485"/>
                  </a:ext>
                </a:extLst>
              </a:tr>
              <a:tr h="343013">
                <a:tc>
                  <a:txBody>
                    <a:bodyPr/>
                    <a:lstStyle/>
                    <a:p>
                      <a:pPr algn="l" fontAlgn="ctr"/>
                      <a:r>
                        <a:rPr lang="en-US" sz="1600" b="0" i="0" u="none" strike="noStrike" dirty="0">
                          <a:solidFill>
                            <a:schemeClr val="tx1"/>
                          </a:solidFill>
                          <a:effectLst/>
                          <a:latin typeface="Basic Sans Light"/>
                          <a:hlinkClick r:id="rId11">
                            <a:extLst>
                              <a:ext uri="{A12FA001-AC4F-418D-AE19-62706E023703}">
                                <ahyp:hlinkClr xmlns:ahyp="http://schemas.microsoft.com/office/drawing/2018/hyperlinkcolor" val="tx"/>
                              </a:ext>
                            </a:extLst>
                          </a:hlinkClick>
                        </a:rPr>
                        <a:t>Communication Skills for Internal Auditors: Interviewing and Negotiating</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4971411"/>
                  </a:ext>
                </a:extLst>
              </a:tr>
              <a:tr h="343013">
                <a:tc>
                  <a:txBody>
                    <a:bodyPr/>
                    <a:lstStyle/>
                    <a:p>
                      <a:pPr algn="l" fontAlgn="ctr"/>
                      <a:r>
                        <a:rPr lang="en-IN" sz="1600" b="0" i="0" u="none" strike="noStrike" dirty="0">
                          <a:solidFill>
                            <a:schemeClr val="tx1"/>
                          </a:solidFill>
                          <a:effectLst/>
                          <a:latin typeface="Basic Sans Light"/>
                          <a:hlinkClick r:id="rId12">
                            <a:extLst>
                              <a:ext uri="{A12FA001-AC4F-418D-AE19-62706E023703}">
                                <ahyp:hlinkClr xmlns:ahyp="http://schemas.microsoft.com/office/drawing/2018/hyperlinkcolor" val="tx"/>
                              </a:ext>
                            </a:extLst>
                          </a:hlinkClick>
                        </a:rPr>
                        <a:t>Core Curriculum: Understanding Internal Auditing</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788677"/>
                  </a:ext>
                </a:extLst>
              </a:tr>
              <a:tr h="343013">
                <a:tc>
                  <a:txBody>
                    <a:bodyPr/>
                    <a:lstStyle/>
                    <a:p>
                      <a:pPr algn="l" fontAlgn="ctr"/>
                      <a:r>
                        <a:rPr lang="en-IN" sz="1600" b="0" i="0" u="none" strike="noStrike" dirty="0">
                          <a:solidFill>
                            <a:schemeClr val="tx1"/>
                          </a:solidFill>
                          <a:effectLst/>
                          <a:latin typeface="Basic Sans Light"/>
                          <a:hlinkClick r:id="rId13">
                            <a:extLst>
                              <a:ext uri="{A12FA001-AC4F-418D-AE19-62706E023703}">
                                <ahyp:hlinkClr xmlns:ahyp="http://schemas.microsoft.com/office/drawing/2018/hyperlinkcolor" val="tx"/>
                              </a:ext>
                            </a:extLst>
                          </a:hlinkClick>
                        </a:rPr>
                        <a:t>COSO-Based Internal Auditing</a:t>
                      </a:r>
                      <a:endParaRPr lang="en-IN"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110602"/>
                  </a:ext>
                </a:extLst>
              </a:tr>
              <a:tr h="343013">
                <a:tc>
                  <a:txBody>
                    <a:bodyPr/>
                    <a:lstStyle/>
                    <a:p>
                      <a:pPr algn="l" fontAlgn="ctr"/>
                      <a:r>
                        <a:rPr lang="en-US" sz="1600" b="0" i="0" u="none" strike="noStrike" dirty="0">
                          <a:solidFill>
                            <a:schemeClr val="tx1"/>
                          </a:solidFill>
                          <a:effectLst/>
                          <a:latin typeface="Basic Sans Light"/>
                          <a:hlinkClick r:id="rId14">
                            <a:extLst>
                              <a:ext uri="{A12FA001-AC4F-418D-AE19-62706E023703}">
                                <ahyp:hlinkClr xmlns:ahyp="http://schemas.microsoft.com/office/drawing/2018/hyperlinkcolor" val="tx"/>
                              </a:ext>
                            </a:extLst>
                          </a:hlinkClick>
                        </a:rPr>
                        <a:t>Critical Thinking: A Vital Auditing Competency</a:t>
                      </a:r>
                      <a:endParaRPr lang="en-US" sz="1600" b="0" i="0" u="none"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4871137"/>
                  </a:ext>
                </a:extLst>
              </a:tr>
              <a:tr h="0">
                <a:tc>
                  <a:txBody>
                    <a:bodyPr/>
                    <a:lstStyle/>
                    <a:p>
                      <a:pPr algn="l" fontAlgn="ctr"/>
                      <a:r>
                        <a:rPr lang="en-IN" sz="1600" b="0" i="0" u="none" strike="noStrike" dirty="0">
                          <a:solidFill>
                            <a:schemeClr val="tx1"/>
                          </a:solidFill>
                          <a:effectLst/>
                          <a:latin typeface="Calibri" panose="020F0502020204030204" pitchFamily="34" charset="0"/>
                          <a:hlinkClick r:id="rId15">
                            <a:extLst>
                              <a:ext uri="{A12FA001-AC4F-418D-AE19-62706E023703}">
                                <ahyp:hlinkClr xmlns:ahyp="http://schemas.microsoft.com/office/drawing/2018/hyperlinkcolor" val="tx"/>
                              </a:ext>
                            </a:extLst>
                          </a:hlinkClick>
                        </a:rPr>
                        <a:t>Developing Audit Observations</a:t>
                      </a:r>
                      <a:endParaRPr lang="en-IN" sz="16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5479651"/>
                  </a:ext>
                </a:extLst>
              </a:tr>
            </a:tbl>
          </a:graphicData>
        </a:graphic>
      </p:graphicFrame>
      <p:pic>
        <p:nvPicPr>
          <p:cNvPr id="4" name="Picture 3">
            <a:extLst>
              <a:ext uri="{FF2B5EF4-FFF2-40B4-BE49-F238E27FC236}">
                <a16:creationId xmlns:a16="http://schemas.microsoft.com/office/drawing/2014/main" id="{33D9627A-7AF1-E06D-C3C5-50D771D928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72914" y="230188"/>
            <a:ext cx="3025044" cy="880857"/>
          </a:xfrm>
          <a:prstGeom prst="rect">
            <a:avLst/>
          </a:prstGeom>
        </p:spPr>
      </p:pic>
    </p:spTree>
    <p:extLst>
      <p:ext uri="{BB962C8B-B14F-4D97-AF65-F5344CB8AC3E}">
        <p14:creationId xmlns:p14="http://schemas.microsoft.com/office/powerpoint/2010/main" val="386228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348AD08-3D6B-C571-2D46-1B73D7AD1795}"/>
              </a:ext>
            </a:extLst>
          </p:cNvPr>
          <p:cNvGraphicFramePr>
            <a:graphicFrameLocks noGrp="1"/>
          </p:cNvGraphicFramePr>
          <p:nvPr>
            <p:ph idx="1"/>
            <p:extLst>
              <p:ext uri="{D42A27DB-BD31-4B8C-83A1-F6EECF244321}">
                <p14:modId xmlns:p14="http://schemas.microsoft.com/office/powerpoint/2010/main" val="495759284"/>
              </p:ext>
            </p:extLst>
          </p:nvPr>
        </p:nvGraphicFramePr>
        <p:xfrm>
          <a:off x="545690" y="1403145"/>
          <a:ext cx="10990800" cy="4849196"/>
        </p:xfrm>
        <a:graphic>
          <a:graphicData uri="http://schemas.openxmlformats.org/drawingml/2006/table">
            <a:tbl>
              <a:tblPr firstRow="1" bandRow="1">
                <a:effectLst>
                  <a:innerShdw blurRad="114300">
                    <a:prstClr val="black"/>
                  </a:innerShdw>
                </a:effectLst>
                <a:tableStyleId>{5C22544A-7EE6-4342-B048-85BDC9FD1C3A}</a:tableStyleId>
              </a:tblPr>
              <a:tblGrid>
                <a:gridCol w="10990800">
                  <a:extLst>
                    <a:ext uri="{9D8B030D-6E8A-4147-A177-3AD203B41FA5}">
                      <a16:colId xmlns:a16="http://schemas.microsoft.com/office/drawing/2014/main" val="3467813653"/>
                    </a:ext>
                  </a:extLst>
                </a:gridCol>
              </a:tblGrid>
              <a:tr h="440836">
                <a:tc>
                  <a:txBody>
                    <a:bodyPr/>
                    <a:lstStyle/>
                    <a:p>
                      <a:pPr algn="l"/>
                      <a:endParaRPr lang="en-IN"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8A3"/>
                    </a:solidFill>
                  </a:tcPr>
                </a:tc>
                <a:extLst>
                  <a:ext uri="{0D108BD9-81ED-4DB2-BD59-A6C34878D82A}">
                    <a16:rowId xmlns:a16="http://schemas.microsoft.com/office/drawing/2014/main" val="239154414"/>
                  </a:ext>
                </a:extLst>
              </a:tr>
              <a:tr h="440836">
                <a:tc>
                  <a:txBody>
                    <a:bodyPr/>
                    <a:lstStyle/>
                    <a:p>
                      <a:pPr algn="l" fontAlgn="ctr"/>
                      <a:r>
                        <a:rPr lang="en-US" sz="1600" b="0" i="0" u="sng" strike="noStrike" dirty="0">
                          <a:solidFill>
                            <a:schemeClr val="tx1"/>
                          </a:solidFill>
                          <a:effectLst/>
                          <a:latin typeface="Basic Sans Light"/>
                          <a:hlinkClick r:id="rId2">
                            <a:extLst>
                              <a:ext uri="{A12FA001-AC4F-418D-AE19-62706E023703}">
                                <ahyp:hlinkClr xmlns:ahyp="http://schemas.microsoft.com/office/drawing/2018/hyperlinkcolor" val="tx"/>
                              </a:ext>
                            </a:extLst>
                          </a:hlinkClick>
                        </a:rPr>
                        <a:t>Developing Leadership Skills for Team Leaders</a:t>
                      </a:r>
                      <a:endParaRPr lang="en-US"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072415"/>
                  </a:ext>
                </a:extLst>
              </a:tr>
              <a:tr h="440836">
                <a:tc>
                  <a:txBody>
                    <a:bodyPr/>
                    <a:lstStyle/>
                    <a:p>
                      <a:pPr algn="l" fontAlgn="ctr"/>
                      <a:r>
                        <a:rPr lang="en-US" sz="1600" b="0" i="0" u="sng" strike="noStrike" dirty="0">
                          <a:solidFill>
                            <a:schemeClr val="tx1"/>
                          </a:solidFill>
                          <a:effectLst/>
                          <a:latin typeface="Basic Sans Light"/>
                          <a:hlinkClick r:id="rId3">
                            <a:extLst>
                              <a:ext uri="{A12FA001-AC4F-418D-AE19-62706E023703}">
                                <ahyp:hlinkClr xmlns:ahyp="http://schemas.microsoft.com/office/drawing/2018/hyperlinkcolor" val="tx"/>
                              </a:ext>
                            </a:extLst>
                          </a:hlinkClick>
                        </a:rPr>
                        <a:t>Enterprise Risk Management: A Driver for Organizational Success</a:t>
                      </a:r>
                      <a:endParaRPr lang="en-US"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585940"/>
                  </a:ext>
                </a:extLst>
              </a:tr>
              <a:tr h="440836">
                <a:tc>
                  <a:txBody>
                    <a:bodyPr/>
                    <a:lstStyle/>
                    <a:p>
                      <a:pPr algn="l" fontAlgn="ctr"/>
                      <a:r>
                        <a:rPr lang="en-IN" sz="1600" b="0" i="0" u="sng" strike="noStrike" dirty="0">
                          <a:solidFill>
                            <a:schemeClr val="tx1"/>
                          </a:solidFill>
                          <a:effectLst/>
                          <a:latin typeface="Basic Sans Light"/>
                          <a:hlinkClick r:id="rId4">
                            <a:extLst>
                              <a:ext uri="{A12FA001-AC4F-418D-AE19-62706E023703}">
                                <ahyp:hlinkClr xmlns:ahyp="http://schemas.microsoft.com/office/drawing/2018/hyperlinkcolor" val="tx"/>
                              </a:ext>
                            </a:extLst>
                          </a:hlinkClick>
                        </a:rPr>
                        <a:t>Examining Cybersecurity Concepts</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33457"/>
                  </a:ext>
                </a:extLst>
              </a:tr>
              <a:tr h="440836">
                <a:tc>
                  <a:txBody>
                    <a:bodyPr/>
                    <a:lstStyle/>
                    <a:p>
                      <a:pPr algn="l" fontAlgn="ctr"/>
                      <a:r>
                        <a:rPr lang="en-IN" sz="1600" b="0" i="0" u="sng" strike="noStrike" dirty="0">
                          <a:solidFill>
                            <a:schemeClr val="tx1"/>
                          </a:solidFill>
                          <a:effectLst/>
                          <a:latin typeface="Basic Sans Light"/>
                          <a:hlinkClick r:id="rId5">
                            <a:extLst>
                              <a:ext uri="{A12FA001-AC4F-418D-AE19-62706E023703}">
                                <ahyp:hlinkClr xmlns:ahyp="http://schemas.microsoft.com/office/drawing/2018/hyperlinkcolor" val="tx"/>
                              </a:ext>
                            </a:extLst>
                          </a:hlinkClick>
                        </a:rPr>
                        <a:t>Financial Auditing for Internal Auditors</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1140035"/>
                  </a:ext>
                </a:extLst>
              </a:tr>
              <a:tr h="440836">
                <a:tc>
                  <a:txBody>
                    <a:bodyPr/>
                    <a:lstStyle/>
                    <a:p>
                      <a:pPr algn="l" fontAlgn="ctr"/>
                      <a:r>
                        <a:rPr lang="en-IN" sz="1600" b="0" i="0" u="sng" strike="noStrike" dirty="0">
                          <a:solidFill>
                            <a:schemeClr val="tx1"/>
                          </a:solidFill>
                          <a:effectLst/>
                          <a:latin typeface="Basic Sans Light"/>
                          <a:hlinkClick r:id="rId6">
                            <a:extLst>
                              <a:ext uri="{A12FA001-AC4F-418D-AE19-62706E023703}">
                                <ahyp:hlinkClr xmlns:ahyp="http://schemas.microsoft.com/office/drawing/2018/hyperlinkcolor" val="tx"/>
                              </a:ext>
                            </a:extLst>
                          </a:hlinkClick>
                        </a:rPr>
                        <a:t>Fraud Auditing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986515"/>
                  </a:ext>
                </a:extLst>
              </a:tr>
              <a:tr h="440836">
                <a:tc>
                  <a:txBody>
                    <a:bodyPr/>
                    <a:lstStyle/>
                    <a:p>
                      <a:pPr algn="l" fontAlgn="ctr"/>
                      <a:r>
                        <a:rPr lang="en-IN" sz="1600" b="0" i="0" u="sng" strike="noStrike" dirty="0">
                          <a:solidFill>
                            <a:schemeClr val="tx1"/>
                          </a:solidFill>
                          <a:effectLst/>
                          <a:latin typeface="Basic Sans Light"/>
                          <a:hlinkClick r:id="rId7">
                            <a:extLst>
                              <a:ext uri="{A12FA001-AC4F-418D-AE19-62706E023703}">
                                <ahyp:hlinkClr xmlns:ahyp="http://schemas.microsoft.com/office/drawing/2018/hyperlinkcolor" val="tx"/>
                              </a:ext>
                            </a:extLst>
                          </a:hlinkClick>
                        </a:rPr>
                        <a:t>Fundamentals of Cybersecurity Auditing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475218"/>
                  </a:ext>
                </a:extLst>
              </a:tr>
              <a:tr h="440836">
                <a:tc>
                  <a:txBody>
                    <a:bodyPr/>
                    <a:lstStyle/>
                    <a:p>
                      <a:pPr algn="l" fontAlgn="ctr"/>
                      <a:r>
                        <a:rPr lang="en-IN" sz="1600" b="0" i="0" u="sng" strike="noStrike" dirty="0">
                          <a:solidFill>
                            <a:schemeClr val="tx1"/>
                          </a:solidFill>
                          <a:effectLst/>
                          <a:latin typeface="Basic Sans Light"/>
                          <a:hlinkClick r:id="rId8">
                            <a:extLst>
                              <a:ext uri="{A12FA001-AC4F-418D-AE19-62706E023703}">
                                <ahyp:hlinkClr xmlns:ahyp="http://schemas.microsoft.com/office/drawing/2018/hyperlinkcolor" val="tx"/>
                              </a:ext>
                            </a:extLst>
                          </a:hlinkClick>
                        </a:rPr>
                        <a:t>Fundamentals of Internal Auditing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127096"/>
                  </a:ext>
                </a:extLst>
              </a:tr>
              <a:tr h="440836">
                <a:tc>
                  <a:txBody>
                    <a:bodyPr/>
                    <a:lstStyle/>
                    <a:p>
                      <a:pPr algn="l" fontAlgn="ctr"/>
                      <a:r>
                        <a:rPr lang="en-IN" sz="1600" b="0" i="0" u="sng" strike="noStrike" dirty="0">
                          <a:solidFill>
                            <a:schemeClr val="tx1"/>
                          </a:solidFill>
                          <a:effectLst/>
                          <a:latin typeface="Basic Sans Light"/>
                          <a:hlinkClick r:id="rId9">
                            <a:extLst>
                              <a:ext uri="{A12FA001-AC4F-418D-AE19-62706E023703}">
                                <ahyp:hlinkClr xmlns:ahyp="http://schemas.microsoft.com/office/drawing/2018/hyperlinkcolor" val="tx"/>
                              </a:ext>
                            </a:extLst>
                          </a:hlinkClick>
                        </a:rPr>
                        <a:t>Fundamentals of IT Auditing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858178"/>
                  </a:ext>
                </a:extLst>
              </a:tr>
              <a:tr h="440836">
                <a:tc>
                  <a:txBody>
                    <a:bodyPr/>
                    <a:lstStyle/>
                    <a:p>
                      <a:pPr algn="l" fontAlgn="ctr"/>
                      <a:r>
                        <a:rPr lang="en-IN" sz="1600" b="0" i="0" u="sng" strike="noStrike" dirty="0">
                          <a:solidFill>
                            <a:schemeClr val="tx1"/>
                          </a:solidFill>
                          <a:effectLst/>
                          <a:latin typeface="Basic Sans Light"/>
                          <a:hlinkClick r:id="rId10">
                            <a:extLst>
                              <a:ext uri="{A12FA001-AC4F-418D-AE19-62706E023703}">
                                <ahyp:hlinkClr xmlns:ahyp="http://schemas.microsoft.com/office/drawing/2018/hyperlinkcolor" val="tx"/>
                              </a:ext>
                            </a:extLst>
                          </a:hlinkClick>
                        </a:rPr>
                        <a:t>Fundamentals of Risk-based Auditing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084574"/>
                  </a:ext>
                </a:extLst>
              </a:tr>
              <a:tr h="440836">
                <a:tc>
                  <a:txBody>
                    <a:bodyPr/>
                    <a:lstStyle/>
                    <a:p>
                      <a:pPr algn="l" fontAlgn="ctr"/>
                      <a:r>
                        <a:rPr lang="en-IN" sz="1600" b="0" i="0" u="sng" strike="noStrike" dirty="0">
                          <a:solidFill>
                            <a:schemeClr val="tx1"/>
                          </a:solidFill>
                          <a:effectLst/>
                          <a:latin typeface="Basic Sans Light"/>
                          <a:hlinkClick r:id="rId11">
                            <a:extLst>
                              <a:ext uri="{A12FA001-AC4F-418D-AE19-62706E023703}">
                                <ahyp:hlinkClr xmlns:ahyp="http://schemas.microsoft.com/office/drawing/2018/hyperlinkcolor" val="tx"/>
                              </a:ext>
                            </a:extLst>
                          </a:hlinkClick>
                        </a:rPr>
                        <a:t>High-Impact Audit Report Writing</a:t>
                      </a:r>
                      <a:endParaRPr lang="en-IN"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066172"/>
                  </a:ext>
                </a:extLst>
              </a:tr>
            </a:tbl>
          </a:graphicData>
        </a:graphic>
      </p:graphicFrame>
      <p:pic>
        <p:nvPicPr>
          <p:cNvPr id="5" name="Picture 4">
            <a:extLst>
              <a:ext uri="{FF2B5EF4-FFF2-40B4-BE49-F238E27FC236}">
                <a16:creationId xmlns:a16="http://schemas.microsoft.com/office/drawing/2014/main" id="{8827DD05-8DEA-E306-28DD-1817E5B969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72914" y="230188"/>
            <a:ext cx="3025044" cy="880857"/>
          </a:xfrm>
          <a:prstGeom prst="rect">
            <a:avLst/>
          </a:prstGeom>
        </p:spPr>
      </p:pic>
      <p:sp>
        <p:nvSpPr>
          <p:cNvPr id="7" name="Title 1">
            <a:extLst>
              <a:ext uri="{FF2B5EF4-FFF2-40B4-BE49-F238E27FC236}">
                <a16:creationId xmlns:a16="http://schemas.microsoft.com/office/drawing/2014/main" id="{947107EF-5BAA-3304-C5F4-FE5695BA6026}"/>
              </a:ext>
            </a:extLst>
          </p:cNvPr>
          <p:cNvSpPr txBox="1">
            <a:spLocks/>
          </p:cNvSpPr>
          <p:nvPr/>
        </p:nvSpPr>
        <p:spPr>
          <a:xfrm>
            <a:off x="507929" y="230188"/>
            <a:ext cx="10515600" cy="904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6299"/>
                </a:solidFill>
                <a:latin typeface="Basic Sans Bold"/>
              </a:rPr>
              <a:t>GTM Courses 2023 Continued</a:t>
            </a:r>
          </a:p>
        </p:txBody>
      </p:sp>
    </p:spTree>
    <p:extLst>
      <p:ext uri="{BB962C8B-B14F-4D97-AF65-F5344CB8AC3E}">
        <p14:creationId xmlns:p14="http://schemas.microsoft.com/office/powerpoint/2010/main" val="58962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DDAAFC-F1CF-47E0-BFBB-19084065BFC6}"/>
              </a:ext>
            </a:extLst>
          </p:cNvPr>
          <p:cNvSpPr>
            <a:spLocks noGrp="1"/>
          </p:cNvSpPr>
          <p:nvPr>
            <p:ph type="subTitle" idx="1"/>
          </p:nvPr>
        </p:nvSpPr>
        <p:spPr>
          <a:xfrm>
            <a:off x="4367182" y="1043523"/>
            <a:ext cx="5641521" cy="578075"/>
          </a:xfrm>
        </p:spPr>
        <p:txBody>
          <a:bodyPr>
            <a:noAutofit/>
          </a:bodyPr>
          <a:lstStyle/>
          <a:p>
            <a:pPr marL="12700" algn="l">
              <a:lnSpc>
                <a:spcPct val="100000"/>
              </a:lnSpc>
              <a:spcBef>
                <a:spcPts val="1100"/>
              </a:spcBef>
              <a:tabLst>
                <a:tab pos="9819005" algn="l"/>
              </a:tabLst>
            </a:pPr>
            <a:r>
              <a:rPr lang="en-US" sz="2800" b="1" dirty="0">
                <a:solidFill>
                  <a:srgbClr val="00305E"/>
                </a:solidFill>
                <a:latin typeface="Basic Sans Bold"/>
                <a:ea typeface="+mj-ea"/>
                <a:cs typeface="+mj-cs"/>
              </a:rPr>
              <a:t>The Institute of Internal  Auditors</a:t>
            </a:r>
            <a:endParaRPr lang="en-IN" sz="2800" b="1" dirty="0">
              <a:solidFill>
                <a:srgbClr val="00305E"/>
              </a:solidFill>
              <a:latin typeface="Basic Sans Bold"/>
              <a:ea typeface="+mj-ea"/>
              <a:cs typeface="+mj-cs"/>
            </a:endParaRPr>
          </a:p>
        </p:txBody>
      </p:sp>
      <p:pic>
        <p:nvPicPr>
          <p:cNvPr id="5" name="Picture 4">
            <a:extLst>
              <a:ext uri="{FF2B5EF4-FFF2-40B4-BE49-F238E27FC236}">
                <a16:creationId xmlns:a16="http://schemas.microsoft.com/office/drawing/2014/main" id="{27646CE6-58D6-4971-B054-EA6B44B2C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32" y="5735637"/>
            <a:ext cx="2846838" cy="810770"/>
          </a:xfrm>
          <a:prstGeom prst="rect">
            <a:avLst/>
          </a:prstGeom>
        </p:spPr>
      </p:pic>
      <p:sp>
        <p:nvSpPr>
          <p:cNvPr id="6" name="object 2"/>
          <p:cNvSpPr>
            <a:spLocks noGrp="1"/>
          </p:cNvSpPr>
          <p:nvPr>
            <p:ph type="ctrTitle"/>
          </p:nvPr>
        </p:nvSpPr>
        <p:spPr>
          <a:xfrm>
            <a:off x="849087" y="1043523"/>
            <a:ext cx="3214914" cy="3838719"/>
          </a:xfrm>
          <a:prstGeom prst="rect">
            <a:avLst/>
          </a:prstGeom>
          <a:blipFill>
            <a:blip r:embed="rId4" cstate="print"/>
            <a:stretch>
              <a:fillRect/>
            </a:stretch>
          </a:blipFill>
        </p:spPr>
        <p:txBody>
          <a:bodyPr wrap="square" lIns="0" tIns="0" rIns="0" bIns="0" rtlCol="0"/>
          <a:lstStyle/>
          <a:p>
            <a:endParaRPr lang="en-IN" dirty="0"/>
          </a:p>
        </p:txBody>
      </p:sp>
      <p:sp>
        <p:nvSpPr>
          <p:cNvPr id="7" name="object 11"/>
          <p:cNvSpPr txBox="1"/>
          <p:nvPr/>
        </p:nvSpPr>
        <p:spPr>
          <a:xfrm>
            <a:off x="4439453" y="1924649"/>
            <a:ext cx="5190322" cy="1370632"/>
          </a:xfrm>
          <a:prstGeom prst="rect">
            <a:avLst/>
          </a:prstGeom>
        </p:spPr>
        <p:txBody>
          <a:bodyPr vert="horz" wrap="square" lIns="0" tIns="40640" rIns="0" bIns="0" rtlCol="0">
            <a:spAutoFit/>
          </a:bodyPr>
          <a:lstStyle/>
          <a:p>
            <a:pPr marL="12700" marR="5080">
              <a:lnSpc>
                <a:spcPct val="90000"/>
              </a:lnSpc>
              <a:spcBef>
                <a:spcPts val="320"/>
              </a:spcBef>
            </a:pPr>
            <a:r>
              <a:rPr sz="2400" i="1" spc="-5" dirty="0">
                <a:solidFill>
                  <a:srgbClr val="0070C0"/>
                </a:solidFill>
                <a:latin typeface="Basic Sans Light"/>
                <a:cs typeface="Arial"/>
              </a:rPr>
              <a:t>The internal </a:t>
            </a:r>
            <a:r>
              <a:rPr sz="2400" i="1" spc="-15" dirty="0">
                <a:solidFill>
                  <a:srgbClr val="0070C0"/>
                </a:solidFill>
                <a:latin typeface="Basic Sans Light"/>
                <a:cs typeface="Arial"/>
              </a:rPr>
              <a:t>audit profession’s </a:t>
            </a:r>
            <a:r>
              <a:rPr sz="2400" i="1" spc="-20" dirty="0">
                <a:solidFill>
                  <a:srgbClr val="0070C0"/>
                </a:solidFill>
                <a:latin typeface="Basic Sans Light"/>
                <a:cs typeface="Arial"/>
              </a:rPr>
              <a:t>most </a:t>
            </a:r>
            <a:r>
              <a:rPr sz="2400" i="1" spc="-15" dirty="0">
                <a:solidFill>
                  <a:srgbClr val="0070C0"/>
                </a:solidFill>
                <a:latin typeface="Basic Sans Light"/>
                <a:cs typeface="Arial"/>
              </a:rPr>
              <a:t>widely </a:t>
            </a:r>
            <a:r>
              <a:rPr sz="2400" i="1" spc="-5" dirty="0">
                <a:solidFill>
                  <a:srgbClr val="0070C0"/>
                </a:solidFill>
                <a:latin typeface="Basic Sans Light"/>
                <a:cs typeface="Arial"/>
              </a:rPr>
              <a:t>recognized  advocate, </a:t>
            </a:r>
            <a:r>
              <a:rPr sz="2400" i="1" spc="-30" dirty="0">
                <a:solidFill>
                  <a:srgbClr val="0070C0"/>
                </a:solidFill>
                <a:latin typeface="Basic Sans Light"/>
                <a:cs typeface="Arial"/>
              </a:rPr>
              <a:t>educator, </a:t>
            </a:r>
            <a:r>
              <a:rPr sz="2400" i="1" spc="-5" dirty="0">
                <a:solidFill>
                  <a:srgbClr val="0070C0"/>
                </a:solidFill>
                <a:latin typeface="Basic Sans Light"/>
                <a:cs typeface="Arial"/>
              </a:rPr>
              <a:t>and provider of standards,  guidance, and</a:t>
            </a:r>
            <a:r>
              <a:rPr sz="2400" i="1" spc="55" dirty="0">
                <a:solidFill>
                  <a:srgbClr val="0070C0"/>
                </a:solidFill>
                <a:latin typeface="Basic Sans Light"/>
                <a:cs typeface="Arial"/>
              </a:rPr>
              <a:t> </a:t>
            </a:r>
            <a:r>
              <a:rPr sz="2400" i="1" spc="-5" dirty="0">
                <a:solidFill>
                  <a:srgbClr val="0070C0"/>
                </a:solidFill>
                <a:latin typeface="Basic Sans Light"/>
                <a:cs typeface="Arial"/>
              </a:rPr>
              <a:t>certifications</a:t>
            </a:r>
            <a:endParaRPr sz="2400" dirty="0">
              <a:solidFill>
                <a:srgbClr val="0070C0"/>
              </a:solidFill>
              <a:latin typeface="Basic Sans Light"/>
              <a:cs typeface="Arial"/>
            </a:endParaRPr>
          </a:p>
        </p:txBody>
      </p:sp>
    </p:spTree>
    <p:extLst>
      <p:ext uri="{BB962C8B-B14F-4D97-AF65-F5344CB8AC3E}">
        <p14:creationId xmlns:p14="http://schemas.microsoft.com/office/powerpoint/2010/main" val="9318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62CD61B-3795-C4FA-4F76-221A467C1CE9}"/>
              </a:ext>
            </a:extLst>
          </p:cNvPr>
          <p:cNvGraphicFramePr>
            <a:graphicFrameLocks noGrp="1"/>
          </p:cNvGraphicFramePr>
          <p:nvPr>
            <p:ph idx="1"/>
            <p:extLst>
              <p:ext uri="{D42A27DB-BD31-4B8C-83A1-F6EECF244321}">
                <p14:modId xmlns:p14="http://schemas.microsoft.com/office/powerpoint/2010/main" val="2634195808"/>
              </p:ext>
            </p:extLst>
          </p:nvPr>
        </p:nvGraphicFramePr>
        <p:xfrm>
          <a:off x="462145" y="1368425"/>
          <a:ext cx="10990800" cy="4849199"/>
        </p:xfrm>
        <a:graphic>
          <a:graphicData uri="http://schemas.openxmlformats.org/drawingml/2006/table">
            <a:tbl>
              <a:tblPr firstRow="1" bandRow="1">
                <a:effectLst>
                  <a:innerShdw blurRad="114300">
                    <a:prstClr val="black"/>
                  </a:innerShdw>
                </a:effectLst>
                <a:tableStyleId>{5C22544A-7EE6-4342-B048-85BDC9FD1C3A}</a:tableStyleId>
              </a:tblPr>
              <a:tblGrid>
                <a:gridCol w="10990800">
                  <a:extLst>
                    <a:ext uri="{9D8B030D-6E8A-4147-A177-3AD203B41FA5}">
                      <a16:colId xmlns:a16="http://schemas.microsoft.com/office/drawing/2014/main" val="1810643959"/>
                    </a:ext>
                  </a:extLst>
                </a:gridCol>
              </a:tblGrid>
              <a:tr h="39781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9"/>
                    </a:solidFill>
                  </a:tcPr>
                </a:tc>
                <a:extLst>
                  <a:ext uri="{0D108BD9-81ED-4DB2-BD59-A6C34878D82A}">
                    <a16:rowId xmlns:a16="http://schemas.microsoft.com/office/drawing/2014/main" val="1864126114"/>
                  </a:ext>
                </a:extLst>
              </a:tr>
              <a:tr h="397810">
                <a:tc>
                  <a:txBody>
                    <a:bodyPr/>
                    <a:lstStyle/>
                    <a:p>
                      <a:pPr algn="l" fontAlgn="ctr"/>
                      <a:r>
                        <a:rPr lang="en-US" sz="1600" b="0" i="0" u="sng" strike="noStrike" dirty="0">
                          <a:solidFill>
                            <a:schemeClr val="tx1"/>
                          </a:solidFill>
                          <a:effectLst/>
                          <a:latin typeface="Basic Sans Light"/>
                          <a:hlinkClick r:id="rId2">
                            <a:extLst>
                              <a:ext uri="{A12FA001-AC4F-418D-AE19-62706E023703}">
                                <ahyp:hlinkClr xmlns:ahyp="http://schemas.microsoft.com/office/drawing/2018/hyperlinkcolor" val="tx"/>
                              </a:ext>
                            </a:extLst>
                          </a:hlinkClick>
                        </a:rPr>
                        <a:t>Identity Access Management, Zero Trust, and </a:t>
                      </a:r>
                      <a:r>
                        <a:rPr lang="en-US" sz="1600" b="0" i="0" u="sng" strike="noStrike" dirty="0" err="1">
                          <a:solidFill>
                            <a:schemeClr val="tx1"/>
                          </a:solidFill>
                          <a:effectLst/>
                          <a:latin typeface="Basic Sans Light"/>
                          <a:hlinkClick r:id="rId2">
                            <a:extLst>
                              <a:ext uri="{A12FA001-AC4F-418D-AE19-62706E023703}">
                                <ahyp:hlinkClr xmlns:ahyp="http://schemas.microsoft.com/office/drawing/2018/hyperlinkcolor" val="tx"/>
                              </a:ext>
                            </a:extLst>
                          </a:hlinkClick>
                        </a:rPr>
                        <a:t>Microsegmentation</a:t>
                      </a:r>
                      <a:r>
                        <a:rPr lang="en-US" sz="1600" b="0" i="0" u="sng" strike="noStrike" dirty="0">
                          <a:solidFill>
                            <a:schemeClr val="tx1"/>
                          </a:solidFill>
                          <a:effectLst/>
                          <a:latin typeface="Basic Sans Light"/>
                          <a:hlinkClick r:id="rId2">
                            <a:extLst>
                              <a:ext uri="{A12FA001-AC4F-418D-AE19-62706E023703}">
                                <ahyp:hlinkClr xmlns:ahyp="http://schemas.microsoft.com/office/drawing/2018/hyperlinkcolor" val="tx"/>
                              </a:ext>
                            </a:extLst>
                          </a:hlinkClick>
                        </a:rPr>
                        <a:t> for Auditors</a:t>
                      </a:r>
                      <a:endParaRPr lang="en-US" sz="1600" b="0" i="0" u="sng" strike="noStrike" dirty="0">
                        <a:solidFill>
                          <a:schemeClr val="tx1"/>
                        </a:solidFill>
                        <a:effectLst/>
                        <a:latin typeface="Basic Sans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413321"/>
                  </a:ext>
                </a:extLst>
              </a:tr>
              <a:tr h="397810">
                <a:tc>
                  <a:txBody>
                    <a:bodyPr/>
                    <a:lstStyle/>
                    <a:p>
                      <a:pPr algn="l" fontAlgn="t"/>
                      <a:r>
                        <a:rPr lang="en-US" sz="1600" b="0" i="0" u="sng" strike="noStrike" dirty="0">
                          <a:solidFill>
                            <a:schemeClr val="tx1"/>
                          </a:solidFill>
                          <a:effectLst/>
                          <a:latin typeface="Basic Sans Light"/>
                          <a:hlinkClick r:id="rId3">
                            <a:extLst>
                              <a:ext uri="{A12FA001-AC4F-418D-AE19-62706E023703}">
                                <ahyp:hlinkClr xmlns:ahyp="http://schemas.microsoft.com/office/drawing/2018/hyperlinkcolor" val="tx"/>
                              </a:ext>
                            </a:extLst>
                          </a:hlinkClick>
                        </a:rPr>
                        <a:t>Internal Audit's Guide to Ransomware</a:t>
                      </a:r>
                      <a:endParaRPr lang="en-US" sz="1600" b="0" i="0" u="sng" strike="noStrike" dirty="0">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44678"/>
                  </a:ext>
                </a:extLst>
              </a:tr>
              <a:tr h="397810">
                <a:tc>
                  <a:txBody>
                    <a:bodyPr/>
                    <a:lstStyle/>
                    <a:p>
                      <a:pPr algn="l" fontAlgn="t"/>
                      <a:r>
                        <a:rPr lang="en-IN" sz="1600" b="0" i="0" u="sng" strike="noStrike">
                          <a:solidFill>
                            <a:schemeClr val="tx1"/>
                          </a:solidFill>
                          <a:effectLst/>
                          <a:latin typeface="Basic Sans Light"/>
                          <a:hlinkClick r:id="rId4">
                            <a:extLst>
                              <a:ext uri="{A12FA001-AC4F-418D-AE19-62706E023703}">
                                <ahyp:hlinkClr xmlns:ahyp="http://schemas.microsoft.com/office/drawing/2018/hyperlinkcolor" val="tx"/>
                              </a:ext>
                            </a:extLst>
                          </a:hlinkClick>
                        </a:rPr>
                        <a:t>IT General Controls</a:t>
                      </a:r>
                      <a:endParaRPr lang="en-IN"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631748"/>
                  </a:ext>
                </a:extLst>
              </a:tr>
              <a:tr h="397810">
                <a:tc>
                  <a:txBody>
                    <a:bodyPr/>
                    <a:lstStyle/>
                    <a:p>
                      <a:pPr algn="l" fontAlgn="t"/>
                      <a:r>
                        <a:rPr lang="en-US" sz="1600" b="0" i="0" u="sng" strike="noStrike">
                          <a:solidFill>
                            <a:schemeClr val="tx1"/>
                          </a:solidFill>
                          <a:effectLst/>
                          <a:latin typeface="Basic Sans Light"/>
                          <a:hlinkClick r:id="rId5">
                            <a:extLst>
                              <a:ext uri="{A12FA001-AC4F-418D-AE19-62706E023703}">
                                <ahyp:hlinkClr xmlns:ahyp="http://schemas.microsoft.com/office/drawing/2018/hyperlinkcolor" val="tx"/>
                              </a:ext>
                            </a:extLst>
                          </a:hlinkClick>
                        </a:rPr>
                        <a:t>Operational Auditing: Influencing Positive Change</a:t>
                      </a:r>
                      <a:endParaRPr lang="en-US"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816326"/>
                  </a:ext>
                </a:extLst>
              </a:tr>
              <a:tr h="397810">
                <a:tc>
                  <a:txBody>
                    <a:bodyPr/>
                    <a:lstStyle/>
                    <a:p>
                      <a:pPr algn="l" fontAlgn="t"/>
                      <a:r>
                        <a:rPr lang="en-US" sz="1600" b="0" i="0" u="sng" strike="noStrike">
                          <a:solidFill>
                            <a:schemeClr val="tx1"/>
                          </a:solidFill>
                          <a:effectLst/>
                          <a:latin typeface="Basic Sans Light"/>
                          <a:hlinkClick r:id="rId6">
                            <a:extLst>
                              <a:ext uri="{A12FA001-AC4F-418D-AE19-62706E023703}">
                                <ahyp:hlinkClr xmlns:ahyp="http://schemas.microsoft.com/office/drawing/2018/hyperlinkcolor" val="tx"/>
                              </a:ext>
                            </a:extLst>
                          </a:hlinkClick>
                        </a:rPr>
                        <a:t>Performing an Effective Quality Assessment</a:t>
                      </a:r>
                      <a:endParaRPr lang="en-US"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630416"/>
                  </a:ext>
                </a:extLst>
              </a:tr>
              <a:tr h="397810">
                <a:tc>
                  <a:txBody>
                    <a:bodyPr/>
                    <a:lstStyle/>
                    <a:p>
                      <a:pPr algn="l" fontAlgn="t"/>
                      <a:r>
                        <a:rPr lang="en-US" sz="1600" b="0" i="0" u="sng" strike="noStrike" dirty="0">
                          <a:solidFill>
                            <a:schemeClr val="tx1"/>
                          </a:solidFill>
                          <a:effectLst/>
                          <a:latin typeface="Basic Sans Light"/>
                          <a:hlinkClick r:id="rId7">
                            <a:extLst>
                              <a:ext uri="{A12FA001-AC4F-418D-AE19-62706E023703}">
                                <ahyp:hlinkClr xmlns:ahyp="http://schemas.microsoft.com/office/drawing/2018/hyperlinkcolor" val="tx"/>
                              </a:ext>
                            </a:extLst>
                          </a:hlinkClick>
                        </a:rPr>
                        <a:t>Practicing Agility - A Roadmap Toward Agile Auditing</a:t>
                      </a:r>
                      <a:endParaRPr lang="en-US" sz="1600" b="0" i="0" u="sng" strike="noStrike" dirty="0">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276385"/>
                  </a:ext>
                </a:extLst>
              </a:tr>
              <a:tr h="397810">
                <a:tc>
                  <a:txBody>
                    <a:bodyPr/>
                    <a:lstStyle/>
                    <a:p>
                      <a:pPr algn="l" fontAlgn="t"/>
                      <a:r>
                        <a:rPr lang="en-US" sz="1600" b="0" i="0" u="sng" strike="noStrike">
                          <a:solidFill>
                            <a:schemeClr val="tx1"/>
                          </a:solidFill>
                          <a:effectLst/>
                          <a:latin typeface="Basic Sans Light"/>
                          <a:hlinkClick r:id="rId8">
                            <a:extLst>
                              <a:ext uri="{A12FA001-AC4F-418D-AE19-62706E023703}">
                                <ahyp:hlinkClr xmlns:ahyp="http://schemas.microsoft.com/office/drawing/2018/hyperlinkcolor" val="tx"/>
                              </a:ext>
                            </a:extLst>
                          </a:hlinkClick>
                        </a:rPr>
                        <a:t>Root Cause Analysis for Enhancing Internal Audit Effectiveness</a:t>
                      </a:r>
                      <a:endParaRPr lang="en-US"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607474"/>
                  </a:ext>
                </a:extLst>
              </a:tr>
              <a:tr h="397810">
                <a:tc>
                  <a:txBody>
                    <a:bodyPr/>
                    <a:lstStyle/>
                    <a:p>
                      <a:pPr algn="l" fontAlgn="t"/>
                      <a:r>
                        <a:rPr lang="en-US" sz="1600" b="0" i="0" u="sng" strike="noStrike">
                          <a:solidFill>
                            <a:schemeClr val="tx1"/>
                          </a:solidFill>
                          <a:effectLst/>
                          <a:latin typeface="Basic Sans Light"/>
                          <a:hlinkClick r:id="rId9">
                            <a:extLst>
                              <a:ext uri="{A12FA001-AC4F-418D-AE19-62706E023703}">
                                <ahyp:hlinkClr xmlns:ahyp="http://schemas.microsoft.com/office/drawing/2018/hyperlinkcolor" val="tx"/>
                              </a:ext>
                            </a:extLst>
                          </a:hlinkClick>
                        </a:rPr>
                        <a:t>The Effective Auditor: Understanding and Applying Emotional Intelligence</a:t>
                      </a:r>
                      <a:endParaRPr lang="en-US"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322955"/>
                  </a:ext>
                </a:extLst>
              </a:tr>
              <a:tr h="473289">
                <a:tc>
                  <a:txBody>
                    <a:bodyPr/>
                    <a:lstStyle/>
                    <a:p>
                      <a:pPr algn="l" fontAlgn="t"/>
                      <a:r>
                        <a:rPr lang="en-IN" sz="1600" b="0" i="0" u="sng" strike="noStrike">
                          <a:solidFill>
                            <a:schemeClr val="tx1"/>
                          </a:solidFill>
                          <a:effectLst/>
                          <a:latin typeface="Basic Sans Light"/>
                          <a:hlinkClick r:id="rId10">
                            <a:extLst>
                              <a:ext uri="{A12FA001-AC4F-418D-AE19-62706E023703}">
                                <ahyp:hlinkClr xmlns:ahyp="http://schemas.microsoft.com/office/drawing/2018/hyperlinkcolor" val="tx"/>
                              </a:ext>
                            </a:extLst>
                          </a:hlinkClick>
                        </a:rPr>
                        <a:t>Tools for Audit Managers</a:t>
                      </a:r>
                      <a:endParaRPr lang="en-IN"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877408"/>
                  </a:ext>
                </a:extLst>
              </a:tr>
              <a:tr h="397810">
                <a:tc>
                  <a:txBody>
                    <a:bodyPr/>
                    <a:lstStyle/>
                    <a:p>
                      <a:pPr algn="l" fontAlgn="t"/>
                      <a:r>
                        <a:rPr lang="en-IN" sz="1600" b="0" i="0" u="sng" strike="noStrike">
                          <a:solidFill>
                            <a:schemeClr val="tx1"/>
                          </a:solidFill>
                          <a:effectLst/>
                          <a:latin typeface="Basic Sans Light"/>
                          <a:hlinkClick r:id="rId11">
                            <a:extLst>
                              <a:ext uri="{A12FA001-AC4F-418D-AE19-62706E023703}">
                                <ahyp:hlinkClr xmlns:ahyp="http://schemas.microsoft.com/office/drawing/2018/hyperlinkcolor" val="tx"/>
                              </a:ext>
                            </a:extLst>
                          </a:hlinkClick>
                        </a:rPr>
                        <a:t>Tools for Lead Auditors</a:t>
                      </a:r>
                      <a:endParaRPr lang="en-IN" sz="1600" b="0" i="0" u="sng" strike="noStrike">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609284"/>
                  </a:ext>
                </a:extLst>
              </a:tr>
              <a:tr h="397810">
                <a:tc>
                  <a:txBody>
                    <a:bodyPr/>
                    <a:lstStyle/>
                    <a:p>
                      <a:pPr algn="l" fontAlgn="t"/>
                      <a:r>
                        <a:rPr lang="en-IN" sz="1600" b="0" i="0" u="sng" strike="noStrike" dirty="0">
                          <a:solidFill>
                            <a:schemeClr val="tx1"/>
                          </a:solidFill>
                          <a:effectLst/>
                          <a:latin typeface="Basic Sans Light"/>
                          <a:hlinkClick r:id="rId12">
                            <a:extLst>
                              <a:ext uri="{A12FA001-AC4F-418D-AE19-62706E023703}">
                                <ahyp:hlinkClr xmlns:ahyp="http://schemas.microsoft.com/office/drawing/2018/hyperlinkcolor" val="tx"/>
                              </a:ext>
                            </a:extLst>
                          </a:hlinkClick>
                        </a:rPr>
                        <a:t>Tools for New Auditors</a:t>
                      </a:r>
                      <a:endParaRPr lang="en-IN" sz="1600" b="0" i="0" u="sng" strike="noStrike" dirty="0">
                        <a:solidFill>
                          <a:schemeClr val="tx1"/>
                        </a:solidFill>
                        <a:effectLst/>
                        <a:latin typeface="Basic Sans Ligh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188585"/>
                  </a:ext>
                </a:extLst>
              </a:tr>
            </a:tbl>
          </a:graphicData>
        </a:graphic>
      </p:graphicFrame>
      <p:pic>
        <p:nvPicPr>
          <p:cNvPr id="5" name="Picture 4">
            <a:extLst>
              <a:ext uri="{FF2B5EF4-FFF2-40B4-BE49-F238E27FC236}">
                <a16:creationId xmlns:a16="http://schemas.microsoft.com/office/drawing/2014/main" id="{E966A613-CEF8-A13A-52B1-55D1FE23EB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72914" y="200691"/>
            <a:ext cx="3025044" cy="880857"/>
          </a:xfrm>
          <a:prstGeom prst="rect">
            <a:avLst/>
          </a:prstGeom>
        </p:spPr>
      </p:pic>
      <p:sp>
        <p:nvSpPr>
          <p:cNvPr id="7" name="Title 1">
            <a:extLst>
              <a:ext uri="{FF2B5EF4-FFF2-40B4-BE49-F238E27FC236}">
                <a16:creationId xmlns:a16="http://schemas.microsoft.com/office/drawing/2014/main" id="{7832D133-DADE-1DF2-84F6-3D7F0C2EAE1B}"/>
              </a:ext>
            </a:extLst>
          </p:cNvPr>
          <p:cNvSpPr txBox="1">
            <a:spLocks/>
          </p:cNvSpPr>
          <p:nvPr/>
        </p:nvSpPr>
        <p:spPr>
          <a:xfrm>
            <a:off x="507929" y="230188"/>
            <a:ext cx="10515600" cy="904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6299"/>
                </a:solidFill>
                <a:latin typeface="Basic Sans Bold"/>
              </a:rPr>
              <a:t>GTM Courses 2023 Continued</a:t>
            </a:r>
          </a:p>
        </p:txBody>
      </p:sp>
    </p:spTree>
    <p:extLst>
      <p:ext uri="{BB962C8B-B14F-4D97-AF65-F5344CB8AC3E}">
        <p14:creationId xmlns:p14="http://schemas.microsoft.com/office/powerpoint/2010/main" val="366392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66A613-CEF8-A13A-52B1-55D1FE23E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914" y="200691"/>
            <a:ext cx="3025044" cy="880857"/>
          </a:xfrm>
          <a:prstGeom prst="rect">
            <a:avLst/>
          </a:prstGeom>
        </p:spPr>
      </p:pic>
      <p:sp>
        <p:nvSpPr>
          <p:cNvPr id="7" name="Title 1">
            <a:extLst>
              <a:ext uri="{FF2B5EF4-FFF2-40B4-BE49-F238E27FC236}">
                <a16:creationId xmlns:a16="http://schemas.microsoft.com/office/drawing/2014/main" id="{7832D133-DADE-1DF2-84F6-3D7F0C2EAE1B}"/>
              </a:ext>
            </a:extLst>
          </p:cNvPr>
          <p:cNvSpPr txBox="1">
            <a:spLocks/>
          </p:cNvSpPr>
          <p:nvPr/>
        </p:nvSpPr>
        <p:spPr>
          <a:xfrm>
            <a:off x="507929" y="230188"/>
            <a:ext cx="10515600" cy="904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rgbClr val="006299"/>
                </a:solidFill>
                <a:latin typeface="Basic Sans Bold"/>
              </a:rPr>
              <a:t>Other trainings</a:t>
            </a:r>
          </a:p>
        </p:txBody>
      </p:sp>
      <p:sp>
        <p:nvSpPr>
          <p:cNvPr id="3" name="Content Placeholder 2">
            <a:extLst>
              <a:ext uri="{FF2B5EF4-FFF2-40B4-BE49-F238E27FC236}">
                <a16:creationId xmlns:a16="http://schemas.microsoft.com/office/drawing/2014/main" id="{465702AD-1C8C-1FD8-B526-97E20F731BAD}"/>
              </a:ext>
            </a:extLst>
          </p:cNvPr>
          <p:cNvSpPr>
            <a:spLocks noGrp="1"/>
          </p:cNvSpPr>
          <p:nvPr>
            <p:ph idx="1"/>
          </p:nvPr>
        </p:nvSpPr>
        <p:spPr>
          <a:xfrm>
            <a:off x="726440" y="1409065"/>
            <a:ext cx="10515600" cy="4351338"/>
          </a:xfrm>
        </p:spPr>
        <p:txBody>
          <a:bodyPr>
            <a:normAutofit fontScale="925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Basic Sans Light"/>
                <a:ea typeface="Times New Roman" panose="02020603050405020304" pitchFamily="18" charset="0"/>
                <a:cs typeface="Times New Roman" panose="02020603050405020304" pitchFamily="18" charset="0"/>
              </a:rPr>
              <a:t>However, given the plethora of resources and availability of a vast number of trainers of international repute, we can impart training in any topic related to internal auditing as per your training needs and requirements.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Basic Sans Ligh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Basic Sans Light"/>
                <a:ea typeface="Times New Roman" panose="02020603050405020304" pitchFamily="18" charset="0"/>
                <a:cs typeface="Times New Roman" panose="02020603050405020304" pitchFamily="18" charset="0"/>
              </a:rPr>
              <a:t>We invite your requirements and would be more than happy to provide the best solutions at par with global standards.   Drawn from global knowledge briefs, perspectives, and insights, our training </a:t>
            </a:r>
            <a:r>
              <a:rPr kumimoji="0" lang="en-US" altLang="en-US" sz="2800" b="0" i="0" u="none" strike="noStrike" cap="none" normalizeH="0" baseline="0" dirty="0" err="1">
                <a:ln>
                  <a:noFill/>
                </a:ln>
                <a:solidFill>
                  <a:srgbClr val="000000"/>
                </a:solidFill>
                <a:effectLst/>
                <a:latin typeface="Basic Sans Light"/>
                <a:ea typeface="Times New Roman" panose="02020603050405020304" pitchFamily="18" charset="0"/>
                <a:cs typeface="Times New Roman" panose="02020603050405020304" pitchFamily="18" charset="0"/>
              </a:rPr>
              <a:t>programmes</a:t>
            </a:r>
            <a:r>
              <a:rPr lang="en-US" altLang="en-US" sz="2800" dirty="0">
                <a:solidFill>
                  <a:srgbClr val="000000"/>
                </a:solidFill>
                <a:latin typeface="Basic Sans Light"/>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Basic Sans Light"/>
                <a:ea typeface="Times New Roman" panose="02020603050405020304" pitchFamily="18" charset="0"/>
                <a:cs typeface="Times New Roman" panose="02020603050405020304" pitchFamily="18" charset="0"/>
              </a:rPr>
              <a:t>are designed and delivered as per The International Professional Practices Framework (IPPF), which is the internationally recognized framework for internal auditing and covers domains like Governance, Risks, and Control.   </a:t>
            </a:r>
            <a:endParaRPr kumimoji="0" lang="en-US" altLang="en-US" sz="2800" b="0" i="0" u="none" strike="noStrike" cap="none" normalizeH="0" baseline="0" dirty="0">
              <a:ln>
                <a:noFill/>
              </a:ln>
              <a:solidFill>
                <a:schemeClr val="tx1"/>
              </a:solidFill>
              <a:effectLst/>
              <a:latin typeface="Basic Sans Light"/>
            </a:endParaRPr>
          </a:p>
          <a:p>
            <a:endParaRPr lang="en-IN" dirty="0"/>
          </a:p>
        </p:txBody>
      </p:sp>
    </p:spTree>
    <p:extLst>
      <p:ext uri="{BB962C8B-B14F-4D97-AF65-F5344CB8AC3E}">
        <p14:creationId xmlns:p14="http://schemas.microsoft.com/office/powerpoint/2010/main" val="249700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5DC6-FE3B-B7BF-7A0D-D29A2E9A87E8}"/>
              </a:ext>
            </a:extLst>
          </p:cNvPr>
          <p:cNvSpPr>
            <a:spLocks noGrp="1"/>
          </p:cNvSpPr>
          <p:nvPr>
            <p:ph type="title"/>
          </p:nvPr>
        </p:nvSpPr>
        <p:spPr>
          <a:xfrm>
            <a:off x="838200" y="786581"/>
            <a:ext cx="10515600" cy="904107"/>
          </a:xfrm>
        </p:spPr>
        <p:txBody>
          <a:bodyPr>
            <a:normAutofit/>
          </a:bodyPr>
          <a:lstStyle/>
          <a:p>
            <a:r>
              <a:rPr lang="en-IN" b="1" dirty="0">
                <a:solidFill>
                  <a:srgbClr val="006299"/>
                </a:solidFill>
                <a:latin typeface="Basic Sans Bold"/>
              </a:rPr>
              <a:t>GTM Courses 2024</a:t>
            </a:r>
          </a:p>
        </p:txBody>
      </p:sp>
      <p:graphicFrame>
        <p:nvGraphicFramePr>
          <p:cNvPr id="5" name="Table 5">
            <a:extLst>
              <a:ext uri="{FF2B5EF4-FFF2-40B4-BE49-F238E27FC236}">
                <a16:creationId xmlns:a16="http://schemas.microsoft.com/office/drawing/2014/main" id="{58675A0A-F4F4-A228-FA52-3C6CFE5CE993}"/>
              </a:ext>
            </a:extLst>
          </p:cNvPr>
          <p:cNvGraphicFramePr>
            <a:graphicFrameLocks noGrp="1"/>
          </p:cNvGraphicFramePr>
          <p:nvPr>
            <p:ph idx="1"/>
            <p:extLst>
              <p:ext uri="{D42A27DB-BD31-4B8C-83A1-F6EECF244321}">
                <p14:modId xmlns:p14="http://schemas.microsoft.com/office/powerpoint/2010/main" val="261513633"/>
              </p:ext>
            </p:extLst>
          </p:nvPr>
        </p:nvGraphicFramePr>
        <p:xfrm>
          <a:off x="363794" y="1825625"/>
          <a:ext cx="10990006" cy="4459169"/>
        </p:xfrm>
        <a:graphic>
          <a:graphicData uri="http://schemas.openxmlformats.org/drawingml/2006/table">
            <a:tbl>
              <a:tblPr firstRow="1" bandRow="1">
                <a:tableStyleId>{5C22544A-7EE6-4342-B048-85BDC9FD1C3A}</a:tableStyleId>
              </a:tblPr>
              <a:tblGrid>
                <a:gridCol w="10990006">
                  <a:extLst>
                    <a:ext uri="{9D8B030D-6E8A-4147-A177-3AD203B41FA5}">
                      <a16:colId xmlns:a16="http://schemas.microsoft.com/office/drawing/2014/main" val="4087701328"/>
                    </a:ext>
                  </a:extLst>
                </a:gridCol>
              </a:tblGrid>
              <a:tr h="343013">
                <a:tc>
                  <a:txBody>
                    <a:bodyPr/>
                    <a:lstStyle/>
                    <a:p>
                      <a:pPr algn="l" fontAlgn="b"/>
                      <a:r>
                        <a:rPr lang="en-IN" sz="1600" b="0" i="0" u="none" strike="noStrike" dirty="0">
                          <a:solidFill>
                            <a:srgbClr val="FFFFFF"/>
                          </a:solidFill>
                          <a:effectLst/>
                          <a:latin typeface="Basic Sans Light"/>
                        </a:rPr>
                        <a:t>Courses</a:t>
                      </a:r>
                    </a:p>
                  </a:txBody>
                  <a:tcPr marL="0" marR="0" marT="0" marB="0" anchor="b"/>
                </a:tc>
                <a:extLst>
                  <a:ext uri="{0D108BD9-81ED-4DB2-BD59-A6C34878D82A}">
                    <a16:rowId xmlns:a16="http://schemas.microsoft.com/office/drawing/2014/main" val="2393485895"/>
                  </a:ext>
                </a:extLst>
              </a:tr>
              <a:tr h="343013">
                <a:tc>
                  <a:txBody>
                    <a:bodyPr/>
                    <a:lstStyle/>
                    <a:p>
                      <a:pPr algn="l" fontAlgn="b"/>
                      <a:r>
                        <a:rPr lang="en-IN" sz="1600" b="0" i="0" u="sng" strike="noStrike" dirty="0">
                          <a:solidFill>
                            <a:srgbClr val="0563C1"/>
                          </a:solidFill>
                          <a:effectLst/>
                          <a:latin typeface="Basic Sans Light"/>
                          <a:hlinkClick r:id="rId2"/>
                        </a:rPr>
                        <a:t>Advanced Risk-based Auditing</a:t>
                      </a:r>
                      <a:endParaRPr lang="en-IN" sz="1600" b="0" i="0" u="none" strike="noStrike" dirty="0">
                        <a:solidFill>
                          <a:srgbClr val="000000"/>
                        </a:solidFill>
                        <a:effectLst/>
                        <a:latin typeface="Basic Sans Light"/>
                      </a:endParaRPr>
                    </a:p>
                  </a:txBody>
                  <a:tcPr marL="0" marR="0" marT="0" marB="0" anchor="ctr"/>
                </a:tc>
                <a:extLst>
                  <a:ext uri="{0D108BD9-81ED-4DB2-BD59-A6C34878D82A}">
                    <a16:rowId xmlns:a16="http://schemas.microsoft.com/office/drawing/2014/main" val="106810506"/>
                  </a:ext>
                </a:extLst>
              </a:tr>
              <a:tr h="343013">
                <a:tc>
                  <a:txBody>
                    <a:bodyPr/>
                    <a:lstStyle/>
                    <a:p>
                      <a:pPr algn="l" fontAlgn="ctr"/>
                      <a:r>
                        <a:rPr lang="en-IN" sz="1600" b="0" i="0" u="sng" strike="noStrike" dirty="0">
                          <a:solidFill>
                            <a:srgbClr val="0563C1"/>
                          </a:solidFill>
                          <a:effectLst/>
                          <a:latin typeface="Basic Sans Light"/>
                          <a:hlinkClick r:id="rId3"/>
                        </a:rPr>
                        <a:t>Agile Auditing</a:t>
                      </a:r>
                      <a:endParaRPr lang="en-IN"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2470169323"/>
                  </a:ext>
                </a:extLst>
              </a:tr>
              <a:tr h="343013">
                <a:tc>
                  <a:txBody>
                    <a:bodyPr/>
                    <a:lstStyle/>
                    <a:p>
                      <a:pPr algn="l" fontAlgn="ctr"/>
                      <a:r>
                        <a:rPr lang="en-US" sz="1600" b="0" i="0" u="sng" strike="noStrike" dirty="0">
                          <a:solidFill>
                            <a:srgbClr val="0563C1"/>
                          </a:solidFill>
                          <a:effectLst/>
                          <a:latin typeface="Basic Sans Light"/>
                          <a:hlinkClick r:id="rId4"/>
                        </a:rPr>
                        <a:t>Assessing Ethics in Your Organization</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3798492090"/>
                  </a:ext>
                </a:extLst>
              </a:tr>
              <a:tr h="343013">
                <a:tc>
                  <a:txBody>
                    <a:bodyPr/>
                    <a:lstStyle/>
                    <a:p>
                      <a:pPr algn="l" fontAlgn="ctr"/>
                      <a:r>
                        <a:rPr lang="en-US" sz="1600" b="0" i="0" u="sng" strike="noStrike" dirty="0">
                          <a:solidFill>
                            <a:srgbClr val="0563C1"/>
                          </a:solidFill>
                          <a:effectLst/>
                          <a:latin typeface="Basic Sans Light"/>
                          <a:hlinkClick r:id="rId5"/>
                        </a:rPr>
                        <a:t>Auditing at the Speed of Innovation  - NEW (available in 2024)</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1504684804"/>
                  </a:ext>
                </a:extLst>
              </a:tr>
              <a:tr h="343013">
                <a:tc>
                  <a:txBody>
                    <a:bodyPr/>
                    <a:lstStyle/>
                    <a:p>
                      <a:pPr algn="l" fontAlgn="ctr"/>
                      <a:r>
                        <a:rPr lang="en-US" sz="1600" b="0" i="0" u="sng" strike="noStrike" dirty="0">
                          <a:solidFill>
                            <a:srgbClr val="0563C1"/>
                          </a:solidFill>
                          <a:effectLst/>
                          <a:latin typeface="Basic Sans Light"/>
                          <a:hlinkClick r:id="rId6"/>
                        </a:rPr>
                        <a:t>Auditing the Data Privacy Policy  - NEW (available now)</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2785817615"/>
                  </a:ext>
                </a:extLst>
              </a:tr>
              <a:tr h="343013">
                <a:tc>
                  <a:txBody>
                    <a:bodyPr/>
                    <a:lstStyle/>
                    <a:p>
                      <a:pPr algn="l" fontAlgn="ctr"/>
                      <a:r>
                        <a:rPr lang="en-US" sz="1600" b="0" i="0" u="sng" strike="noStrike" dirty="0">
                          <a:solidFill>
                            <a:srgbClr val="0563C1"/>
                          </a:solidFill>
                          <a:effectLst/>
                          <a:latin typeface="Basic Sans Light"/>
                          <a:hlinkClick r:id="rId7"/>
                        </a:rPr>
                        <a:t>Building a Sustainable Quality Program</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1542794320"/>
                  </a:ext>
                </a:extLst>
              </a:tr>
              <a:tr h="343013">
                <a:tc>
                  <a:txBody>
                    <a:bodyPr/>
                    <a:lstStyle/>
                    <a:p>
                      <a:pPr algn="l" fontAlgn="ctr"/>
                      <a:r>
                        <a:rPr lang="en-US" sz="1600" b="0" i="0" u="sng" strike="noStrike" dirty="0">
                          <a:solidFill>
                            <a:srgbClr val="0563C1"/>
                          </a:solidFill>
                          <a:effectLst/>
                          <a:latin typeface="Basic Sans Light"/>
                          <a:hlinkClick r:id="rId8"/>
                        </a:rPr>
                        <a:t>Communication Skills for Internal Auditors: Interviewing and Negotiating</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757524814"/>
                  </a:ext>
                </a:extLst>
              </a:tr>
              <a:tr h="343013">
                <a:tc>
                  <a:txBody>
                    <a:bodyPr/>
                    <a:lstStyle/>
                    <a:p>
                      <a:pPr algn="l" fontAlgn="ctr"/>
                      <a:r>
                        <a:rPr lang="en-US" sz="1600" b="0" i="0" u="sng" strike="noStrike" dirty="0">
                          <a:solidFill>
                            <a:srgbClr val="0563C1"/>
                          </a:solidFill>
                          <a:effectLst/>
                          <a:latin typeface="Basic Sans Light"/>
                          <a:hlinkClick r:id="rId9"/>
                        </a:rPr>
                        <a:t>Critical Thinking: A Vital Auditing Competency</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2142288485"/>
                  </a:ext>
                </a:extLst>
              </a:tr>
              <a:tr h="343013">
                <a:tc>
                  <a:txBody>
                    <a:bodyPr/>
                    <a:lstStyle/>
                    <a:p>
                      <a:pPr algn="l" fontAlgn="ctr"/>
                      <a:r>
                        <a:rPr lang="en-IN" sz="1600" b="0" i="0" u="sng" strike="noStrike" dirty="0">
                          <a:solidFill>
                            <a:srgbClr val="0563C1"/>
                          </a:solidFill>
                          <a:effectLst/>
                          <a:latin typeface="Basic Sans Light"/>
                          <a:hlinkClick r:id="rId10"/>
                        </a:rPr>
                        <a:t>Developing Audit Observations</a:t>
                      </a:r>
                      <a:endParaRPr lang="en-IN"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3344971411"/>
                  </a:ext>
                </a:extLst>
              </a:tr>
              <a:tr h="343013">
                <a:tc>
                  <a:txBody>
                    <a:bodyPr/>
                    <a:lstStyle/>
                    <a:p>
                      <a:pPr algn="l" fontAlgn="ctr"/>
                      <a:r>
                        <a:rPr lang="en-US" sz="1600" b="0" i="0" u="sng" strike="noStrike" dirty="0">
                          <a:solidFill>
                            <a:srgbClr val="0563C1"/>
                          </a:solidFill>
                          <a:effectLst/>
                          <a:latin typeface="Basic Sans Light"/>
                          <a:hlinkClick r:id="rId11"/>
                        </a:rPr>
                        <a:t>Enterprise Risk Management: A Driver for Organizational Success</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552788677"/>
                  </a:ext>
                </a:extLst>
              </a:tr>
              <a:tr h="343013">
                <a:tc>
                  <a:txBody>
                    <a:bodyPr/>
                    <a:lstStyle/>
                    <a:p>
                      <a:pPr algn="l" fontAlgn="ctr"/>
                      <a:r>
                        <a:rPr lang="en-US" sz="1600" b="0" i="0" u="sng" strike="noStrike" dirty="0">
                          <a:solidFill>
                            <a:srgbClr val="0563C1"/>
                          </a:solidFill>
                          <a:effectLst/>
                          <a:latin typeface="Basic Sans Light"/>
                          <a:hlinkClick r:id="rId12"/>
                        </a:rPr>
                        <a:t>Ethically Mastering the Global Internal Audit Standards (NEW Available in 2024)</a:t>
                      </a:r>
                      <a:endParaRPr lang="en-US"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1746110602"/>
                  </a:ext>
                </a:extLst>
              </a:tr>
              <a:tr h="343013">
                <a:tc>
                  <a:txBody>
                    <a:bodyPr/>
                    <a:lstStyle/>
                    <a:p>
                      <a:pPr algn="l" fontAlgn="ctr"/>
                      <a:r>
                        <a:rPr lang="en-IN" sz="1600" b="0" i="0" u="sng" strike="noStrike" dirty="0">
                          <a:solidFill>
                            <a:srgbClr val="0563C1"/>
                          </a:solidFill>
                          <a:effectLst/>
                          <a:latin typeface="Basic Sans Light"/>
                          <a:hlinkClick r:id="rId13"/>
                        </a:rPr>
                        <a:t>Financial Auditing for Internal Auditors</a:t>
                      </a:r>
                      <a:endParaRPr lang="en-IN" sz="1600" b="0" i="0" u="sng" strike="noStrike" dirty="0">
                        <a:solidFill>
                          <a:srgbClr val="0563C1"/>
                        </a:solidFill>
                        <a:effectLst/>
                        <a:latin typeface="Basic Sans Light"/>
                      </a:endParaRPr>
                    </a:p>
                  </a:txBody>
                  <a:tcPr marL="0" marR="0" marT="0" marB="0" anchor="ctr"/>
                </a:tc>
                <a:extLst>
                  <a:ext uri="{0D108BD9-81ED-4DB2-BD59-A6C34878D82A}">
                    <a16:rowId xmlns:a16="http://schemas.microsoft.com/office/drawing/2014/main" val="1104871137"/>
                  </a:ext>
                </a:extLst>
              </a:tr>
            </a:tbl>
          </a:graphicData>
        </a:graphic>
      </p:graphicFrame>
      <p:pic>
        <p:nvPicPr>
          <p:cNvPr id="4" name="Picture 3">
            <a:extLst>
              <a:ext uri="{FF2B5EF4-FFF2-40B4-BE49-F238E27FC236}">
                <a16:creationId xmlns:a16="http://schemas.microsoft.com/office/drawing/2014/main" id="{33D9627A-7AF1-E06D-C3C5-50D771D928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72914" y="230188"/>
            <a:ext cx="3025044" cy="880857"/>
          </a:xfrm>
          <a:prstGeom prst="rect">
            <a:avLst/>
          </a:prstGeom>
        </p:spPr>
      </p:pic>
    </p:spTree>
    <p:extLst>
      <p:ext uri="{BB962C8B-B14F-4D97-AF65-F5344CB8AC3E}">
        <p14:creationId xmlns:p14="http://schemas.microsoft.com/office/powerpoint/2010/main" val="96726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5383-9A91-A34F-0F71-BF2F52946F5D}"/>
              </a:ext>
            </a:extLst>
          </p:cNvPr>
          <p:cNvSpPr>
            <a:spLocks noGrp="1"/>
          </p:cNvSpPr>
          <p:nvPr>
            <p:ph type="title"/>
          </p:nvPr>
        </p:nvSpPr>
        <p:spPr>
          <a:xfrm>
            <a:off x="88490" y="335628"/>
            <a:ext cx="11265310" cy="880857"/>
          </a:xfrm>
        </p:spPr>
        <p:txBody>
          <a:bodyPr>
            <a:normAutofit/>
          </a:bodyPr>
          <a:lstStyle/>
          <a:p>
            <a:r>
              <a:rPr lang="en-IN" b="1" dirty="0">
                <a:solidFill>
                  <a:srgbClr val="006299"/>
                </a:solidFill>
                <a:latin typeface="Basic Sans Bold"/>
              </a:rPr>
              <a:t>GTM Courses 2024Continues</a:t>
            </a:r>
          </a:p>
        </p:txBody>
      </p:sp>
      <p:graphicFrame>
        <p:nvGraphicFramePr>
          <p:cNvPr id="4" name="Table 4">
            <a:extLst>
              <a:ext uri="{FF2B5EF4-FFF2-40B4-BE49-F238E27FC236}">
                <a16:creationId xmlns:a16="http://schemas.microsoft.com/office/drawing/2014/main" id="{C348AD08-3D6B-C571-2D46-1B73D7AD1795}"/>
              </a:ext>
            </a:extLst>
          </p:cNvPr>
          <p:cNvGraphicFramePr>
            <a:graphicFrameLocks noGrp="1"/>
          </p:cNvGraphicFramePr>
          <p:nvPr>
            <p:ph idx="1"/>
            <p:extLst>
              <p:ext uri="{D42A27DB-BD31-4B8C-83A1-F6EECF244321}">
                <p14:modId xmlns:p14="http://schemas.microsoft.com/office/powerpoint/2010/main" val="3594221346"/>
              </p:ext>
            </p:extLst>
          </p:nvPr>
        </p:nvGraphicFramePr>
        <p:xfrm>
          <a:off x="88490" y="1111045"/>
          <a:ext cx="11867536" cy="5594556"/>
        </p:xfrm>
        <a:graphic>
          <a:graphicData uri="http://schemas.openxmlformats.org/drawingml/2006/table">
            <a:tbl>
              <a:tblPr firstRow="1" bandRow="1">
                <a:tableStyleId>{5C22544A-7EE6-4342-B048-85BDC9FD1C3A}</a:tableStyleId>
              </a:tblPr>
              <a:tblGrid>
                <a:gridCol w="11867536">
                  <a:extLst>
                    <a:ext uri="{9D8B030D-6E8A-4147-A177-3AD203B41FA5}">
                      <a16:colId xmlns:a16="http://schemas.microsoft.com/office/drawing/2014/main" val="3467813653"/>
                    </a:ext>
                  </a:extLst>
                </a:gridCol>
              </a:tblGrid>
              <a:tr h="508596">
                <a:tc>
                  <a:txBody>
                    <a:bodyPr/>
                    <a:lstStyle/>
                    <a:p>
                      <a:pPr algn="l"/>
                      <a:endParaRPr lang="en-IN" sz="1600" dirty="0"/>
                    </a:p>
                  </a:txBody>
                  <a:tcPr/>
                </a:tc>
                <a:extLst>
                  <a:ext uri="{0D108BD9-81ED-4DB2-BD59-A6C34878D82A}">
                    <a16:rowId xmlns:a16="http://schemas.microsoft.com/office/drawing/2014/main" val="239154414"/>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2">
                            <a:extLst>
                              <a:ext uri="{A12FA001-AC4F-418D-AE19-62706E023703}">
                                <ahyp:hlinkClr xmlns:ahyp="http://schemas.microsoft.com/office/drawing/2018/hyperlinkcolor" val="tx"/>
                              </a:ext>
                            </a:extLst>
                          </a:hlinkClick>
                        </a:rPr>
                        <a:t>Fraud Auditing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3283072415"/>
                  </a:ext>
                </a:extLst>
              </a:tr>
              <a:tr h="508596">
                <a:tc>
                  <a:txBody>
                    <a:bodyPr/>
                    <a:lstStyle/>
                    <a:p>
                      <a:pPr algn="l" fontAlgn="ctr"/>
                      <a:r>
                        <a:rPr lang="en-US" sz="1600" b="0" i="0" u="sng" strike="noStrike" kern="1200" dirty="0">
                          <a:solidFill>
                            <a:srgbClr val="0563C1"/>
                          </a:solidFill>
                          <a:effectLst/>
                          <a:latin typeface="Basic Sans Light"/>
                          <a:ea typeface="+mn-ea"/>
                          <a:cs typeface="+mn-cs"/>
                          <a:hlinkClick r:id="rId3">
                            <a:extLst>
                              <a:ext uri="{A12FA001-AC4F-418D-AE19-62706E023703}">
                                <ahyp:hlinkClr xmlns:ahyp="http://schemas.microsoft.com/office/drawing/2018/hyperlinkcolor" val="tx"/>
                              </a:ext>
                            </a:extLst>
                          </a:hlinkClick>
                        </a:rPr>
                        <a:t>Fundamentals of Compliance Auditing - NEW (available now)</a:t>
                      </a:r>
                      <a:endParaRPr lang="en-US"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677585940"/>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4">
                            <a:extLst>
                              <a:ext uri="{A12FA001-AC4F-418D-AE19-62706E023703}">
                                <ahyp:hlinkClr xmlns:ahyp="http://schemas.microsoft.com/office/drawing/2018/hyperlinkcolor" val="tx"/>
                              </a:ext>
                            </a:extLst>
                          </a:hlinkClick>
                        </a:rPr>
                        <a:t>Fundamentals of Cybersecurity Auditing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1905633457"/>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5">
                            <a:extLst>
                              <a:ext uri="{A12FA001-AC4F-418D-AE19-62706E023703}">
                                <ahyp:hlinkClr xmlns:ahyp="http://schemas.microsoft.com/office/drawing/2018/hyperlinkcolor" val="tx"/>
                              </a:ext>
                            </a:extLst>
                          </a:hlinkClick>
                        </a:rPr>
                        <a:t>Fundamentals of Internal Auditing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531140035"/>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6">
                            <a:extLst>
                              <a:ext uri="{A12FA001-AC4F-418D-AE19-62706E023703}">
                                <ahyp:hlinkClr xmlns:ahyp="http://schemas.microsoft.com/office/drawing/2018/hyperlinkcolor" val="tx"/>
                              </a:ext>
                            </a:extLst>
                          </a:hlinkClick>
                        </a:rPr>
                        <a:t>Fundamentals of IT Auditing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4293986515"/>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7">
                            <a:extLst>
                              <a:ext uri="{A12FA001-AC4F-418D-AE19-62706E023703}">
                                <ahyp:hlinkClr xmlns:ahyp="http://schemas.microsoft.com/office/drawing/2018/hyperlinkcolor" val="tx"/>
                              </a:ext>
                            </a:extLst>
                          </a:hlinkClick>
                        </a:rPr>
                        <a:t>Fundamentals of Risk-based Auditing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4035475218"/>
                  </a:ext>
                </a:extLst>
              </a:tr>
              <a:tr h="508596">
                <a:tc>
                  <a:txBody>
                    <a:bodyPr/>
                    <a:lstStyle/>
                    <a:p>
                      <a:pPr algn="l" fontAlgn="ctr"/>
                      <a:r>
                        <a:rPr lang="en-IN" sz="1600" b="0" i="0" u="sng" strike="noStrike" kern="1200" dirty="0">
                          <a:solidFill>
                            <a:srgbClr val="0563C1"/>
                          </a:solidFill>
                          <a:effectLst/>
                          <a:latin typeface="Basic Sans Light"/>
                          <a:ea typeface="+mn-ea"/>
                          <a:cs typeface="+mn-cs"/>
                          <a:hlinkClick r:id="rId8">
                            <a:extLst>
                              <a:ext uri="{A12FA001-AC4F-418D-AE19-62706E023703}">
                                <ahyp:hlinkClr xmlns:ahyp="http://schemas.microsoft.com/office/drawing/2018/hyperlinkcolor" val="tx"/>
                              </a:ext>
                            </a:extLst>
                          </a:hlinkClick>
                        </a:rPr>
                        <a:t>High-Impact Audit Report Writing</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929127096"/>
                  </a:ext>
                </a:extLst>
              </a:tr>
              <a:tr h="508596">
                <a:tc>
                  <a:txBody>
                    <a:bodyPr/>
                    <a:lstStyle/>
                    <a:p>
                      <a:pPr algn="l" fontAlgn="ctr"/>
                      <a:r>
                        <a:rPr lang="en-US" sz="1600" b="0" i="0" u="sng" strike="noStrike" kern="1200" dirty="0">
                          <a:solidFill>
                            <a:srgbClr val="0563C1"/>
                          </a:solidFill>
                          <a:effectLst/>
                          <a:latin typeface="Basic Sans Light"/>
                          <a:ea typeface="+mn-ea"/>
                          <a:cs typeface="+mn-cs"/>
                          <a:hlinkClick r:id="rId9">
                            <a:extLst>
                              <a:ext uri="{A12FA001-AC4F-418D-AE19-62706E023703}">
                                <ahyp:hlinkClr xmlns:ahyp="http://schemas.microsoft.com/office/drawing/2018/hyperlinkcolor" val="tx"/>
                              </a:ext>
                            </a:extLst>
                          </a:hlinkClick>
                        </a:rPr>
                        <a:t>Intermediate IT Auditing - NEW (available in 2024)</a:t>
                      </a:r>
                      <a:endParaRPr lang="en-US"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4265858178"/>
                  </a:ext>
                </a:extLst>
              </a:tr>
              <a:tr h="508596">
                <a:tc>
                  <a:txBody>
                    <a:bodyPr/>
                    <a:lstStyle/>
                    <a:p>
                      <a:pPr algn="l" fontAlgn="ctr"/>
                      <a:r>
                        <a:rPr lang="en-US" sz="1600" b="0" i="0" u="sng" strike="noStrike" kern="1200" dirty="0">
                          <a:solidFill>
                            <a:srgbClr val="0563C1"/>
                          </a:solidFill>
                          <a:effectLst/>
                          <a:latin typeface="Basic Sans Light"/>
                          <a:ea typeface="+mn-ea"/>
                          <a:cs typeface="+mn-cs"/>
                          <a:hlinkClick r:id="rId10">
                            <a:extLst>
                              <a:ext uri="{A12FA001-AC4F-418D-AE19-62706E023703}">
                                <ahyp:hlinkClr xmlns:ahyp="http://schemas.microsoft.com/office/drawing/2018/hyperlinkcolor" val="tx"/>
                              </a:ext>
                            </a:extLst>
                          </a:hlinkClick>
                        </a:rPr>
                        <a:t>Navigating the Global Internal Audit Standards - NEW (available in 2024)</a:t>
                      </a:r>
                      <a:endParaRPr lang="en-US"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465084574"/>
                  </a:ext>
                </a:extLst>
              </a:tr>
              <a:tr h="508596">
                <a:tc>
                  <a:txBody>
                    <a:bodyPr/>
                    <a:lstStyle/>
                    <a:p>
                      <a:pPr algn="l" fontAlgn="ctr"/>
                      <a:r>
                        <a:rPr lang="en-US" sz="1600" b="0" i="0" u="sng" strike="noStrike" kern="1200" dirty="0">
                          <a:solidFill>
                            <a:srgbClr val="0563C1"/>
                          </a:solidFill>
                          <a:effectLst/>
                          <a:latin typeface="Basic Sans Light"/>
                          <a:ea typeface="+mn-ea"/>
                          <a:cs typeface="+mn-cs"/>
                          <a:hlinkClick r:id="rId11">
                            <a:extLst>
                              <a:ext uri="{A12FA001-AC4F-418D-AE19-62706E023703}">
                                <ahyp:hlinkClr xmlns:ahyp="http://schemas.microsoft.com/office/drawing/2018/hyperlinkcolor" val="tx"/>
                              </a:ext>
                            </a:extLst>
                          </a:hlinkClick>
                        </a:rPr>
                        <a:t>Operational Auditing: Influencing Positive Change</a:t>
                      </a:r>
                      <a:endParaRPr lang="en-US"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3803066172"/>
                  </a:ext>
                </a:extLst>
              </a:tr>
            </a:tbl>
          </a:graphicData>
        </a:graphic>
      </p:graphicFrame>
      <p:pic>
        <p:nvPicPr>
          <p:cNvPr id="5" name="Picture 4">
            <a:extLst>
              <a:ext uri="{FF2B5EF4-FFF2-40B4-BE49-F238E27FC236}">
                <a16:creationId xmlns:a16="http://schemas.microsoft.com/office/drawing/2014/main" id="{8827DD05-8DEA-E306-28DD-1817E5B969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72914" y="230188"/>
            <a:ext cx="3025044" cy="880857"/>
          </a:xfrm>
          <a:prstGeom prst="rect">
            <a:avLst/>
          </a:prstGeom>
        </p:spPr>
      </p:pic>
    </p:spTree>
    <p:extLst>
      <p:ext uri="{BB962C8B-B14F-4D97-AF65-F5344CB8AC3E}">
        <p14:creationId xmlns:p14="http://schemas.microsoft.com/office/powerpoint/2010/main" val="218029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C027-105C-E601-DF68-C3717542E929}"/>
              </a:ext>
            </a:extLst>
          </p:cNvPr>
          <p:cNvSpPr>
            <a:spLocks noGrp="1"/>
          </p:cNvSpPr>
          <p:nvPr>
            <p:ph type="title"/>
          </p:nvPr>
        </p:nvSpPr>
        <p:spPr>
          <a:xfrm>
            <a:off x="0" y="365125"/>
            <a:ext cx="11353800" cy="1325563"/>
          </a:xfrm>
        </p:spPr>
        <p:txBody>
          <a:bodyPr>
            <a:normAutofit/>
          </a:bodyPr>
          <a:lstStyle/>
          <a:p>
            <a:r>
              <a:rPr lang="en-IN" b="1" dirty="0">
                <a:solidFill>
                  <a:srgbClr val="006299"/>
                </a:solidFill>
                <a:latin typeface="Basic Sans Bold"/>
              </a:rPr>
              <a:t>GTM Courses 2024 Continues</a:t>
            </a:r>
          </a:p>
        </p:txBody>
      </p:sp>
      <p:graphicFrame>
        <p:nvGraphicFramePr>
          <p:cNvPr id="4" name="Table 4">
            <a:extLst>
              <a:ext uri="{FF2B5EF4-FFF2-40B4-BE49-F238E27FC236}">
                <a16:creationId xmlns:a16="http://schemas.microsoft.com/office/drawing/2014/main" id="{462CD61B-3795-C4FA-4F76-221A467C1CE9}"/>
              </a:ext>
            </a:extLst>
          </p:cNvPr>
          <p:cNvGraphicFramePr>
            <a:graphicFrameLocks noGrp="1"/>
          </p:cNvGraphicFramePr>
          <p:nvPr>
            <p:ph idx="1"/>
            <p:extLst>
              <p:ext uri="{D42A27DB-BD31-4B8C-83A1-F6EECF244321}">
                <p14:modId xmlns:p14="http://schemas.microsoft.com/office/powerpoint/2010/main" val="2477056608"/>
              </p:ext>
            </p:extLst>
          </p:nvPr>
        </p:nvGraphicFramePr>
        <p:xfrm>
          <a:off x="117987" y="1825625"/>
          <a:ext cx="11235813" cy="2225040"/>
        </p:xfrm>
        <a:graphic>
          <a:graphicData uri="http://schemas.openxmlformats.org/drawingml/2006/table">
            <a:tbl>
              <a:tblPr firstRow="1" bandRow="1">
                <a:tableStyleId>{5C22544A-7EE6-4342-B048-85BDC9FD1C3A}</a:tableStyleId>
              </a:tblPr>
              <a:tblGrid>
                <a:gridCol w="11235813">
                  <a:extLst>
                    <a:ext uri="{9D8B030D-6E8A-4147-A177-3AD203B41FA5}">
                      <a16:colId xmlns:a16="http://schemas.microsoft.com/office/drawing/2014/main" val="1810643959"/>
                    </a:ext>
                  </a:extLst>
                </a:gridCol>
              </a:tblGrid>
              <a:tr h="370840">
                <a:tc>
                  <a:txBody>
                    <a:bodyPr/>
                    <a:lstStyle/>
                    <a:p>
                      <a:endParaRPr lang="en-IN" sz="1600"/>
                    </a:p>
                  </a:txBody>
                  <a:tcPr/>
                </a:tc>
                <a:extLst>
                  <a:ext uri="{0D108BD9-81ED-4DB2-BD59-A6C34878D82A}">
                    <a16:rowId xmlns:a16="http://schemas.microsoft.com/office/drawing/2014/main" val="1864126114"/>
                  </a:ext>
                </a:extLst>
              </a:tr>
              <a:tr h="370840">
                <a:tc>
                  <a:txBody>
                    <a:bodyPr/>
                    <a:lstStyle/>
                    <a:p>
                      <a:pPr marL="0" algn="l" defTabSz="914400" rtl="0" eaLnBrk="1" fontAlgn="ctr" latinLnBrk="0" hangingPunct="1"/>
                      <a:r>
                        <a:rPr lang="en-US" sz="1600" b="0" i="0" u="sng" strike="noStrike" kern="1200">
                          <a:solidFill>
                            <a:srgbClr val="0563C1"/>
                          </a:solidFill>
                          <a:effectLst/>
                          <a:latin typeface="Basic Sans Light"/>
                          <a:ea typeface="+mn-ea"/>
                          <a:cs typeface="+mn-cs"/>
                          <a:hlinkClick r:id="rId2">
                            <a:extLst>
                              <a:ext uri="{A12FA001-AC4F-418D-AE19-62706E023703}">
                                <ahyp:hlinkClr xmlns:ahyp="http://schemas.microsoft.com/office/drawing/2018/hyperlinkcolor" val="tx"/>
                              </a:ext>
                            </a:extLst>
                          </a:hlinkClick>
                        </a:rPr>
                        <a:t>Performing an Effective Quality Assessment</a:t>
                      </a:r>
                      <a:endParaRPr lang="en-US" sz="1600" b="0" i="0" u="sng" strike="noStrike" kern="120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3362413321"/>
                  </a:ext>
                </a:extLst>
              </a:tr>
              <a:tr h="370840">
                <a:tc>
                  <a:txBody>
                    <a:bodyPr/>
                    <a:lstStyle/>
                    <a:p>
                      <a:pPr marL="0" algn="l" defTabSz="914400" rtl="0" eaLnBrk="1" fontAlgn="ctr" latinLnBrk="0" hangingPunct="1"/>
                      <a:r>
                        <a:rPr lang="en-US" sz="1600" b="0" i="0" u="sng" strike="noStrike" kern="1200">
                          <a:solidFill>
                            <a:srgbClr val="0563C1"/>
                          </a:solidFill>
                          <a:effectLst/>
                          <a:latin typeface="Basic Sans Light"/>
                          <a:ea typeface="+mn-ea"/>
                          <a:cs typeface="+mn-cs"/>
                          <a:hlinkClick r:id="rId3">
                            <a:extLst>
                              <a:ext uri="{A12FA001-AC4F-418D-AE19-62706E023703}">
                                <ahyp:hlinkClr xmlns:ahyp="http://schemas.microsoft.com/office/drawing/2018/hyperlinkcolor" val="tx"/>
                              </a:ext>
                            </a:extLst>
                          </a:hlinkClick>
                        </a:rPr>
                        <a:t>Root Cause Analysis for Enhancing Internal Audit Effectiveness</a:t>
                      </a:r>
                      <a:endParaRPr lang="en-US" sz="1600" b="0" i="0" u="sng" strike="noStrike" kern="120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1505044678"/>
                  </a:ext>
                </a:extLst>
              </a:tr>
              <a:tr h="370840">
                <a:tc>
                  <a:txBody>
                    <a:bodyPr/>
                    <a:lstStyle/>
                    <a:p>
                      <a:pPr marL="0" algn="l" defTabSz="914400" rtl="0" eaLnBrk="1" fontAlgn="ctr" latinLnBrk="0" hangingPunct="1"/>
                      <a:r>
                        <a:rPr lang="en-IN" sz="1600" b="0" i="0" u="sng" strike="noStrike" kern="1200">
                          <a:solidFill>
                            <a:srgbClr val="0563C1"/>
                          </a:solidFill>
                          <a:effectLst/>
                          <a:latin typeface="Basic Sans Light"/>
                          <a:ea typeface="+mn-ea"/>
                          <a:cs typeface="+mn-cs"/>
                          <a:hlinkClick r:id="rId4">
                            <a:extLst>
                              <a:ext uri="{A12FA001-AC4F-418D-AE19-62706E023703}">
                                <ahyp:hlinkClr xmlns:ahyp="http://schemas.microsoft.com/office/drawing/2018/hyperlinkcolor" val="tx"/>
                              </a:ext>
                            </a:extLst>
                          </a:hlinkClick>
                        </a:rPr>
                        <a:t>Tools for Audit Managers</a:t>
                      </a:r>
                      <a:endParaRPr lang="en-IN" sz="1600" b="0" i="0" u="sng" strike="noStrike" kern="120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613631748"/>
                  </a:ext>
                </a:extLst>
              </a:tr>
              <a:tr h="370840">
                <a:tc>
                  <a:txBody>
                    <a:bodyPr/>
                    <a:lstStyle/>
                    <a:p>
                      <a:pPr marL="0" algn="l" defTabSz="914400" rtl="0" eaLnBrk="1" fontAlgn="ctr" latinLnBrk="0" hangingPunct="1"/>
                      <a:r>
                        <a:rPr lang="en-IN" sz="1600" b="0" i="0" u="sng" strike="noStrike" kern="1200">
                          <a:solidFill>
                            <a:srgbClr val="0563C1"/>
                          </a:solidFill>
                          <a:effectLst/>
                          <a:latin typeface="Basic Sans Light"/>
                          <a:ea typeface="+mn-ea"/>
                          <a:cs typeface="+mn-cs"/>
                          <a:hlinkClick r:id="rId5">
                            <a:extLst>
                              <a:ext uri="{A12FA001-AC4F-418D-AE19-62706E023703}">
                                <ahyp:hlinkClr xmlns:ahyp="http://schemas.microsoft.com/office/drawing/2018/hyperlinkcolor" val="tx"/>
                              </a:ext>
                            </a:extLst>
                          </a:hlinkClick>
                        </a:rPr>
                        <a:t>Tools for Lead Auditors</a:t>
                      </a:r>
                      <a:endParaRPr lang="en-IN" sz="1600" b="0" i="0" u="sng" strike="noStrike" kern="120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1328816326"/>
                  </a:ext>
                </a:extLst>
              </a:tr>
              <a:tr h="370840">
                <a:tc>
                  <a:txBody>
                    <a:bodyPr/>
                    <a:lstStyle/>
                    <a:p>
                      <a:pPr marL="0" algn="l" defTabSz="914400" rtl="0" eaLnBrk="1" fontAlgn="ctr" latinLnBrk="0" hangingPunct="1"/>
                      <a:r>
                        <a:rPr lang="en-IN" sz="1600" b="0" i="0" u="sng" strike="noStrike" kern="1200" dirty="0">
                          <a:solidFill>
                            <a:srgbClr val="0563C1"/>
                          </a:solidFill>
                          <a:effectLst/>
                          <a:latin typeface="Basic Sans Light"/>
                          <a:ea typeface="+mn-ea"/>
                          <a:cs typeface="+mn-cs"/>
                          <a:hlinkClick r:id="rId6">
                            <a:extLst>
                              <a:ext uri="{A12FA001-AC4F-418D-AE19-62706E023703}">
                                <ahyp:hlinkClr xmlns:ahyp="http://schemas.microsoft.com/office/drawing/2018/hyperlinkcolor" val="tx"/>
                              </a:ext>
                            </a:extLst>
                          </a:hlinkClick>
                        </a:rPr>
                        <a:t>Tools for New Auditors</a:t>
                      </a:r>
                      <a:endParaRPr lang="en-IN" sz="1600" b="0" i="0" u="sng" strike="noStrike" kern="1200" dirty="0">
                        <a:solidFill>
                          <a:srgbClr val="0563C1"/>
                        </a:solidFill>
                        <a:effectLst/>
                        <a:latin typeface="Basic Sans Light"/>
                        <a:ea typeface="+mn-ea"/>
                        <a:cs typeface="+mn-cs"/>
                      </a:endParaRPr>
                    </a:p>
                  </a:txBody>
                  <a:tcPr marL="0" marR="0" marT="0" marB="0" anchor="ctr"/>
                </a:tc>
                <a:extLst>
                  <a:ext uri="{0D108BD9-81ED-4DB2-BD59-A6C34878D82A}">
                    <a16:rowId xmlns:a16="http://schemas.microsoft.com/office/drawing/2014/main" val="4229630416"/>
                  </a:ext>
                </a:extLst>
              </a:tr>
            </a:tbl>
          </a:graphicData>
        </a:graphic>
      </p:graphicFrame>
      <p:pic>
        <p:nvPicPr>
          <p:cNvPr id="5" name="Picture 4">
            <a:extLst>
              <a:ext uri="{FF2B5EF4-FFF2-40B4-BE49-F238E27FC236}">
                <a16:creationId xmlns:a16="http://schemas.microsoft.com/office/drawing/2014/main" id="{E966A613-CEF8-A13A-52B1-55D1FE23EB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2914" y="200691"/>
            <a:ext cx="3025044" cy="880857"/>
          </a:xfrm>
          <a:prstGeom prst="rect">
            <a:avLst/>
          </a:prstGeom>
        </p:spPr>
      </p:pic>
    </p:spTree>
    <p:extLst>
      <p:ext uri="{BB962C8B-B14F-4D97-AF65-F5344CB8AC3E}">
        <p14:creationId xmlns:p14="http://schemas.microsoft.com/office/powerpoint/2010/main" val="385429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3232" y="1094863"/>
            <a:ext cx="9545955" cy="848360"/>
          </a:xfrm>
          <a:prstGeom prst="rect">
            <a:avLst/>
          </a:prstGeom>
        </p:spPr>
        <p:txBody>
          <a:bodyPr vert="horz" wrap="square" lIns="0" tIns="12700" rIns="0" bIns="0" rtlCol="0">
            <a:spAutoFit/>
          </a:bodyPr>
          <a:lstStyle/>
          <a:p>
            <a:pPr marL="12700" marR="5080" algn="just">
              <a:lnSpc>
                <a:spcPct val="100000"/>
              </a:lnSpc>
              <a:spcBef>
                <a:spcPts val="100"/>
              </a:spcBef>
            </a:pPr>
            <a:r>
              <a:rPr sz="1800" i="1" dirty="0">
                <a:latin typeface="Basic Sans Light"/>
                <a:cs typeface="Arial"/>
              </a:rPr>
              <a:t>Our </a:t>
            </a:r>
            <a:r>
              <a:rPr sz="1800" i="1" spc="-5" dirty="0">
                <a:latin typeface="Basic Sans Light"/>
                <a:cs typeface="Arial"/>
              </a:rPr>
              <a:t>mission is </a:t>
            </a:r>
            <a:r>
              <a:rPr sz="1800" i="1" dirty="0">
                <a:latin typeface="Basic Sans Light"/>
                <a:cs typeface="Arial"/>
              </a:rPr>
              <a:t>to </a:t>
            </a:r>
            <a:r>
              <a:rPr sz="1800" i="1" spc="-10" dirty="0">
                <a:latin typeface="Basic Sans Light"/>
                <a:cs typeface="Arial"/>
              </a:rPr>
              <a:t>support, develop </a:t>
            </a:r>
            <a:r>
              <a:rPr sz="1800" i="1" spc="-5" dirty="0">
                <a:latin typeface="Basic Sans Light"/>
                <a:cs typeface="Arial"/>
              </a:rPr>
              <a:t>and promote </a:t>
            </a:r>
            <a:r>
              <a:rPr sz="1800" i="1" spc="-25" dirty="0">
                <a:latin typeface="Basic Sans Light"/>
                <a:cs typeface="Arial"/>
              </a:rPr>
              <a:t>women </a:t>
            </a:r>
            <a:r>
              <a:rPr sz="1800" i="1" spc="-5" dirty="0">
                <a:latin typeface="Basic Sans Light"/>
                <a:cs typeface="Arial"/>
              </a:rPr>
              <a:t>internal </a:t>
            </a:r>
            <a:r>
              <a:rPr sz="1800" i="1" spc="-10" dirty="0">
                <a:latin typeface="Basic Sans Light"/>
                <a:cs typeface="Arial"/>
              </a:rPr>
              <a:t>audit professionals </a:t>
            </a:r>
            <a:r>
              <a:rPr sz="1800" i="1" spc="-5" dirty="0">
                <a:latin typeface="Basic Sans Light"/>
                <a:cs typeface="Arial"/>
              </a:rPr>
              <a:t>in </a:t>
            </a:r>
            <a:r>
              <a:rPr sz="1800" i="1" spc="-10" dirty="0">
                <a:latin typeface="Basic Sans Light"/>
                <a:cs typeface="Arial"/>
              </a:rPr>
              <a:t>India by  </a:t>
            </a:r>
            <a:r>
              <a:rPr sz="1800" i="1" spc="-5" dirty="0">
                <a:latin typeface="Basic Sans Light"/>
                <a:cs typeface="Arial"/>
              </a:rPr>
              <a:t>creating a </a:t>
            </a:r>
            <a:r>
              <a:rPr sz="1800" i="1" spc="-10" dirty="0">
                <a:latin typeface="Basic Sans Light"/>
                <a:cs typeface="Arial"/>
              </a:rPr>
              <a:t>platform </a:t>
            </a:r>
            <a:r>
              <a:rPr sz="1800" i="1" dirty="0">
                <a:latin typeface="Basic Sans Light"/>
                <a:cs typeface="Arial"/>
              </a:rPr>
              <a:t>for </a:t>
            </a:r>
            <a:r>
              <a:rPr sz="1800" i="1" spc="-15" dirty="0">
                <a:latin typeface="Basic Sans Light"/>
                <a:cs typeface="Arial"/>
              </a:rPr>
              <a:t>networking, </a:t>
            </a:r>
            <a:r>
              <a:rPr sz="1800" i="1" spc="-5" dirty="0">
                <a:latin typeface="Basic Sans Light"/>
                <a:cs typeface="Arial"/>
              </a:rPr>
              <a:t>inspiring </a:t>
            </a:r>
            <a:r>
              <a:rPr sz="1800" i="1" spc="-10" dirty="0">
                <a:latin typeface="Basic Sans Light"/>
                <a:cs typeface="Arial"/>
              </a:rPr>
              <a:t>them </a:t>
            </a:r>
            <a:r>
              <a:rPr sz="1800" i="1" dirty="0">
                <a:latin typeface="Basic Sans Light"/>
                <a:cs typeface="Arial"/>
              </a:rPr>
              <a:t>to </a:t>
            </a:r>
            <a:r>
              <a:rPr sz="1800" i="1" spc="-5" dirty="0">
                <a:latin typeface="Basic Sans Light"/>
                <a:cs typeface="Arial"/>
              </a:rPr>
              <a:t>achieve </a:t>
            </a:r>
            <a:r>
              <a:rPr sz="1800" i="1" spc="-10" dirty="0">
                <a:latin typeface="Basic Sans Light"/>
                <a:cs typeface="Arial"/>
              </a:rPr>
              <a:t>proficiency and leadership </a:t>
            </a:r>
            <a:r>
              <a:rPr sz="1800" i="1" spc="-5" dirty="0">
                <a:latin typeface="Basic Sans Light"/>
                <a:cs typeface="Arial"/>
              </a:rPr>
              <a:t>in </a:t>
            </a:r>
            <a:r>
              <a:rPr sz="1800" i="1" spc="-10" dirty="0">
                <a:latin typeface="Basic Sans Light"/>
                <a:cs typeface="Arial"/>
              </a:rPr>
              <a:t>their  </a:t>
            </a:r>
            <a:r>
              <a:rPr sz="1800" i="1" spc="-5" dirty="0">
                <a:latin typeface="Basic Sans Light"/>
                <a:cs typeface="Arial"/>
              </a:rPr>
              <a:t>internal audit career through training, </a:t>
            </a:r>
            <a:r>
              <a:rPr sz="1800" i="1" spc="-20" dirty="0">
                <a:latin typeface="Basic Sans Light"/>
                <a:cs typeface="Arial"/>
              </a:rPr>
              <a:t>workshops </a:t>
            </a:r>
            <a:r>
              <a:rPr sz="1800" i="1" spc="-5" dirty="0">
                <a:latin typeface="Basic Sans Light"/>
                <a:cs typeface="Arial"/>
              </a:rPr>
              <a:t>and other</a:t>
            </a:r>
            <a:r>
              <a:rPr sz="1800" i="1" spc="45" dirty="0">
                <a:latin typeface="Basic Sans Light"/>
                <a:cs typeface="Arial"/>
              </a:rPr>
              <a:t> </a:t>
            </a:r>
            <a:r>
              <a:rPr sz="1800" i="1" spc="-5" dirty="0">
                <a:latin typeface="Basic Sans Light"/>
                <a:cs typeface="Arial"/>
              </a:rPr>
              <a:t>opportunities.</a:t>
            </a:r>
            <a:endParaRPr sz="1800" i="1" dirty="0">
              <a:latin typeface="Basic Sans Light"/>
              <a:cs typeface="Arial"/>
            </a:endParaRPr>
          </a:p>
        </p:txBody>
      </p:sp>
      <p:sp>
        <p:nvSpPr>
          <p:cNvPr id="4" name="object 4"/>
          <p:cNvSpPr/>
          <p:nvPr/>
        </p:nvSpPr>
        <p:spPr>
          <a:xfrm>
            <a:off x="805635" y="2297550"/>
            <a:ext cx="4118936" cy="3218580"/>
          </a:xfrm>
          <a:prstGeom prst="rect">
            <a:avLst/>
          </a:prstGeom>
          <a:blipFill>
            <a:blip r:embed="rId2" cstate="print"/>
            <a:stretch>
              <a:fillRect/>
            </a:stretch>
          </a:blipFill>
        </p:spPr>
        <p:txBody>
          <a:bodyPr wrap="square" lIns="0" tIns="0" rIns="0" bIns="0" rtlCol="0"/>
          <a:lstStyle/>
          <a:p>
            <a:endParaRPr dirty="0">
              <a:latin typeface="Basic Sans Light"/>
            </a:endParaRPr>
          </a:p>
        </p:txBody>
      </p:sp>
      <p:sp>
        <p:nvSpPr>
          <p:cNvPr id="5" name="object 5"/>
          <p:cNvSpPr txBox="1"/>
          <p:nvPr/>
        </p:nvSpPr>
        <p:spPr>
          <a:xfrm>
            <a:off x="3035935" y="2599689"/>
            <a:ext cx="998219" cy="453390"/>
          </a:xfrm>
          <a:prstGeom prst="rect">
            <a:avLst/>
          </a:prstGeom>
        </p:spPr>
        <p:txBody>
          <a:bodyPr vert="horz" wrap="square" lIns="0" tIns="13335" rIns="0" bIns="0" rtlCol="0">
            <a:spAutoFit/>
          </a:bodyPr>
          <a:lstStyle/>
          <a:p>
            <a:pPr marL="33655">
              <a:lnSpc>
                <a:spcPct val="100000"/>
              </a:lnSpc>
              <a:spcBef>
                <a:spcPts val="105"/>
              </a:spcBef>
            </a:pPr>
            <a:r>
              <a:rPr sz="1400" b="1" spc="-10" dirty="0">
                <a:solidFill>
                  <a:srgbClr val="FFFFFF"/>
                </a:solidFill>
                <a:latin typeface="Basic Sans Light"/>
                <a:cs typeface="Arial"/>
              </a:rPr>
              <a:t>Supportive</a:t>
            </a:r>
            <a:endParaRPr sz="1400" dirty="0">
              <a:latin typeface="Basic Sans Light"/>
              <a:cs typeface="Arial"/>
            </a:endParaRPr>
          </a:p>
          <a:p>
            <a:pPr marL="12700">
              <a:lnSpc>
                <a:spcPct val="100000"/>
              </a:lnSpc>
            </a:pPr>
            <a:r>
              <a:rPr sz="1400" b="1" spc="-10" dirty="0">
                <a:solidFill>
                  <a:srgbClr val="FFFFFF"/>
                </a:solidFill>
                <a:latin typeface="Basic Sans Light"/>
                <a:cs typeface="Arial"/>
              </a:rPr>
              <a:t>Community</a:t>
            </a:r>
            <a:endParaRPr sz="1400" dirty="0">
              <a:latin typeface="Basic Sans Light"/>
              <a:cs typeface="Arial"/>
            </a:endParaRPr>
          </a:p>
        </p:txBody>
      </p:sp>
      <p:sp>
        <p:nvSpPr>
          <p:cNvPr id="6" name="object 6"/>
          <p:cNvSpPr txBox="1"/>
          <p:nvPr/>
        </p:nvSpPr>
        <p:spPr>
          <a:xfrm>
            <a:off x="3731767" y="3850894"/>
            <a:ext cx="1113790" cy="452755"/>
          </a:xfrm>
          <a:prstGeom prst="rect">
            <a:avLst/>
          </a:prstGeom>
        </p:spPr>
        <p:txBody>
          <a:bodyPr vert="horz" wrap="square" lIns="0" tIns="12700" rIns="0" bIns="0" rtlCol="0">
            <a:spAutoFit/>
          </a:bodyPr>
          <a:lstStyle/>
          <a:p>
            <a:pPr marL="12700" marR="5080" indent="261620">
              <a:lnSpc>
                <a:spcPct val="100000"/>
              </a:lnSpc>
              <a:spcBef>
                <a:spcPts val="100"/>
              </a:spcBef>
            </a:pPr>
            <a:r>
              <a:rPr sz="1400" b="1" dirty="0">
                <a:solidFill>
                  <a:srgbClr val="FFFFFF"/>
                </a:solidFill>
                <a:latin typeface="Basic Sans Light"/>
                <a:cs typeface="Arial"/>
              </a:rPr>
              <a:t>Career  </a:t>
            </a:r>
            <a:r>
              <a:rPr sz="1400" b="1" spc="-20" dirty="0">
                <a:solidFill>
                  <a:srgbClr val="FFFFFF"/>
                </a:solidFill>
                <a:latin typeface="Basic Sans Light"/>
                <a:cs typeface="Arial"/>
              </a:rPr>
              <a:t>d</a:t>
            </a:r>
            <a:r>
              <a:rPr sz="1400" b="1" spc="-5" dirty="0">
                <a:solidFill>
                  <a:srgbClr val="FFFFFF"/>
                </a:solidFill>
                <a:latin typeface="Basic Sans Light"/>
                <a:cs typeface="Arial"/>
              </a:rPr>
              <a:t>e</a:t>
            </a:r>
            <a:r>
              <a:rPr sz="1400" b="1" spc="-25" dirty="0">
                <a:solidFill>
                  <a:srgbClr val="FFFFFF"/>
                </a:solidFill>
                <a:latin typeface="Basic Sans Light"/>
                <a:cs typeface="Arial"/>
              </a:rPr>
              <a:t>v</a:t>
            </a:r>
            <a:r>
              <a:rPr sz="1400" b="1" spc="-5" dirty="0">
                <a:solidFill>
                  <a:srgbClr val="FFFFFF"/>
                </a:solidFill>
                <a:latin typeface="Basic Sans Light"/>
                <a:cs typeface="Arial"/>
              </a:rPr>
              <a:t>e</a:t>
            </a:r>
            <a:r>
              <a:rPr sz="1400" b="1" spc="5" dirty="0">
                <a:solidFill>
                  <a:srgbClr val="FFFFFF"/>
                </a:solidFill>
                <a:latin typeface="Basic Sans Light"/>
                <a:cs typeface="Arial"/>
              </a:rPr>
              <a:t>l</a:t>
            </a:r>
            <a:r>
              <a:rPr sz="1400" b="1" spc="-20" dirty="0">
                <a:solidFill>
                  <a:srgbClr val="FFFFFF"/>
                </a:solidFill>
                <a:latin typeface="Basic Sans Light"/>
                <a:cs typeface="Arial"/>
              </a:rPr>
              <a:t>op</a:t>
            </a:r>
            <a:r>
              <a:rPr sz="1400" b="1" spc="-5" dirty="0">
                <a:solidFill>
                  <a:srgbClr val="FFFFFF"/>
                </a:solidFill>
                <a:latin typeface="Basic Sans Light"/>
                <a:cs typeface="Arial"/>
              </a:rPr>
              <a:t>me</a:t>
            </a:r>
            <a:r>
              <a:rPr sz="1400" b="1" spc="-20" dirty="0">
                <a:solidFill>
                  <a:srgbClr val="FFFFFF"/>
                </a:solidFill>
                <a:latin typeface="Basic Sans Light"/>
                <a:cs typeface="Arial"/>
              </a:rPr>
              <a:t>n</a:t>
            </a:r>
            <a:r>
              <a:rPr sz="1400" b="1" dirty="0">
                <a:solidFill>
                  <a:srgbClr val="FFFFFF"/>
                </a:solidFill>
                <a:latin typeface="Basic Sans Light"/>
                <a:cs typeface="Arial"/>
              </a:rPr>
              <a:t>t</a:t>
            </a:r>
            <a:endParaRPr sz="1400">
              <a:latin typeface="Basic Sans Light"/>
              <a:cs typeface="Arial"/>
            </a:endParaRPr>
          </a:p>
        </p:txBody>
      </p:sp>
      <p:sp>
        <p:nvSpPr>
          <p:cNvPr id="7" name="object 7"/>
          <p:cNvSpPr txBox="1"/>
          <p:nvPr/>
        </p:nvSpPr>
        <p:spPr>
          <a:xfrm>
            <a:off x="1036116" y="3820414"/>
            <a:ext cx="773430" cy="452755"/>
          </a:xfrm>
          <a:prstGeom prst="rect">
            <a:avLst/>
          </a:prstGeom>
        </p:spPr>
        <p:txBody>
          <a:bodyPr vert="horz" wrap="square" lIns="0" tIns="12700" rIns="0" bIns="0" rtlCol="0">
            <a:spAutoFit/>
          </a:bodyPr>
          <a:lstStyle/>
          <a:p>
            <a:pPr marL="181610" marR="5080" indent="-169545">
              <a:lnSpc>
                <a:spcPct val="100000"/>
              </a:lnSpc>
              <a:spcBef>
                <a:spcPts val="100"/>
              </a:spcBef>
            </a:pPr>
            <a:r>
              <a:rPr sz="1400" b="1" dirty="0">
                <a:solidFill>
                  <a:srgbClr val="FFFFFF"/>
                </a:solidFill>
                <a:latin typeface="Basic Sans Light"/>
                <a:cs typeface="Arial"/>
              </a:rPr>
              <a:t>I</a:t>
            </a:r>
            <a:r>
              <a:rPr sz="1400" b="1" spc="-10" dirty="0">
                <a:solidFill>
                  <a:srgbClr val="FFFFFF"/>
                </a:solidFill>
                <a:latin typeface="Basic Sans Light"/>
                <a:cs typeface="Arial"/>
              </a:rPr>
              <a:t>n</a:t>
            </a:r>
            <a:r>
              <a:rPr sz="1400" b="1" dirty="0">
                <a:solidFill>
                  <a:srgbClr val="FFFFFF"/>
                </a:solidFill>
                <a:latin typeface="Basic Sans Light"/>
                <a:cs typeface="Arial"/>
              </a:rPr>
              <a:t>s</a:t>
            </a:r>
            <a:r>
              <a:rPr sz="1400" b="1" spc="-10" dirty="0">
                <a:solidFill>
                  <a:srgbClr val="FFFFFF"/>
                </a:solidFill>
                <a:latin typeface="Basic Sans Light"/>
                <a:cs typeface="Arial"/>
              </a:rPr>
              <a:t>piri</a:t>
            </a:r>
            <a:r>
              <a:rPr sz="1400" b="1" spc="-20" dirty="0">
                <a:solidFill>
                  <a:srgbClr val="FFFFFF"/>
                </a:solidFill>
                <a:latin typeface="Basic Sans Light"/>
                <a:cs typeface="Arial"/>
              </a:rPr>
              <a:t>n</a:t>
            </a:r>
            <a:r>
              <a:rPr sz="1400" b="1" dirty="0">
                <a:solidFill>
                  <a:srgbClr val="FFFFFF"/>
                </a:solidFill>
                <a:latin typeface="Basic Sans Light"/>
                <a:cs typeface="Arial"/>
              </a:rPr>
              <a:t>g  talks</a:t>
            </a:r>
            <a:endParaRPr sz="1400">
              <a:latin typeface="Basic Sans Light"/>
              <a:cs typeface="Arial"/>
            </a:endParaRPr>
          </a:p>
        </p:txBody>
      </p:sp>
      <p:sp>
        <p:nvSpPr>
          <p:cNvPr id="8" name="object 8"/>
          <p:cNvSpPr txBox="1"/>
          <p:nvPr/>
        </p:nvSpPr>
        <p:spPr>
          <a:xfrm>
            <a:off x="1566799" y="2694558"/>
            <a:ext cx="991235" cy="22890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Basic Sans Light"/>
                <a:cs typeface="Arial"/>
              </a:rPr>
              <a:t>Networking</a:t>
            </a:r>
            <a:endParaRPr sz="1400" dirty="0">
              <a:latin typeface="Basic Sans Light"/>
              <a:cs typeface="Arial"/>
            </a:endParaRPr>
          </a:p>
        </p:txBody>
      </p:sp>
      <p:sp>
        <p:nvSpPr>
          <p:cNvPr id="10" name="object 10"/>
          <p:cNvSpPr/>
          <p:nvPr/>
        </p:nvSpPr>
        <p:spPr>
          <a:xfrm>
            <a:off x="5647944" y="2357627"/>
            <a:ext cx="5236210" cy="3107690"/>
          </a:xfrm>
          <a:custGeom>
            <a:avLst/>
            <a:gdLst/>
            <a:ahLst/>
            <a:cxnLst/>
            <a:rect l="l" t="t" r="r" b="b"/>
            <a:pathLst>
              <a:path w="5236209" h="3107690">
                <a:moveTo>
                  <a:pt x="0" y="3107182"/>
                </a:moveTo>
                <a:lnTo>
                  <a:pt x="5236083" y="3107182"/>
                </a:lnTo>
                <a:lnTo>
                  <a:pt x="5236083" y="0"/>
                </a:lnTo>
                <a:lnTo>
                  <a:pt x="0" y="0"/>
                </a:lnTo>
                <a:lnTo>
                  <a:pt x="0" y="3107182"/>
                </a:lnTo>
                <a:close/>
              </a:path>
            </a:pathLst>
          </a:custGeom>
          <a:ln w="57912">
            <a:solidFill>
              <a:srgbClr val="FFFFFF"/>
            </a:solidFill>
          </a:ln>
        </p:spPr>
        <p:txBody>
          <a:bodyPr wrap="square" lIns="0" tIns="0" rIns="0" bIns="0" rtlCol="0"/>
          <a:lstStyle/>
          <a:p>
            <a:endParaRPr/>
          </a:p>
        </p:txBody>
      </p:sp>
      <p:sp>
        <p:nvSpPr>
          <p:cNvPr id="14" name="object 14"/>
          <p:cNvSpPr txBox="1"/>
          <p:nvPr/>
        </p:nvSpPr>
        <p:spPr>
          <a:xfrm>
            <a:off x="2204973" y="6351842"/>
            <a:ext cx="6576695" cy="269304"/>
          </a:xfrm>
          <a:prstGeom prst="rect">
            <a:avLst/>
          </a:prstGeom>
        </p:spPr>
        <p:txBody>
          <a:bodyPr vert="horz" wrap="square" lIns="0" tIns="0" rIns="0" bIns="0" rtlCol="0">
            <a:spAutoFit/>
          </a:bodyPr>
          <a:lstStyle/>
          <a:p>
            <a:pPr marL="12700">
              <a:lnSpc>
                <a:spcPts val="2090"/>
              </a:lnSpc>
            </a:pPr>
            <a:r>
              <a:rPr sz="1800" b="1" i="1" spc="-25" dirty="0">
                <a:solidFill>
                  <a:srgbClr val="0070C0"/>
                </a:solidFill>
                <a:latin typeface="Basic Sans Light"/>
                <a:cs typeface="Arial"/>
              </a:rPr>
              <a:t>Women’s </a:t>
            </a:r>
            <a:r>
              <a:rPr sz="1800" b="1" i="1" dirty="0">
                <a:solidFill>
                  <a:srgbClr val="0070C0"/>
                </a:solidFill>
                <a:latin typeface="Basic Sans Light"/>
                <a:cs typeface="Arial"/>
              </a:rPr>
              <a:t>Forum: </a:t>
            </a:r>
            <a:r>
              <a:rPr sz="1800" b="1" i="1" spc="-5" dirty="0">
                <a:solidFill>
                  <a:srgbClr val="0070C0"/>
                </a:solidFill>
                <a:latin typeface="Basic Sans Light"/>
                <a:cs typeface="Arial"/>
              </a:rPr>
              <a:t>Empowering </a:t>
            </a:r>
            <a:r>
              <a:rPr sz="1800" b="1" i="1" spc="-60" dirty="0">
                <a:solidFill>
                  <a:srgbClr val="0070C0"/>
                </a:solidFill>
                <a:latin typeface="Basic Sans Light"/>
                <a:cs typeface="Arial"/>
              </a:rPr>
              <a:t>IIA’s </a:t>
            </a:r>
            <a:r>
              <a:rPr sz="1800" b="1" i="1" dirty="0">
                <a:solidFill>
                  <a:srgbClr val="0070C0"/>
                </a:solidFill>
                <a:latin typeface="Basic Sans Light"/>
                <a:cs typeface="Arial"/>
              </a:rPr>
              <a:t>Gender </a:t>
            </a:r>
            <a:r>
              <a:rPr sz="1800" b="1" i="1" spc="-5" dirty="0">
                <a:solidFill>
                  <a:srgbClr val="0070C0"/>
                </a:solidFill>
                <a:latin typeface="Basic Sans Light"/>
                <a:cs typeface="Arial"/>
              </a:rPr>
              <a:t>Diversity</a:t>
            </a:r>
            <a:r>
              <a:rPr sz="1800" b="1" i="1" spc="-220" dirty="0">
                <a:solidFill>
                  <a:srgbClr val="0070C0"/>
                </a:solidFill>
                <a:latin typeface="Basic Sans Light"/>
                <a:cs typeface="Arial"/>
              </a:rPr>
              <a:t> </a:t>
            </a:r>
            <a:r>
              <a:rPr sz="1800" b="1" i="1" dirty="0">
                <a:solidFill>
                  <a:srgbClr val="0070C0"/>
                </a:solidFill>
                <a:latin typeface="Basic Sans Light"/>
                <a:cs typeface="Arial"/>
              </a:rPr>
              <a:t>Agenda</a:t>
            </a:r>
            <a:endParaRPr sz="1800" dirty="0">
              <a:solidFill>
                <a:srgbClr val="0070C0"/>
              </a:solidFill>
              <a:latin typeface="Basic Sans Light"/>
              <a:cs typeface="Arial"/>
            </a:endParaRPr>
          </a:p>
        </p:txBody>
      </p:sp>
      <p:sp>
        <p:nvSpPr>
          <p:cNvPr id="15" name="object 15"/>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25</a:t>
            </a:fld>
            <a:endParaRPr dirty="0"/>
          </a:p>
        </p:txBody>
      </p:sp>
      <p:pic>
        <p:nvPicPr>
          <p:cNvPr id="16" name="Picture 15">
            <a:extLst>
              <a:ext uri="{FF2B5EF4-FFF2-40B4-BE49-F238E27FC236}">
                <a16:creationId xmlns:a16="http://schemas.microsoft.com/office/drawing/2014/main" id="{87696FAB-82DD-4EE8-B382-FC20E86A2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756" y="233495"/>
            <a:ext cx="3096715" cy="807790"/>
          </a:xfrm>
          <a:prstGeom prst="rect">
            <a:avLst/>
          </a:prstGeom>
        </p:spPr>
      </p:pic>
      <p:sp>
        <p:nvSpPr>
          <p:cNvPr id="19" name="object 2">
            <a:extLst>
              <a:ext uri="{FF2B5EF4-FFF2-40B4-BE49-F238E27FC236}">
                <a16:creationId xmlns:a16="http://schemas.microsoft.com/office/drawing/2014/main" id="{CB756FF7-0696-8749-7FA0-5B0C43C604C5}"/>
              </a:ext>
            </a:extLst>
          </p:cNvPr>
          <p:cNvSpPr txBox="1">
            <a:spLocks/>
          </p:cNvSpPr>
          <p:nvPr/>
        </p:nvSpPr>
        <p:spPr>
          <a:xfrm>
            <a:off x="1204722" y="456588"/>
            <a:ext cx="576389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IN" sz="2800" b="1" dirty="0">
                <a:solidFill>
                  <a:srgbClr val="00629A"/>
                </a:solidFill>
                <a:latin typeface="Basic Sans Bold"/>
              </a:rPr>
              <a:t>Gender Diversity</a:t>
            </a:r>
          </a:p>
        </p:txBody>
      </p:sp>
      <p:grpSp>
        <p:nvGrpSpPr>
          <p:cNvPr id="20" name="Group 19">
            <a:extLst>
              <a:ext uri="{FF2B5EF4-FFF2-40B4-BE49-F238E27FC236}">
                <a16:creationId xmlns:a16="http://schemas.microsoft.com/office/drawing/2014/main" id="{5CB5411B-07ED-2BE3-F662-E70432E9161B}"/>
              </a:ext>
            </a:extLst>
          </p:cNvPr>
          <p:cNvGrpSpPr/>
          <p:nvPr/>
        </p:nvGrpSpPr>
        <p:grpSpPr>
          <a:xfrm>
            <a:off x="543232" y="430964"/>
            <a:ext cx="519430" cy="483234"/>
            <a:chOff x="695632" y="197284"/>
            <a:chExt cx="519430" cy="483234"/>
          </a:xfrm>
        </p:grpSpPr>
        <p:sp>
          <p:nvSpPr>
            <p:cNvPr id="21" name="object 29">
              <a:extLst>
                <a:ext uri="{FF2B5EF4-FFF2-40B4-BE49-F238E27FC236}">
                  <a16:creationId xmlns:a16="http://schemas.microsoft.com/office/drawing/2014/main" id="{29E98E2A-BB6B-0BFA-5B2B-0AA3A373E3D9}"/>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22" name="TextBox 21">
              <a:extLst>
                <a:ext uri="{FF2B5EF4-FFF2-40B4-BE49-F238E27FC236}">
                  <a16:creationId xmlns:a16="http://schemas.microsoft.com/office/drawing/2014/main" id="{1A68A2B1-F65F-9D1A-001C-451484D54FB4}"/>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2</a:t>
              </a:r>
            </a:p>
          </p:txBody>
        </p:sp>
      </p:grpSp>
      <p:grpSp>
        <p:nvGrpSpPr>
          <p:cNvPr id="25" name="Group 24">
            <a:extLst>
              <a:ext uri="{FF2B5EF4-FFF2-40B4-BE49-F238E27FC236}">
                <a16:creationId xmlns:a16="http://schemas.microsoft.com/office/drawing/2014/main" id="{C6DB190D-C095-A259-6103-C29C4F701740}"/>
              </a:ext>
            </a:extLst>
          </p:cNvPr>
          <p:cNvGrpSpPr/>
          <p:nvPr/>
        </p:nvGrpSpPr>
        <p:grpSpPr>
          <a:xfrm>
            <a:off x="5801359" y="2377440"/>
            <a:ext cx="5819867" cy="2943512"/>
            <a:chOff x="5801359" y="2184400"/>
            <a:chExt cx="5819867" cy="2943512"/>
          </a:xfrm>
        </p:grpSpPr>
        <p:sp>
          <p:nvSpPr>
            <p:cNvPr id="23" name="Rectangle 22">
              <a:extLst>
                <a:ext uri="{FF2B5EF4-FFF2-40B4-BE49-F238E27FC236}">
                  <a16:creationId xmlns:a16="http://schemas.microsoft.com/office/drawing/2014/main" id="{19DB07CE-6AFA-1906-B19E-96972432ED70}"/>
                </a:ext>
              </a:extLst>
            </p:cNvPr>
            <p:cNvSpPr/>
            <p:nvPr/>
          </p:nvSpPr>
          <p:spPr>
            <a:xfrm>
              <a:off x="5801359" y="2184400"/>
              <a:ext cx="5819867" cy="2943512"/>
            </a:xfrm>
            <a:prstGeom prst="rect">
              <a:avLst/>
            </a:prstGeom>
            <a:solidFill>
              <a:srgbClr val="0068A3"/>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FAD8E586-C8FE-B6A0-47BD-6CB138737958}"/>
                </a:ext>
              </a:extLst>
            </p:cNvPr>
            <p:cNvSpPr txBox="1"/>
            <p:nvPr/>
          </p:nvSpPr>
          <p:spPr>
            <a:xfrm>
              <a:off x="5942024" y="2378323"/>
              <a:ext cx="5397425" cy="2723823"/>
            </a:xfrm>
            <a:prstGeom prst="rect">
              <a:avLst/>
            </a:prstGeom>
            <a:noFill/>
            <a:ln>
              <a:noFill/>
              <a:prstDash val="solid"/>
            </a:ln>
          </p:spPr>
          <p:txBody>
            <a:bodyPr wrap="square" rtlCol="0">
              <a:spAutoFit/>
            </a:bodyPr>
            <a:lstStyle/>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Encourage and promote women in leadership roles</a:t>
              </a:r>
            </a:p>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Augment women-centric programs, take a step towards  motivating women members</a:t>
              </a:r>
            </a:p>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Inspire women members to set and achieve higher goals</a:t>
              </a:r>
            </a:p>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Advocacy for women’s career acceleration</a:t>
              </a:r>
            </a:p>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Promote networking opportunities by connecting with  accomplished women executives from various backgrounds,  industries, and countries across the globe</a:t>
              </a:r>
            </a:p>
            <a:p>
              <a:pPr rtl="0" fontAlgn="base">
                <a:spcBef>
                  <a:spcPts val="0"/>
                </a:spcBef>
                <a:spcAft>
                  <a:spcPts val="0"/>
                </a:spcAft>
                <a:buFont typeface="Arial" panose="020B0604020202020204" pitchFamily="34" charset="0"/>
                <a:buChar char="•"/>
              </a:pPr>
              <a:r>
                <a:rPr lang="en-US" sz="1700" b="0" i="0" u="none" strike="noStrike" dirty="0">
                  <a:solidFill>
                    <a:schemeClr val="bg1"/>
                  </a:solidFill>
                  <a:effectLst/>
                  <a:latin typeface="Basic Sans Light"/>
                </a:rPr>
                <a:t> Share career opportunities</a:t>
              </a:r>
            </a:p>
            <a:p>
              <a:endParaRPr lang="en-IN" dirty="0"/>
            </a:p>
          </p:txBody>
        </p:sp>
      </p:grpSp>
    </p:spTree>
    <p:extLst>
      <p:ext uri="{BB962C8B-B14F-4D97-AF65-F5344CB8AC3E}">
        <p14:creationId xmlns:p14="http://schemas.microsoft.com/office/powerpoint/2010/main" val="132988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88923" y="823982"/>
            <a:ext cx="10755122" cy="1120820"/>
          </a:xfrm>
          <a:prstGeom prst="rect">
            <a:avLst/>
          </a:prstGeom>
        </p:spPr>
        <p:txBody>
          <a:bodyPr vert="horz" wrap="square" lIns="0" tIns="12700" rIns="0" bIns="0" rtlCol="0">
            <a:spAutoFit/>
          </a:bodyPr>
          <a:lstStyle/>
          <a:p>
            <a:pPr marL="12700" marR="5080" algn="just">
              <a:lnSpc>
                <a:spcPct val="100000"/>
              </a:lnSpc>
              <a:spcBef>
                <a:spcPts val="100"/>
              </a:spcBef>
            </a:pPr>
            <a:r>
              <a:rPr lang="en-US" sz="1800" b="0" i="0" u="none" strike="noStrike" dirty="0">
                <a:solidFill>
                  <a:srgbClr val="000000"/>
                </a:solidFill>
                <a:effectLst/>
                <a:latin typeface="Basic Sans Light"/>
              </a:rPr>
              <a:t>IIA Quality Service helps validate and strength internal audit activity and enhance effectiveness, efficiency, and successful practice implementation. The IIA India not only  organizes teams of qualified professionals to conduct external Quality Assessments for  organizations requesting the service, it also provides the global methodology established for  conducting these reviews. We also conduct training on QAIP. </a:t>
            </a:r>
            <a:endParaRPr sz="1800" b="1" dirty="0">
              <a:solidFill>
                <a:srgbClr val="0070C0"/>
              </a:solidFill>
              <a:latin typeface="Basic Sans Light"/>
              <a:cs typeface="Arial"/>
            </a:endParaRPr>
          </a:p>
        </p:txBody>
      </p:sp>
      <p:sp>
        <p:nvSpPr>
          <p:cNvPr id="6" name="object 6"/>
          <p:cNvSpPr/>
          <p:nvPr/>
        </p:nvSpPr>
        <p:spPr>
          <a:xfrm>
            <a:off x="423672" y="2520695"/>
            <a:ext cx="1871345" cy="1148715"/>
          </a:xfrm>
          <a:custGeom>
            <a:avLst/>
            <a:gdLst/>
            <a:ahLst/>
            <a:cxnLst/>
            <a:rect l="l" t="t" r="r" b="b"/>
            <a:pathLst>
              <a:path w="1871345" h="1148714">
                <a:moveTo>
                  <a:pt x="168884" y="381888"/>
                </a:moveTo>
                <a:lnTo>
                  <a:pt x="114452" y="393700"/>
                </a:lnTo>
                <a:lnTo>
                  <a:pt x="67957" y="417449"/>
                </a:lnTo>
                <a:lnTo>
                  <a:pt x="31788" y="451230"/>
                </a:lnTo>
                <a:lnTo>
                  <a:pt x="8343" y="492505"/>
                </a:lnTo>
                <a:lnTo>
                  <a:pt x="0" y="539114"/>
                </a:lnTo>
                <a:lnTo>
                  <a:pt x="6400" y="580136"/>
                </a:lnTo>
                <a:lnTo>
                  <a:pt x="24892" y="617727"/>
                </a:lnTo>
                <a:lnTo>
                  <a:pt x="54190" y="650239"/>
                </a:lnTo>
                <a:lnTo>
                  <a:pt x="93052" y="675639"/>
                </a:lnTo>
                <a:lnTo>
                  <a:pt x="54356" y="723518"/>
                </a:lnTo>
                <a:lnTo>
                  <a:pt x="41160" y="781303"/>
                </a:lnTo>
                <a:lnTo>
                  <a:pt x="47904" y="823087"/>
                </a:lnTo>
                <a:lnTo>
                  <a:pt x="66954" y="860678"/>
                </a:lnTo>
                <a:lnTo>
                  <a:pt x="96481" y="892555"/>
                </a:lnTo>
                <a:lnTo>
                  <a:pt x="134708" y="917193"/>
                </a:lnTo>
                <a:lnTo>
                  <a:pt x="179832" y="933068"/>
                </a:lnTo>
                <a:lnTo>
                  <a:pt x="230047" y="938656"/>
                </a:lnTo>
                <a:lnTo>
                  <a:pt x="237324" y="938656"/>
                </a:lnTo>
                <a:lnTo>
                  <a:pt x="244690" y="938276"/>
                </a:lnTo>
                <a:lnTo>
                  <a:pt x="252056" y="937640"/>
                </a:lnTo>
                <a:lnTo>
                  <a:pt x="251015" y="938656"/>
                </a:lnTo>
                <a:lnTo>
                  <a:pt x="279577" y="973963"/>
                </a:lnTo>
                <a:lnTo>
                  <a:pt x="313664" y="1004824"/>
                </a:lnTo>
                <a:lnTo>
                  <a:pt x="352526" y="1030858"/>
                </a:lnTo>
                <a:lnTo>
                  <a:pt x="395465" y="1051687"/>
                </a:lnTo>
                <a:lnTo>
                  <a:pt x="441718" y="1066927"/>
                </a:lnTo>
                <a:lnTo>
                  <a:pt x="490575" y="1076452"/>
                </a:lnTo>
                <a:lnTo>
                  <a:pt x="541286" y="1079627"/>
                </a:lnTo>
                <a:lnTo>
                  <a:pt x="586486" y="1077087"/>
                </a:lnTo>
                <a:lnTo>
                  <a:pt x="630669" y="1069466"/>
                </a:lnTo>
                <a:lnTo>
                  <a:pt x="673227" y="1056893"/>
                </a:lnTo>
                <a:lnTo>
                  <a:pt x="713549" y="1039621"/>
                </a:lnTo>
                <a:lnTo>
                  <a:pt x="743089" y="1071499"/>
                </a:lnTo>
                <a:lnTo>
                  <a:pt x="778459" y="1098295"/>
                </a:lnTo>
                <a:lnTo>
                  <a:pt x="818299" y="1119758"/>
                </a:lnTo>
                <a:lnTo>
                  <a:pt x="861822" y="1135633"/>
                </a:lnTo>
                <a:lnTo>
                  <a:pt x="908050" y="1145412"/>
                </a:lnTo>
                <a:lnTo>
                  <a:pt x="956310" y="1148714"/>
                </a:lnTo>
                <a:lnTo>
                  <a:pt x="1010285" y="1144396"/>
                </a:lnTo>
                <a:lnTo>
                  <a:pt x="1061593" y="1132204"/>
                </a:lnTo>
                <a:lnTo>
                  <a:pt x="1108710" y="1112646"/>
                </a:lnTo>
                <a:lnTo>
                  <a:pt x="1150874" y="1086484"/>
                </a:lnTo>
                <a:lnTo>
                  <a:pt x="1186815" y="1054353"/>
                </a:lnTo>
                <a:lnTo>
                  <a:pt x="1215644" y="1016762"/>
                </a:lnTo>
                <a:lnTo>
                  <a:pt x="1236217" y="974598"/>
                </a:lnTo>
                <a:lnTo>
                  <a:pt x="1236472" y="975994"/>
                </a:lnTo>
                <a:lnTo>
                  <a:pt x="1267460" y="989711"/>
                </a:lnTo>
                <a:lnTo>
                  <a:pt x="1300226" y="999616"/>
                </a:lnTo>
                <a:lnTo>
                  <a:pt x="1334261" y="1005713"/>
                </a:lnTo>
                <a:lnTo>
                  <a:pt x="1369186" y="1007744"/>
                </a:lnTo>
                <a:lnTo>
                  <a:pt x="1419352" y="1003553"/>
                </a:lnTo>
                <a:lnTo>
                  <a:pt x="1466215" y="991488"/>
                </a:lnTo>
                <a:lnTo>
                  <a:pt x="1508633" y="972312"/>
                </a:lnTo>
                <a:lnTo>
                  <a:pt x="1545717" y="947038"/>
                </a:lnTo>
                <a:lnTo>
                  <a:pt x="1576323" y="916304"/>
                </a:lnTo>
                <a:lnTo>
                  <a:pt x="1599565" y="881126"/>
                </a:lnTo>
                <a:lnTo>
                  <a:pt x="1614297" y="842137"/>
                </a:lnTo>
                <a:lnTo>
                  <a:pt x="1619758" y="800226"/>
                </a:lnTo>
                <a:lnTo>
                  <a:pt x="1619377" y="799718"/>
                </a:lnTo>
                <a:lnTo>
                  <a:pt x="1671701" y="789304"/>
                </a:lnTo>
                <a:lnTo>
                  <a:pt x="1719707" y="771651"/>
                </a:lnTo>
                <a:lnTo>
                  <a:pt x="1762633" y="747394"/>
                </a:lnTo>
                <a:lnTo>
                  <a:pt x="1799589" y="717550"/>
                </a:lnTo>
                <a:lnTo>
                  <a:pt x="1829689" y="682751"/>
                </a:lnTo>
                <a:lnTo>
                  <a:pt x="1852295" y="643889"/>
                </a:lnTo>
                <a:lnTo>
                  <a:pt x="1866391" y="601726"/>
                </a:lnTo>
                <a:lnTo>
                  <a:pt x="1871345" y="557021"/>
                </a:lnTo>
                <a:lnTo>
                  <a:pt x="1867408" y="516889"/>
                </a:lnTo>
                <a:lnTo>
                  <a:pt x="1855724" y="478154"/>
                </a:lnTo>
                <a:lnTo>
                  <a:pt x="1836674" y="441451"/>
                </a:lnTo>
                <a:lnTo>
                  <a:pt x="1810639" y="407542"/>
                </a:lnTo>
                <a:lnTo>
                  <a:pt x="1810003" y="407415"/>
                </a:lnTo>
                <a:lnTo>
                  <a:pt x="1818132" y="389000"/>
                </a:lnTo>
                <a:lnTo>
                  <a:pt x="1823974" y="370077"/>
                </a:lnTo>
                <a:lnTo>
                  <a:pt x="1827529" y="350774"/>
                </a:lnTo>
                <a:lnTo>
                  <a:pt x="1828673" y="331215"/>
                </a:lnTo>
                <a:lnTo>
                  <a:pt x="1823085" y="288798"/>
                </a:lnTo>
                <a:lnTo>
                  <a:pt x="1806828" y="249174"/>
                </a:lnTo>
                <a:lnTo>
                  <a:pt x="1781175" y="213740"/>
                </a:lnTo>
                <a:lnTo>
                  <a:pt x="1747139" y="183768"/>
                </a:lnTo>
                <a:lnTo>
                  <a:pt x="1705864" y="160274"/>
                </a:lnTo>
                <a:lnTo>
                  <a:pt x="1658365" y="144652"/>
                </a:lnTo>
                <a:lnTo>
                  <a:pt x="1659127" y="144271"/>
                </a:lnTo>
                <a:lnTo>
                  <a:pt x="1644523" y="104520"/>
                </a:lnTo>
                <a:lnTo>
                  <a:pt x="1620011" y="69723"/>
                </a:lnTo>
                <a:lnTo>
                  <a:pt x="1586992" y="40766"/>
                </a:lnTo>
                <a:lnTo>
                  <a:pt x="1546986" y="18795"/>
                </a:lnTo>
                <a:lnTo>
                  <a:pt x="1501521" y="4825"/>
                </a:lnTo>
                <a:lnTo>
                  <a:pt x="1452117" y="0"/>
                </a:lnTo>
                <a:lnTo>
                  <a:pt x="1406525" y="4190"/>
                </a:lnTo>
                <a:lnTo>
                  <a:pt x="1363598" y="16255"/>
                </a:lnTo>
                <a:lnTo>
                  <a:pt x="1324864" y="35687"/>
                </a:lnTo>
                <a:lnTo>
                  <a:pt x="1291590" y="61975"/>
                </a:lnTo>
                <a:lnTo>
                  <a:pt x="1291844" y="62229"/>
                </a:lnTo>
                <a:lnTo>
                  <a:pt x="1261617" y="35940"/>
                </a:lnTo>
                <a:lnTo>
                  <a:pt x="1225423" y="16382"/>
                </a:lnTo>
                <a:lnTo>
                  <a:pt x="1184910" y="4190"/>
                </a:lnTo>
                <a:lnTo>
                  <a:pt x="1141603" y="0"/>
                </a:lnTo>
                <a:lnTo>
                  <a:pt x="1089279" y="6095"/>
                </a:lnTo>
                <a:lnTo>
                  <a:pt x="1042035" y="23621"/>
                </a:lnTo>
                <a:lnTo>
                  <a:pt x="1002157" y="51180"/>
                </a:lnTo>
                <a:lnTo>
                  <a:pt x="972312" y="87502"/>
                </a:lnTo>
                <a:lnTo>
                  <a:pt x="973074" y="90169"/>
                </a:lnTo>
                <a:lnTo>
                  <a:pt x="937894" y="66420"/>
                </a:lnTo>
                <a:lnTo>
                  <a:pt x="898397" y="49021"/>
                </a:lnTo>
                <a:lnTo>
                  <a:pt x="855726" y="38226"/>
                </a:lnTo>
                <a:lnTo>
                  <a:pt x="810844" y="34543"/>
                </a:lnTo>
                <a:lnTo>
                  <a:pt x="760679" y="39115"/>
                </a:lnTo>
                <a:lnTo>
                  <a:pt x="713676" y="52450"/>
                </a:lnTo>
                <a:lnTo>
                  <a:pt x="671347" y="73787"/>
                </a:lnTo>
                <a:lnTo>
                  <a:pt x="635228" y="102234"/>
                </a:lnTo>
                <a:lnTo>
                  <a:pt x="606793" y="137159"/>
                </a:lnTo>
                <a:lnTo>
                  <a:pt x="606094" y="138429"/>
                </a:lnTo>
                <a:lnTo>
                  <a:pt x="571372" y="123951"/>
                </a:lnTo>
                <a:lnTo>
                  <a:pt x="534809" y="113411"/>
                </a:lnTo>
                <a:lnTo>
                  <a:pt x="496925" y="107061"/>
                </a:lnTo>
                <a:lnTo>
                  <a:pt x="458190" y="104901"/>
                </a:lnTo>
                <a:lnTo>
                  <a:pt x="405599" y="108838"/>
                </a:lnTo>
                <a:lnTo>
                  <a:pt x="356108" y="120141"/>
                </a:lnTo>
                <a:lnTo>
                  <a:pt x="310527" y="138302"/>
                </a:lnTo>
                <a:lnTo>
                  <a:pt x="269709" y="162305"/>
                </a:lnTo>
                <a:lnTo>
                  <a:pt x="234454" y="191769"/>
                </a:lnTo>
                <a:lnTo>
                  <a:pt x="205600" y="225932"/>
                </a:lnTo>
                <a:lnTo>
                  <a:pt x="183959" y="264032"/>
                </a:lnTo>
                <a:lnTo>
                  <a:pt x="170383" y="305307"/>
                </a:lnTo>
                <a:lnTo>
                  <a:pt x="165671" y="349250"/>
                </a:lnTo>
                <a:lnTo>
                  <a:pt x="165798" y="357504"/>
                </a:lnTo>
                <a:lnTo>
                  <a:pt x="166281" y="365759"/>
                </a:lnTo>
                <a:lnTo>
                  <a:pt x="167119" y="374014"/>
                </a:lnTo>
                <a:lnTo>
                  <a:pt x="168275" y="382142"/>
                </a:lnTo>
                <a:lnTo>
                  <a:pt x="168884" y="381888"/>
                </a:lnTo>
                <a:close/>
              </a:path>
            </a:pathLst>
          </a:custGeom>
          <a:ln w="12192">
            <a:solidFill>
              <a:srgbClr val="002E5E"/>
            </a:solidFill>
          </a:ln>
        </p:spPr>
        <p:txBody>
          <a:bodyPr wrap="square" lIns="0" tIns="0" rIns="0" bIns="0" rtlCol="0"/>
          <a:lstStyle/>
          <a:p>
            <a:endParaRPr/>
          </a:p>
        </p:txBody>
      </p:sp>
      <p:sp>
        <p:nvSpPr>
          <p:cNvPr id="7" name="object 7"/>
          <p:cNvSpPr/>
          <p:nvPr/>
        </p:nvSpPr>
        <p:spPr>
          <a:xfrm>
            <a:off x="516636" y="3195827"/>
            <a:ext cx="109855" cy="22860"/>
          </a:xfrm>
          <a:custGeom>
            <a:avLst/>
            <a:gdLst/>
            <a:ahLst/>
            <a:cxnLst/>
            <a:rect l="l" t="t" r="r" b="b"/>
            <a:pathLst>
              <a:path w="109854" h="22860">
                <a:moveTo>
                  <a:pt x="0" y="0"/>
                </a:moveTo>
                <a:lnTo>
                  <a:pt x="22301" y="9651"/>
                </a:lnTo>
                <a:lnTo>
                  <a:pt x="45796" y="16637"/>
                </a:lnTo>
                <a:lnTo>
                  <a:pt x="70129" y="20955"/>
                </a:lnTo>
                <a:lnTo>
                  <a:pt x="95021" y="22351"/>
                </a:lnTo>
                <a:lnTo>
                  <a:pt x="99872" y="22225"/>
                </a:lnTo>
                <a:lnTo>
                  <a:pt x="104800" y="22098"/>
                </a:lnTo>
                <a:lnTo>
                  <a:pt x="109651" y="21844"/>
                </a:lnTo>
              </a:path>
            </a:pathLst>
          </a:custGeom>
          <a:ln w="12192">
            <a:solidFill>
              <a:srgbClr val="002E5E"/>
            </a:solidFill>
          </a:ln>
        </p:spPr>
        <p:txBody>
          <a:bodyPr wrap="square" lIns="0" tIns="0" rIns="0" bIns="0" rtlCol="0"/>
          <a:lstStyle/>
          <a:p>
            <a:endParaRPr/>
          </a:p>
        </p:txBody>
      </p:sp>
      <p:sp>
        <p:nvSpPr>
          <p:cNvPr id="8" name="object 8"/>
          <p:cNvSpPr/>
          <p:nvPr/>
        </p:nvSpPr>
        <p:spPr>
          <a:xfrm>
            <a:off x="675131" y="3448811"/>
            <a:ext cx="48895" cy="9525"/>
          </a:xfrm>
          <a:custGeom>
            <a:avLst/>
            <a:gdLst/>
            <a:ahLst/>
            <a:cxnLst/>
            <a:rect l="l" t="t" r="r" b="b"/>
            <a:pathLst>
              <a:path w="48895" h="9525">
                <a:moveTo>
                  <a:pt x="0" y="9143"/>
                </a:moveTo>
                <a:lnTo>
                  <a:pt x="12407" y="7747"/>
                </a:lnTo>
                <a:lnTo>
                  <a:pt x="24638" y="5714"/>
                </a:lnTo>
                <a:lnTo>
                  <a:pt x="36690" y="3175"/>
                </a:lnTo>
                <a:lnTo>
                  <a:pt x="48501" y="0"/>
                </a:lnTo>
              </a:path>
            </a:pathLst>
          </a:custGeom>
          <a:ln w="12192">
            <a:solidFill>
              <a:srgbClr val="002E5E"/>
            </a:solidFill>
          </a:ln>
        </p:spPr>
        <p:txBody>
          <a:bodyPr wrap="square" lIns="0" tIns="0" rIns="0" bIns="0" rtlCol="0"/>
          <a:lstStyle/>
          <a:p>
            <a:endParaRPr/>
          </a:p>
        </p:txBody>
      </p:sp>
      <p:sp>
        <p:nvSpPr>
          <p:cNvPr id="9" name="object 9"/>
          <p:cNvSpPr/>
          <p:nvPr/>
        </p:nvSpPr>
        <p:spPr>
          <a:xfrm>
            <a:off x="1107947" y="3514344"/>
            <a:ext cx="29209" cy="47625"/>
          </a:xfrm>
          <a:custGeom>
            <a:avLst/>
            <a:gdLst/>
            <a:ahLst/>
            <a:cxnLst/>
            <a:rect l="l" t="t" r="r" b="b"/>
            <a:pathLst>
              <a:path w="29209" h="47625">
                <a:moveTo>
                  <a:pt x="0" y="0"/>
                </a:moveTo>
                <a:lnTo>
                  <a:pt x="6057" y="12318"/>
                </a:lnTo>
                <a:lnTo>
                  <a:pt x="12865" y="24256"/>
                </a:lnTo>
                <a:lnTo>
                  <a:pt x="20421" y="35813"/>
                </a:lnTo>
                <a:lnTo>
                  <a:pt x="28689" y="47116"/>
                </a:lnTo>
              </a:path>
            </a:pathLst>
          </a:custGeom>
          <a:ln w="12192">
            <a:solidFill>
              <a:srgbClr val="002E5E"/>
            </a:solidFill>
          </a:ln>
        </p:spPr>
        <p:txBody>
          <a:bodyPr wrap="square" lIns="0" tIns="0" rIns="0" bIns="0" rtlCol="0"/>
          <a:lstStyle/>
          <a:p>
            <a:endParaRPr/>
          </a:p>
        </p:txBody>
      </p:sp>
      <p:sp>
        <p:nvSpPr>
          <p:cNvPr id="10" name="object 10"/>
          <p:cNvSpPr/>
          <p:nvPr/>
        </p:nvSpPr>
        <p:spPr>
          <a:xfrm>
            <a:off x="1659635" y="3444240"/>
            <a:ext cx="12065" cy="52069"/>
          </a:xfrm>
          <a:custGeom>
            <a:avLst/>
            <a:gdLst/>
            <a:ahLst/>
            <a:cxnLst/>
            <a:rect l="l" t="t" r="r" b="b"/>
            <a:pathLst>
              <a:path w="12064" h="52070">
                <a:moveTo>
                  <a:pt x="0" y="51815"/>
                </a:moveTo>
                <a:lnTo>
                  <a:pt x="4063" y="38988"/>
                </a:lnTo>
                <a:lnTo>
                  <a:pt x="7365" y="26162"/>
                </a:lnTo>
                <a:lnTo>
                  <a:pt x="9906" y="13081"/>
                </a:lnTo>
                <a:lnTo>
                  <a:pt x="11683" y="0"/>
                </a:lnTo>
              </a:path>
            </a:pathLst>
          </a:custGeom>
          <a:ln w="12191">
            <a:solidFill>
              <a:srgbClr val="002E5E"/>
            </a:solidFill>
          </a:ln>
        </p:spPr>
        <p:txBody>
          <a:bodyPr wrap="square" lIns="0" tIns="0" rIns="0" bIns="0" rtlCol="0"/>
          <a:lstStyle/>
          <a:p>
            <a:endParaRPr/>
          </a:p>
        </p:txBody>
      </p:sp>
      <p:sp>
        <p:nvSpPr>
          <p:cNvPr id="11" name="object 11"/>
          <p:cNvSpPr/>
          <p:nvPr/>
        </p:nvSpPr>
        <p:spPr>
          <a:xfrm>
            <a:off x="1895855" y="3124200"/>
            <a:ext cx="153924" cy="20269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170176" y="2927604"/>
            <a:ext cx="64135" cy="73025"/>
          </a:xfrm>
          <a:custGeom>
            <a:avLst/>
            <a:gdLst/>
            <a:ahLst/>
            <a:cxnLst/>
            <a:rect l="l" t="t" r="r" b="b"/>
            <a:pathLst>
              <a:path w="64135" h="73025">
                <a:moveTo>
                  <a:pt x="0" y="72644"/>
                </a:moveTo>
                <a:lnTo>
                  <a:pt x="19685" y="56896"/>
                </a:lnTo>
                <a:lnTo>
                  <a:pt x="36956" y="39370"/>
                </a:lnTo>
                <a:lnTo>
                  <a:pt x="51688" y="20320"/>
                </a:lnTo>
                <a:lnTo>
                  <a:pt x="63881" y="0"/>
                </a:lnTo>
              </a:path>
            </a:pathLst>
          </a:custGeom>
          <a:ln w="12192">
            <a:solidFill>
              <a:srgbClr val="002E5E"/>
            </a:solidFill>
          </a:ln>
        </p:spPr>
        <p:txBody>
          <a:bodyPr wrap="square" lIns="0" tIns="0" rIns="0" bIns="0" rtlCol="0"/>
          <a:lstStyle/>
          <a:p>
            <a:endParaRPr/>
          </a:p>
        </p:txBody>
      </p:sp>
      <p:sp>
        <p:nvSpPr>
          <p:cNvPr id="13" name="object 13"/>
          <p:cNvSpPr/>
          <p:nvPr/>
        </p:nvSpPr>
        <p:spPr>
          <a:xfrm>
            <a:off x="2083307" y="2665476"/>
            <a:ext cx="3175" cy="33655"/>
          </a:xfrm>
          <a:custGeom>
            <a:avLst/>
            <a:gdLst/>
            <a:ahLst/>
            <a:cxnLst/>
            <a:rect l="l" t="t" r="r" b="b"/>
            <a:pathLst>
              <a:path w="3175" h="33655">
                <a:moveTo>
                  <a:pt x="2667" y="33527"/>
                </a:moveTo>
                <a:lnTo>
                  <a:pt x="2667" y="32638"/>
                </a:lnTo>
                <a:lnTo>
                  <a:pt x="2793" y="31876"/>
                </a:lnTo>
                <a:lnTo>
                  <a:pt x="2793" y="30987"/>
                </a:lnTo>
                <a:lnTo>
                  <a:pt x="2540" y="23240"/>
                </a:lnTo>
                <a:lnTo>
                  <a:pt x="2031" y="15494"/>
                </a:lnTo>
                <a:lnTo>
                  <a:pt x="1143" y="7747"/>
                </a:lnTo>
                <a:lnTo>
                  <a:pt x="0" y="0"/>
                </a:lnTo>
              </a:path>
            </a:pathLst>
          </a:custGeom>
          <a:ln w="12192">
            <a:solidFill>
              <a:srgbClr val="002E5E"/>
            </a:solidFill>
          </a:ln>
        </p:spPr>
        <p:txBody>
          <a:bodyPr wrap="square" lIns="0" tIns="0" rIns="0" bIns="0" rtlCol="0"/>
          <a:lstStyle/>
          <a:p>
            <a:endParaRPr/>
          </a:p>
        </p:txBody>
      </p:sp>
      <p:sp>
        <p:nvSpPr>
          <p:cNvPr id="14" name="object 14"/>
          <p:cNvSpPr/>
          <p:nvPr/>
        </p:nvSpPr>
        <p:spPr>
          <a:xfrm>
            <a:off x="1682495" y="2583179"/>
            <a:ext cx="33655" cy="42545"/>
          </a:xfrm>
          <a:custGeom>
            <a:avLst/>
            <a:gdLst/>
            <a:ahLst/>
            <a:cxnLst/>
            <a:rect l="l" t="t" r="r" b="b"/>
            <a:pathLst>
              <a:path w="33655" h="42544">
                <a:moveTo>
                  <a:pt x="33274" y="0"/>
                </a:moveTo>
                <a:lnTo>
                  <a:pt x="23495" y="9906"/>
                </a:lnTo>
                <a:lnTo>
                  <a:pt x="14731" y="20193"/>
                </a:lnTo>
                <a:lnTo>
                  <a:pt x="6858" y="31115"/>
                </a:lnTo>
                <a:lnTo>
                  <a:pt x="0" y="42418"/>
                </a:lnTo>
              </a:path>
            </a:pathLst>
          </a:custGeom>
          <a:ln w="12191">
            <a:solidFill>
              <a:srgbClr val="002E5E"/>
            </a:solidFill>
          </a:ln>
        </p:spPr>
        <p:txBody>
          <a:bodyPr wrap="square" lIns="0" tIns="0" rIns="0" bIns="0" rtlCol="0"/>
          <a:lstStyle/>
          <a:p>
            <a:endParaRPr/>
          </a:p>
        </p:txBody>
      </p:sp>
      <p:sp>
        <p:nvSpPr>
          <p:cNvPr id="15" name="object 15"/>
          <p:cNvSpPr/>
          <p:nvPr/>
        </p:nvSpPr>
        <p:spPr>
          <a:xfrm>
            <a:off x="1380744" y="2607564"/>
            <a:ext cx="15240" cy="38100"/>
          </a:xfrm>
          <a:custGeom>
            <a:avLst/>
            <a:gdLst/>
            <a:ahLst/>
            <a:cxnLst/>
            <a:rect l="l" t="t" r="r" b="b"/>
            <a:pathLst>
              <a:path w="15240" h="38100">
                <a:moveTo>
                  <a:pt x="14986" y="0"/>
                </a:moveTo>
                <a:lnTo>
                  <a:pt x="10287" y="9144"/>
                </a:lnTo>
                <a:lnTo>
                  <a:pt x="6222" y="18414"/>
                </a:lnTo>
                <a:lnTo>
                  <a:pt x="2793" y="27939"/>
                </a:lnTo>
                <a:lnTo>
                  <a:pt x="0" y="37591"/>
                </a:lnTo>
              </a:path>
            </a:pathLst>
          </a:custGeom>
          <a:ln w="12192">
            <a:solidFill>
              <a:srgbClr val="002E5E"/>
            </a:solidFill>
          </a:ln>
        </p:spPr>
        <p:txBody>
          <a:bodyPr wrap="square" lIns="0" tIns="0" rIns="0" bIns="0" rtlCol="0"/>
          <a:lstStyle/>
          <a:p>
            <a:endParaRPr/>
          </a:p>
        </p:txBody>
      </p:sp>
      <p:sp>
        <p:nvSpPr>
          <p:cNvPr id="16" name="object 16"/>
          <p:cNvSpPr/>
          <p:nvPr/>
        </p:nvSpPr>
        <p:spPr>
          <a:xfrm>
            <a:off x="1030224" y="2659379"/>
            <a:ext cx="56515" cy="36195"/>
          </a:xfrm>
          <a:custGeom>
            <a:avLst/>
            <a:gdLst/>
            <a:ahLst/>
            <a:cxnLst/>
            <a:rect l="l" t="t" r="r" b="b"/>
            <a:pathLst>
              <a:path w="56515" h="36194">
                <a:moveTo>
                  <a:pt x="56197" y="36195"/>
                </a:moveTo>
                <a:lnTo>
                  <a:pt x="43141" y="26035"/>
                </a:lnTo>
                <a:lnTo>
                  <a:pt x="29400" y="16637"/>
                </a:lnTo>
                <a:lnTo>
                  <a:pt x="14998" y="8000"/>
                </a:lnTo>
                <a:lnTo>
                  <a:pt x="0" y="0"/>
                </a:lnTo>
              </a:path>
            </a:pathLst>
          </a:custGeom>
          <a:ln w="12192">
            <a:solidFill>
              <a:srgbClr val="002E5E"/>
            </a:solidFill>
          </a:ln>
        </p:spPr>
        <p:txBody>
          <a:bodyPr wrap="square" lIns="0" tIns="0" rIns="0" bIns="0" rtlCol="0"/>
          <a:lstStyle/>
          <a:p>
            <a:endParaRPr/>
          </a:p>
        </p:txBody>
      </p:sp>
      <p:sp>
        <p:nvSpPr>
          <p:cNvPr id="17" name="object 17"/>
          <p:cNvSpPr/>
          <p:nvPr/>
        </p:nvSpPr>
        <p:spPr>
          <a:xfrm>
            <a:off x="591312" y="2903220"/>
            <a:ext cx="10795" cy="38100"/>
          </a:xfrm>
          <a:custGeom>
            <a:avLst/>
            <a:gdLst/>
            <a:ahLst/>
            <a:cxnLst/>
            <a:rect l="l" t="t" r="r" b="b"/>
            <a:pathLst>
              <a:path w="10795" h="38100">
                <a:moveTo>
                  <a:pt x="0" y="0"/>
                </a:moveTo>
                <a:lnTo>
                  <a:pt x="1866" y="9525"/>
                </a:lnTo>
                <a:lnTo>
                  <a:pt x="4229" y="19050"/>
                </a:lnTo>
                <a:lnTo>
                  <a:pt x="7061" y="28447"/>
                </a:lnTo>
                <a:lnTo>
                  <a:pt x="10363" y="37718"/>
                </a:lnTo>
              </a:path>
            </a:pathLst>
          </a:custGeom>
          <a:ln w="12192">
            <a:solidFill>
              <a:srgbClr val="002E5E"/>
            </a:solidFill>
          </a:ln>
        </p:spPr>
        <p:txBody>
          <a:bodyPr wrap="square" lIns="0" tIns="0" rIns="0" bIns="0" rtlCol="0"/>
          <a:lstStyle/>
          <a:p>
            <a:endParaRPr/>
          </a:p>
        </p:txBody>
      </p:sp>
      <p:sp>
        <p:nvSpPr>
          <p:cNvPr id="18" name="object 18"/>
          <p:cNvSpPr/>
          <p:nvPr/>
        </p:nvSpPr>
        <p:spPr>
          <a:xfrm>
            <a:off x="4122420" y="2493264"/>
            <a:ext cx="1871345" cy="1148080"/>
          </a:xfrm>
          <a:custGeom>
            <a:avLst/>
            <a:gdLst/>
            <a:ahLst/>
            <a:cxnLst/>
            <a:rect l="l" t="t" r="r" b="b"/>
            <a:pathLst>
              <a:path w="1871345" h="1148079">
                <a:moveTo>
                  <a:pt x="168909" y="381508"/>
                </a:moveTo>
                <a:lnTo>
                  <a:pt x="114426" y="393319"/>
                </a:lnTo>
                <a:lnTo>
                  <a:pt x="67944" y="417068"/>
                </a:lnTo>
                <a:lnTo>
                  <a:pt x="31750" y="450723"/>
                </a:lnTo>
                <a:lnTo>
                  <a:pt x="8381" y="491998"/>
                </a:lnTo>
                <a:lnTo>
                  <a:pt x="0" y="538607"/>
                </a:lnTo>
                <a:lnTo>
                  <a:pt x="6350" y="579627"/>
                </a:lnTo>
                <a:lnTo>
                  <a:pt x="24891" y="617220"/>
                </a:lnTo>
                <a:lnTo>
                  <a:pt x="54228" y="649605"/>
                </a:lnTo>
                <a:lnTo>
                  <a:pt x="93090" y="675005"/>
                </a:lnTo>
                <a:lnTo>
                  <a:pt x="54355" y="722884"/>
                </a:lnTo>
                <a:lnTo>
                  <a:pt x="41147" y="780541"/>
                </a:lnTo>
                <a:lnTo>
                  <a:pt x="47878" y="822325"/>
                </a:lnTo>
                <a:lnTo>
                  <a:pt x="66928" y="859916"/>
                </a:lnTo>
                <a:lnTo>
                  <a:pt x="96519" y="891794"/>
                </a:lnTo>
                <a:lnTo>
                  <a:pt x="134746" y="916432"/>
                </a:lnTo>
                <a:lnTo>
                  <a:pt x="179831" y="932307"/>
                </a:lnTo>
                <a:lnTo>
                  <a:pt x="229996" y="937895"/>
                </a:lnTo>
                <a:lnTo>
                  <a:pt x="237362" y="937895"/>
                </a:lnTo>
                <a:lnTo>
                  <a:pt x="244728" y="937513"/>
                </a:lnTo>
                <a:lnTo>
                  <a:pt x="252094" y="936751"/>
                </a:lnTo>
                <a:lnTo>
                  <a:pt x="250951" y="937768"/>
                </a:lnTo>
                <a:lnTo>
                  <a:pt x="279526" y="972947"/>
                </a:lnTo>
                <a:lnTo>
                  <a:pt x="313689" y="1003808"/>
                </a:lnTo>
                <a:lnTo>
                  <a:pt x="352551" y="1029715"/>
                </a:lnTo>
                <a:lnTo>
                  <a:pt x="395477" y="1050544"/>
                </a:lnTo>
                <a:lnTo>
                  <a:pt x="441705" y="1065911"/>
                </a:lnTo>
                <a:lnTo>
                  <a:pt x="490600" y="1075436"/>
                </a:lnTo>
                <a:lnTo>
                  <a:pt x="541274" y="1078611"/>
                </a:lnTo>
                <a:lnTo>
                  <a:pt x="586485" y="1076071"/>
                </a:lnTo>
                <a:lnTo>
                  <a:pt x="630681" y="1068451"/>
                </a:lnTo>
                <a:lnTo>
                  <a:pt x="673226" y="1055877"/>
                </a:lnTo>
                <a:lnTo>
                  <a:pt x="713485" y="1038606"/>
                </a:lnTo>
                <a:lnTo>
                  <a:pt x="743076" y="1070356"/>
                </a:lnTo>
                <a:lnTo>
                  <a:pt x="778509" y="1097152"/>
                </a:lnTo>
                <a:lnTo>
                  <a:pt x="818260" y="1118616"/>
                </a:lnTo>
                <a:lnTo>
                  <a:pt x="861821" y="1134491"/>
                </a:lnTo>
                <a:lnTo>
                  <a:pt x="908050" y="1144270"/>
                </a:lnTo>
                <a:lnTo>
                  <a:pt x="956182" y="1147572"/>
                </a:lnTo>
                <a:lnTo>
                  <a:pt x="1010284" y="1143254"/>
                </a:lnTo>
                <a:lnTo>
                  <a:pt x="1061592" y="1131062"/>
                </a:lnTo>
                <a:lnTo>
                  <a:pt x="1108709" y="1111503"/>
                </a:lnTo>
                <a:lnTo>
                  <a:pt x="1150874" y="1085341"/>
                </a:lnTo>
                <a:lnTo>
                  <a:pt x="1186814" y="1053211"/>
                </a:lnTo>
                <a:lnTo>
                  <a:pt x="1215643" y="1015746"/>
                </a:lnTo>
                <a:lnTo>
                  <a:pt x="1236217" y="973709"/>
                </a:lnTo>
                <a:lnTo>
                  <a:pt x="1236471" y="974978"/>
                </a:lnTo>
                <a:lnTo>
                  <a:pt x="1267459" y="988695"/>
                </a:lnTo>
                <a:lnTo>
                  <a:pt x="1300226" y="998601"/>
                </a:lnTo>
                <a:lnTo>
                  <a:pt x="1334262" y="1004697"/>
                </a:lnTo>
                <a:lnTo>
                  <a:pt x="1369187" y="1006728"/>
                </a:lnTo>
                <a:lnTo>
                  <a:pt x="1419352" y="1002538"/>
                </a:lnTo>
                <a:lnTo>
                  <a:pt x="1466214" y="990473"/>
                </a:lnTo>
                <a:lnTo>
                  <a:pt x="1508632" y="971423"/>
                </a:lnTo>
                <a:lnTo>
                  <a:pt x="1545716" y="946023"/>
                </a:lnTo>
                <a:lnTo>
                  <a:pt x="1576324" y="915415"/>
                </a:lnTo>
                <a:lnTo>
                  <a:pt x="1599564" y="880237"/>
                </a:lnTo>
                <a:lnTo>
                  <a:pt x="1614296" y="841248"/>
                </a:lnTo>
                <a:lnTo>
                  <a:pt x="1619757" y="799464"/>
                </a:lnTo>
                <a:lnTo>
                  <a:pt x="1619377" y="798957"/>
                </a:lnTo>
                <a:lnTo>
                  <a:pt x="1671701" y="788543"/>
                </a:lnTo>
                <a:lnTo>
                  <a:pt x="1719706" y="770889"/>
                </a:lnTo>
                <a:lnTo>
                  <a:pt x="1762632" y="746760"/>
                </a:lnTo>
                <a:lnTo>
                  <a:pt x="1799589" y="716914"/>
                </a:lnTo>
                <a:lnTo>
                  <a:pt x="1829689" y="682116"/>
                </a:lnTo>
                <a:lnTo>
                  <a:pt x="1852294" y="643255"/>
                </a:lnTo>
                <a:lnTo>
                  <a:pt x="1866391" y="601090"/>
                </a:lnTo>
                <a:lnTo>
                  <a:pt x="1871344" y="556387"/>
                </a:lnTo>
                <a:lnTo>
                  <a:pt x="1867407" y="516382"/>
                </a:lnTo>
                <a:lnTo>
                  <a:pt x="1855724" y="477647"/>
                </a:lnTo>
                <a:lnTo>
                  <a:pt x="1836674" y="440944"/>
                </a:lnTo>
                <a:lnTo>
                  <a:pt x="1810639" y="407162"/>
                </a:lnTo>
                <a:lnTo>
                  <a:pt x="1810003" y="407035"/>
                </a:lnTo>
                <a:lnTo>
                  <a:pt x="1818131" y="388747"/>
                </a:lnTo>
                <a:lnTo>
                  <a:pt x="1823974" y="369824"/>
                </a:lnTo>
                <a:lnTo>
                  <a:pt x="1827529" y="350520"/>
                </a:lnTo>
                <a:lnTo>
                  <a:pt x="1828672" y="330835"/>
                </a:lnTo>
                <a:lnTo>
                  <a:pt x="1823084" y="288416"/>
                </a:lnTo>
                <a:lnTo>
                  <a:pt x="1806828" y="248920"/>
                </a:lnTo>
                <a:lnTo>
                  <a:pt x="1781175" y="213613"/>
                </a:lnTo>
                <a:lnTo>
                  <a:pt x="1747139" y="183641"/>
                </a:lnTo>
                <a:lnTo>
                  <a:pt x="1705864" y="160147"/>
                </a:lnTo>
                <a:lnTo>
                  <a:pt x="1658365" y="144399"/>
                </a:lnTo>
                <a:lnTo>
                  <a:pt x="1659127" y="144145"/>
                </a:lnTo>
                <a:lnTo>
                  <a:pt x="1644522" y="104521"/>
                </a:lnTo>
                <a:lnTo>
                  <a:pt x="1620012" y="69723"/>
                </a:lnTo>
                <a:lnTo>
                  <a:pt x="1586991" y="40766"/>
                </a:lnTo>
                <a:lnTo>
                  <a:pt x="1546987" y="18796"/>
                </a:lnTo>
                <a:lnTo>
                  <a:pt x="1501520" y="4825"/>
                </a:lnTo>
                <a:lnTo>
                  <a:pt x="1452117" y="0"/>
                </a:lnTo>
                <a:lnTo>
                  <a:pt x="1406525" y="4190"/>
                </a:lnTo>
                <a:lnTo>
                  <a:pt x="1363599" y="16256"/>
                </a:lnTo>
                <a:lnTo>
                  <a:pt x="1324864" y="35687"/>
                </a:lnTo>
                <a:lnTo>
                  <a:pt x="1291589" y="61849"/>
                </a:lnTo>
                <a:lnTo>
                  <a:pt x="1291843" y="62102"/>
                </a:lnTo>
                <a:lnTo>
                  <a:pt x="1261617" y="35940"/>
                </a:lnTo>
                <a:lnTo>
                  <a:pt x="1225422" y="16383"/>
                </a:lnTo>
                <a:lnTo>
                  <a:pt x="1184909" y="4190"/>
                </a:lnTo>
                <a:lnTo>
                  <a:pt x="1141602" y="0"/>
                </a:lnTo>
                <a:lnTo>
                  <a:pt x="1089278" y="6096"/>
                </a:lnTo>
                <a:lnTo>
                  <a:pt x="1042034" y="23622"/>
                </a:lnTo>
                <a:lnTo>
                  <a:pt x="1002156" y="51181"/>
                </a:lnTo>
                <a:lnTo>
                  <a:pt x="972312" y="87375"/>
                </a:lnTo>
                <a:lnTo>
                  <a:pt x="973074" y="90043"/>
                </a:lnTo>
                <a:lnTo>
                  <a:pt x="937894" y="66294"/>
                </a:lnTo>
                <a:lnTo>
                  <a:pt x="898397" y="48895"/>
                </a:lnTo>
                <a:lnTo>
                  <a:pt x="855726" y="38226"/>
                </a:lnTo>
                <a:lnTo>
                  <a:pt x="810767" y="34544"/>
                </a:lnTo>
                <a:lnTo>
                  <a:pt x="760729" y="39115"/>
                </a:lnTo>
                <a:lnTo>
                  <a:pt x="713613" y="52324"/>
                </a:lnTo>
                <a:lnTo>
                  <a:pt x="671321" y="73660"/>
                </a:lnTo>
                <a:lnTo>
                  <a:pt x="635253" y="102108"/>
                </a:lnTo>
                <a:lnTo>
                  <a:pt x="606805" y="136906"/>
                </a:lnTo>
                <a:lnTo>
                  <a:pt x="606043" y="138302"/>
                </a:lnTo>
                <a:lnTo>
                  <a:pt x="571372" y="123825"/>
                </a:lnTo>
                <a:lnTo>
                  <a:pt x="534796" y="113284"/>
                </a:lnTo>
                <a:lnTo>
                  <a:pt x="496950" y="106934"/>
                </a:lnTo>
                <a:lnTo>
                  <a:pt x="458215" y="104775"/>
                </a:lnTo>
                <a:lnTo>
                  <a:pt x="405638" y="108712"/>
                </a:lnTo>
                <a:lnTo>
                  <a:pt x="356107" y="120014"/>
                </a:lnTo>
                <a:lnTo>
                  <a:pt x="310514" y="138049"/>
                </a:lnTo>
                <a:lnTo>
                  <a:pt x="269620" y="162178"/>
                </a:lnTo>
                <a:lnTo>
                  <a:pt x="234441" y="191643"/>
                </a:lnTo>
                <a:lnTo>
                  <a:pt x="205612" y="225678"/>
                </a:lnTo>
                <a:lnTo>
                  <a:pt x="183895" y="263651"/>
                </a:lnTo>
                <a:lnTo>
                  <a:pt x="170306" y="305053"/>
                </a:lnTo>
                <a:lnTo>
                  <a:pt x="165607" y="348869"/>
                </a:lnTo>
                <a:lnTo>
                  <a:pt x="165734" y="357124"/>
                </a:lnTo>
                <a:lnTo>
                  <a:pt x="166242" y="365378"/>
                </a:lnTo>
                <a:lnTo>
                  <a:pt x="167131" y="373634"/>
                </a:lnTo>
                <a:lnTo>
                  <a:pt x="168275" y="381762"/>
                </a:lnTo>
                <a:lnTo>
                  <a:pt x="168909" y="381508"/>
                </a:lnTo>
                <a:close/>
              </a:path>
            </a:pathLst>
          </a:custGeom>
          <a:ln w="12192">
            <a:solidFill>
              <a:srgbClr val="002E5E"/>
            </a:solidFill>
          </a:ln>
        </p:spPr>
        <p:txBody>
          <a:bodyPr wrap="square" lIns="0" tIns="0" rIns="0" bIns="0" rtlCol="0"/>
          <a:lstStyle/>
          <a:p>
            <a:endParaRPr/>
          </a:p>
        </p:txBody>
      </p:sp>
      <p:sp>
        <p:nvSpPr>
          <p:cNvPr id="19" name="object 19"/>
          <p:cNvSpPr/>
          <p:nvPr/>
        </p:nvSpPr>
        <p:spPr>
          <a:xfrm>
            <a:off x="4215384" y="3168395"/>
            <a:ext cx="109855" cy="21590"/>
          </a:xfrm>
          <a:custGeom>
            <a:avLst/>
            <a:gdLst/>
            <a:ahLst/>
            <a:cxnLst/>
            <a:rect l="l" t="t" r="r" b="b"/>
            <a:pathLst>
              <a:path w="109854" h="21589">
                <a:moveTo>
                  <a:pt x="0" y="0"/>
                </a:moveTo>
                <a:lnTo>
                  <a:pt x="22225" y="9270"/>
                </a:lnTo>
                <a:lnTo>
                  <a:pt x="45719" y="15875"/>
                </a:lnTo>
                <a:lnTo>
                  <a:pt x="70103" y="19938"/>
                </a:lnTo>
                <a:lnTo>
                  <a:pt x="94995" y="21336"/>
                </a:lnTo>
                <a:lnTo>
                  <a:pt x="99821" y="21336"/>
                </a:lnTo>
                <a:lnTo>
                  <a:pt x="104775" y="21208"/>
                </a:lnTo>
                <a:lnTo>
                  <a:pt x="109600" y="20954"/>
                </a:lnTo>
              </a:path>
            </a:pathLst>
          </a:custGeom>
          <a:ln w="12192">
            <a:solidFill>
              <a:srgbClr val="002E5E"/>
            </a:solidFill>
          </a:ln>
        </p:spPr>
        <p:txBody>
          <a:bodyPr wrap="square" lIns="0" tIns="0" rIns="0" bIns="0" rtlCol="0"/>
          <a:lstStyle/>
          <a:p>
            <a:endParaRPr/>
          </a:p>
        </p:txBody>
      </p:sp>
      <p:sp>
        <p:nvSpPr>
          <p:cNvPr id="20" name="object 20"/>
          <p:cNvSpPr/>
          <p:nvPr/>
        </p:nvSpPr>
        <p:spPr>
          <a:xfrm>
            <a:off x="4373879" y="3419855"/>
            <a:ext cx="48895" cy="10795"/>
          </a:xfrm>
          <a:custGeom>
            <a:avLst/>
            <a:gdLst/>
            <a:ahLst/>
            <a:cxnLst/>
            <a:rect l="l" t="t" r="r" b="b"/>
            <a:pathLst>
              <a:path w="48895" h="10795">
                <a:moveTo>
                  <a:pt x="0" y="10668"/>
                </a:moveTo>
                <a:lnTo>
                  <a:pt x="12319" y="9017"/>
                </a:lnTo>
                <a:lnTo>
                  <a:pt x="24637" y="6731"/>
                </a:lnTo>
                <a:lnTo>
                  <a:pt x="36703" y="3683"/>
                </a:lnTo>
                <a:lnTo>
                  <a:pt x="48514" y="0"/>
                </a:lnTo>
              </a:path>
            </a:pathLst>
          </a:custGeom>
          <a:ln w="12192">
            <a:solidFill>
              <a:srgbClr val="002E5E"/>
            </a:solidFill>
          </a:ln>
        </p:spPr>
        <p:txBody>
          <a:bodyPr wrap="square" lIns="0" tIns="0" rIns="0" bIns="0" rtlCol="0"/>
          <a:lstStyle/>
          <a:p>
            <a:endParaRPr/>
          </a:p>
        </p:txBody>
      </p:sp>
      <p:sp>
        <p:nvSpPr>
          <p:cNvPr id="21" name="object 21"/>
          <p:cNvSpPr/>
          <p:nvPr/>
        </p:nvSpPr>
        <p:spPr>
          <a:xfrm>
            <a:off x="4806696" y="3485388"/>
            <a:ext cx="29209" cy="47625"/>
          </a:xfrm>
          <a:custGeom>
            <a:avLst/>
            <a:gdLst/>
            <a:ahLst/>
            <a:cxnLst/>
            <a:rect l="l" t="t" r="r" b="b"/>
            <a:pathLst>
              <a:path w="29210" h="47625">
                <a:moveTo>
                  <a:pt x="0" y="0"/>
                </a:moveTo>
                <a:lnTo>
                  <a:pt x="6095" y="12319"/>
                </a:lnTo>
                <a:lnTo>
                  <a:pt x="12826" y="24257"/>
                </a:lnTo>
                <a:lnTo>
                  <a:pt x="20446" y="35813"/>
                </a:lnTo>
                <a:lnTo>
                  <a:pt x="28701" y="47116"/>
                </a:lnTo>
              </a:path>
            </a:pathLst>
          </a:custGeom>
          <a:ln w="12192">
            <a:solidFill>
              <a:srgbClr val="002E5E"/>
            </a:solidFill>
          </a:ln>
        </p:spPr>
        <p:txBody>
          <a:bodyPr wrap="square" lIns="0" tIns="0" rIns="0" bIns="0" rtlCol="0"/>
          <a:lstStyle/>
          <a:p>
            <a:endParaRPr/>
          </a:p>
        </p:txBody>
      </p:sp>
      <p:sp>
        <p:nvSpPr>
          <p:cNvPr id="22" name="object 22"/>
          <p:cNvSpPr/>
          <p:nvPr/>
        </p:nvSpPr>
        <p:spPr>
          <a:xfrm>
            <a:off x="5358384" y="3416808"/>
            <a:ext cx="12065" cy="50800"/>
          </a:xfrm>
          <a:custGeom>
            <a:avLst/>
            <a:gdLst/>
            <a:ahLst/>
            <a:cxnLst/>
            <a:rect l="l" t="t" r="r" b="b"/>
            <a:pathLst>
              <a:path w="12064" h="50800">
                <a:moveTo>
                  <a:pt x="0" y="50291"/>
                </a:moveTo>
                <a:lnTo>
                  <a:pt x="4063" y="37845"/>
                </a:lnTo>
                <a:lnTo>
                  <a:pt x="7365" y="25400"/>
                </a:lnTo>
                <a:lnTo>
                  <a:pt x="9905" y="12700"/>
                </a:lnTo>
                <a:lnTo>
                  <a:pt x="11683" y="0"/>
                </a:lnTo>
              </a:path>
            </a:pathLst>
          </a:custGeom>
          <a:ln w="12192">
            <a:solidFill>
              <a:srgbClr val="002E5E"/>
            </a:solidFill>
          </a:ln>
        </p:spPr>
        <p:txBody>
          <a:bodyPr wrap="square" lIns="0" tIns="0" rIns="0" bIns="0" rtlCol="0"/>
          <a:lstStyle/>
          <a:p>
            <a:endParaRPr/>
          </a:p>
        </p:txBody>
      </p:sp>
      <p:sp>
        <p:nvSpPr>
          <p:cNvPr id="23" name="object 23"/>
          <p:cNvSpPr/>
          <p:nvPr/>
        </p:nvSpPr>
        <p:spPr>
          <a:xfrm>
            <a:off x="5594603" y="3096767"/>
            <a:ext cx="153924" cy="202691"/>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5868923" y="2900172"/>
            <a:ext cx="64135" cy="71755"/>
          </a:xfrm>
          <a:custGeom>
            <a:avLst/>
            <a:gdLst/>
            <a:ahLst/>
            <a:cxnLst/>
            <a:rect l="l" t="t" r="r" b="b"/>
            <a:pathLst>
              <a:path w="64135" h="71755">
                <a:moveTo>
                  <a:pt x="0" y="71627"/>
                </a:moveTo>
                <a:lnTo>
                  <a:pt x="19685" y="56006"/>
                </a:lnTo>
                <a:lnTo>
                  <a:pt x="36956" y="38862"/>
                </a:lnTo>
                <a:lnTo>
                  <a:pt x="51688" y="20065"/>
                </a:lnTo>
                <a:lnTo>
                  <a:pt x="63880" y="0"/>
                </a:lnTo>
              </a:path>
            </a:pathLst>
          </a:custGeom>
          <a:ln w="12192">
            <a:solidFill>
              <a:srgbClr val="002E5E"/>
            </a:solidFill>
          </a:ln>
        </p:spPr>
        <p:txBody>
          <a:bodyPr wrap="square" lIns="0" tIns="0" rIns="0" bIns="0" rtlCol="0"/>
          <a:lstStyle/>
          <a:p>
            <a:endParaRPr/>
          </a:p>
        </p:txBody>
      </p:sp>
      <p:sp>
        <p:nvSpPr>
          <p:cNvPr id="25" name="object 25"/>
          <p:cNvSpPr/>
          <p:nvPr/>
        </p:nvSpPr>
        <p:spPr>
          <a:xfrm>
            <a:off x="5782055" y="2638044"/>
            <a:ext cx="3175" cy="33655"/>
          </a:xfrm>
          <a:custGeom>
            <a:avLst/>
            <a:gdLst/>
            <a:ahLst/>
            <a:cxnLst/>
            <a:rect l="l" t="t" r="r" b="b"/>
            <a:pathLst>
              <a:path w="3175" h="33655">
                <a:moveTo>
                  <a:pt x="2667" y="33400"/>
                </a:moveTo>
                <a:lnTo>
                  <a:pt x="2667" y="32511"/>
                </a:lnTo>
                <a:lnTo>
                  <a:pt x="2794" y="31750"/>
                </a:lnTo>
                <a:lnTo>
                  <a:pt x="2794" y="30860"/>
                </a:lnTo>
                <a:lnTo>
                  <a:pt x="2540" y="23113"/>
                </a:lnTo>
                <a:lnTo>
                  <a:pt x="2032" y="15366"/>
                </a:lnTo>
                <a:lnTo>
                  <a:pt x="1143" y="7619"/>
                </a:lnTo>
                <a:lnTo>
                  <a:pt x="0" y="0"/>
                </a:lnTo>
              </a:path>
            </a:pathLst>
          </a:custGeom>
          <a:ln w="12191">
            <a:solidFill>
              <a:srgbClr val="002E5E"/>
            </a:solidFill>
          </a:ln>
        </p:spPr>
        <p:txBody>
          <a:bodyPr wrap="square" lIns="0" tIns="0" rIns="0" bIns="0" rtlCol="0"/>
          <a:lstStyle/>
          <a:p>
            <a:endParaRPr/>
          </a:p>
        </p:txBody>
      </p:sp>
      <p:sp>
        <p:nvSpPr>
          <p:cNvPr id="26" name="object 26"/>
          <p:cNvSpPr/>
          <p:nvPr/>
        </p:nvSpPr>
        <p:spPr>
          <a:xfrm>
            <a:off x="5381244" y="2555748"/>
            <a:ext cx="33655" cy="42545"/>
          </a:xfrm>
          <a:custGeom>
            <a:avLst/>
            <a:gdLst/>
            <a:ahLst/>
            <a:cxnLst/>
            <a:rect l="l" t="t" r="r" b="b"/>
            <a:pathLst>
              <a:path w="33654" h="42544">
                <a:moveTo>
                  <a:pt x="33273" y="0"/>
                </a:moveTo>
                <a:lnTo>
                  <a:pt x="23494" y="9905"/>
                </a:lnTo>
                <a:lnTo>
                  <a:pt x="14731" y="20192"/>
                </a:lnTo>
                <a:lnTo>
                  <a:pt x="6857" y="31114"/>
                </a:lnTo>
                <a:lnTo>
                  <a:pt x="0" y="42417"/>
                </a:lnTo>
              </a:path>
            </a:pathLst>
          </a:custGeom>
          <a:ln w="12192">
            <a:solidFill>
              <a:srgbClr val="002E5E"/>
            </a:solidFill>
          </a:ln>
        </p:spPr>
        <p:txBody>
          <a:bodyPr wrap="square" lIns="0" tIns="0" rIns="0" bIns="0" rtlCol="0"/>
          <a:lstStyle/>
          <a:p>
            <a:endParaRPr/>
          </a:p>
        </p:txBody>
      </p:sp>
      <p:sp>
        <p:nvSpPr>
          <p:cNvPr id="27" name="object 27"/>
          <p:cNvSpPr/>
          <p:nvPr/>
        </p:nvSpPr>
        <p:spPr>
          <a:xfrm>
            <a:off x="5079491" y="2580132"/>
            <a:ext cx="15240" cy="38100"/>
          </a:xfrm>
          <a:custGeom>
            <a:avLst/>
            <a:gdLst/>
            <a:ahLst/>
            <a:cxnLst/>
            <a:rect l="l" t="t" r="r" b="b"/>
            <a:pathLst>
              <a:path w="15239" h="38100">
                <a:moveTo>
                  <a:pt x="14986" y="0"/>
                </a:moveTo>
                <a:lnTo>
                  <a:pt x="10287" y="9143"/>
                </a:lnTo>
                <a:lnTo>
                  <a:pt x="6223" y="18414"/>
                </a:lnTo>
                <a:lnTo>
                  <a:pt x="2794" y="27939"/>
                </a:lnTo>
                <a:lnTo>
                  <a:pt x="0" y="37591"/>
                </a:lnTo>
              </a:path>
            </a:pathLst>
          </a:custGeom>
          <a:ln w="12192">
            <a:solidFill>
              <a:srgbClr val="002E5E"/>
            </a:solidFill>
          </a:ln>
        </p:spPr>
        <p:txBody>
          <a:bodyPr wrap="square" lIns="0" tIns="0" rIns="0" bIns="0" rtlCol="0"/>
          <a:lstStyle/>
          <a:p>
            <a:endParaRPr/>
          </a:p>
        </p:txBody>
      </p:sp>
      <p:sp>
        <p:nvSpPr>
          <p:cNvPr id="28" name="object 28"/>
          <p:cNvSpPr/>
          <p:nvPr/>
        </p:nvSpPr>
        <p:spPr>
          <a:xfrm>
            <a:off x="4728971" y="2631948"/>
            <a:ext cx="56515" cy="36195"/>
          </a:xfrm>
          <a:custGeom>
            <a:avLst/>
            <a:gdLst/>
            <a:ahLst/>
            <a:cxnLst/>
            <a:rect l="l" t="t" r="r" b="b"/>
            <a:pathLst>
              <a:path w="56514" h="36194">
                <a:moveTo>
                  <a:pt x="56261" y="36067"/>
                </a:moveTo>
                <a:lnTo>
                  <a:pt x="43179" y="26035"/>
                </a:lnTo>
                <a:lnTo>
                  <a:pt x="29463" y="16637"/>
                </a:lnTo>
                <a:lnTo>
                  <a:pt x="14986" y="7874"/>
                </a:lnTo>
                <a:lnTo>
                  <a:pt x="0" y="0"/>
                </a:lnTo>
              </a:path>
            </a:pathLst>
          </a:custGeom>
          <a:ln w="12192">
            <a:solidFill>
              <a:srgbClr val="002E5E"/>
            </a:solidFill>
          </a:ln>
        </p:spPr>
        <p:txBody>
          <a:bodyPr wrap="square" lIns="0" tIns="0" rIns="0" bIns="0" rtlCol="0"/>
          <a:lstStyle/>
          <a:p>
            <a:endParaRPr/>
          </a:p>
        </p:txBody>
      </p:sp>
      <p:sp>
        <p:nvSpPr>
          <p:cNvPr id="29" name="object 29"/>
          <p:cNvSpPr/>
          <p:nvPr/>
        </p:nvSpPr>
        <p:spPr>
          <a:xfrm>
            <a:off x="4290059" y="2875788"/>
            <a:ext cx="10795" cy="38100"/>
          </a:xfrm>
          <a:custGeom>
            <a:avLst/>
            <a:gdLst/>
            <a:ahLst/>
            <a:cxnLst/>
            <a:rect l="l" t="t" r="r" b="b"/>
            <a:pathLst>
              <a:path w="10795" h="38100">
                <a:moveTo>
                  <a:pt x="0" y="0"/>
                </a:moveTo>
                <a:lnTo>
                  <a:pt x="1904" y="9525"/>
                </a:lnTo>
                <a:lnTo>
                  <a:pt x="4190" y="19050"/>
                </a:lnTo>
                <a:lnTo>
                  <a:pt x="7112" y="28448"/>
                </a:lnTo>
                <a:lnTo>
                  <a:pt x="10413" y="37719"/>
                </a:lnTo>
              </a:path>
            </a:pathLst>
          </a:custGeom>
          <a:ln w="12192">
            <a:solidFill>
              <a:srgbClr val="002E5E"/>
            </a:solidFill>
          </a:ln>
        </p:spPr>
        <p:txBody>
          <a:bodyPr wrap="square" lIns="0" tIns="0" rIns="0" bIns="0" rtlCol="0"/>
          <a:lstStyle/>
          <a:p>
            <a:endParaRPr/>
          </a:p>
        </p:txBody>
      </p:sp>
      <p:sp>
        <p:nvSpPr>
          <p:cNvPr id="30" name="object 30"/>
          <p:cNvSpPr/>
          <p:nvPr/>
        </p:nvSpPr>
        <p:spPr>
          <a:xfrm>
            <a:off x="2252472" y="5141976"/>
            <a:ext cx="1871345" cy="1148715"/>
          </a:xfrm>
          <a:custGeom>
            <a:avLst/>
            <a:gdLst/>
            <a:ahLst/>
            <a:cxnLst/>
            <a:rect l="l" t="t" r="r" b="b"/>
            <a:pathLst>
              <a:path w="1871345" h="1148714">
                <a:moveTo>
                  <a:pt x="168909" y="381889"/>
                </a:moveTo>
                <a:lnTo>
                  <a:pt x="114426" y="393700"/>
                </a:lnTo>
                <a:lnTo>
                  <a:pt x="67944" y="417449"/>
                </a:lnTo>
                <a:lnTo>
                  <a:pt x="31750" y="451180"/>
                </a:lnTo>
                <a:lnTo>
                  <a:pt x="8381" y="492467"/>
                </a:lnTo>
                <a:lnTo>
                  <a:pt x="0" y="539165"/>
                </a:lnTo>
                <a:lnTo>
                  <a:pt x="6350" y="580161"/>
                </a:lnTo>
                <a:lnTo>
                  <a:pt x="24891" y="617778"/>
                </a:lnTo>
                <a:lnTo>
                  <a:pt x="54228" y="650201"/>
                </a:lnTo>
                <a:lnTo>
                  <a:pt x="93090" y="675576"/>
                </a:lnTo>
                <a:lnTo>
                  <a:pt x="54355" y="723544"/>
                </a:lnTo>
                <a:lnTo>
                  <a:pt x="41147" y="781316"/>
                </a:lnTo>
                <a:lnTo>
                  <a:pt x="47878" y="823175"/>
                </a:lnTo>
                <a:lnTo>
                  <a:pt x="66928" y="860793"/>
                </a:lnTo>
                <a:lnTo>
                  <a:pt x="96519" y="892644"/>
                </a:lnTo>
                <a:lnTo>
                  <a:pt x="134746" y="917257"/>
                </a:lnTo>
                <a:lnTo>
                  <a:pt x="179831" y="933132"/>
                </a:lnTo>
                <a:lnTo>
                  <a:pt x="229996" y="938758"/>
                </a:lnTo>
                <a:lnTo>
                  <a:pt x="237362" y="938758"/>
                </a:lnTo>
                <a:lnTo>
                  <a:pt x="244728" y="938390"/>
                </a:lnTo>
                <a:lnTo>
                  <a:pt x="252094" y="937641"/>
                </a:lnTo>
                <a:lnTo>
                  <a:pt x="250951" y="938707"/>
                </a:lnTo>
                <a:lnTo>
                  <a:pt x="279526" y="973963"/>
                </a:lnTo>
                <a:lnTo>
                  <a:pt x="313689" y="1004773"/>
                </a:lnTo>
                <a:lnTo>
                  <a:pt x="352551" y="1030782"/>
                </a:lnTo>
                <a:lnTo>
                  <a:pt x="395477" y="1051648"/>
                </a:lnTo>
                <a:lnTo>
                  <a:pt x="441705" y="1066990"/>
                </a:lnTo>
                <a:lnTo>
                  <a:pt x="490600" y="1076452"/>
                </a:lnTo>
                <a:lnTo>
                  <a:pt x="541273" y="1079690"/>
                </a:lnTo>
                <a:lnTo>
                  <a:pt x="586485" y="1077087"/>
                </a:lnTo>
                <a:lnTo>
                  <a:pt x="630682" y="1069454"/>
                </a:lnTo>
                <a:lnTo>
                  <a:pt x="673226" y="1056919"/>
                </a:lnTo>
                <a:lnTo>
                  <a:pt x="713485" y="1039596"/>
                </a:lnTo>
                <a:lnTo>
                  <a:pt x="743076" y="1071486"/>
                </a:lnTo>
                <a:lnTo>
                  <a:pt x="778509" y="1098270"/>
                </a:lnTo>
                <a:lnTo>
                  <a:pt x="818260" y="1119746"/>
                </a:lnTo>
                <a:lnTo>
                  <a:pt x="861821" y="1135570"/>
                </a:lnTo>
                <a:lnTo>
                  <a:pt x="908050" y="1145336"/>
                </a:lnTo>
                <a:lnTo>
                  <a:pt x="956309" y="1148676"/>
                </a:lnTo>
                <a:lnTo>
                  <a:pt x="1010285" y="1144435"/>
                </a:lnTo>
                <a:lnTo>
                  <a:pt x="1061592" y="1132217"/>
                </a:lnTo>
                <a:lnTo>
                  <a:pt x="1108710" y="1112685"/>
                </a:lnTo>
                <a:lnTo>
                  <a:pt x="1150874" y="1086485"/>
                </a:lnTo>
                <a:lnTo>
                  <a:pt x="1186814" y="1054290"/>
                </a:lnTo>
                <a:lnTo>
                  <a:pt x="1215643" y="1016774"/>
                </a:lnTo>
                <a:lnTo>
                  <a:pt x="1236217" y="974598"/>
                </a:lnTo>
                <a:lnTo>
                  <a:pt x="1236472" y="975982"/>
                </a:lnTo>
                <a:lnTo>
                  <a:pt x="1267460" y="989698"/>
                </a:lnTo>
                <a:lnTo>
                  <a:pt x="1300226" y="999642"/>
                </a:lnTo>
                <a:lnTo>
                  <a:pt x="1334262" y="1005687"/>
                </a:lnTo>
                <a:lnTo>
                  <a:pt x="1369187" y="1007732"/>
                </a:lnTo>
                <a:lnTo>
                  <a:pt x="1419352" y="1003515"/>
                </a:lnTo>
                <a:lnTo>
                  <a:pt x="1466214" y="991450"/>
                </a:lnTo>
                <a:lnTo>
                  <a:pt x="1508632" y="972337"/>
                </a:lnTo>
                <a:lnTo>
                  <a:pt x="1545716" y="947026"/>
                </a:lnTo>
                <a:lnTo>
                  <a:pt x="1576324" y="916343"/>
                </a:lnTo>
                <a:lnTo>
                  <a:pt x="1599564" y="881087"/>
                </a:lnTo>
                <a:lnTo>
                  <a:pt x="1614297" y="842098"/>
                </a:lnTo>
                <a:lnTo>
                  <a:pt x="1619757" y="800201"/>
                </a:lnTo>
                <a:lnTo>
                  <a:pt x="1619377" y="799668"/>
                </a:lnTo>
                <a:lnTo>
                  <a:pt x="1671701" y="789279"/>
                </a:lnTo>
                <a:lnTo>
                  <a:pt x="1719706" y="771601"/>
                </a:lnTo>
                <a:lnTo>
                  <a:pt x="1762632" y="747445"/>
                </a:lnTo>
                <a:lnTo>
                  <a:pt x="1799589" y="717575"/>
                </a:lnTo>
                <a:lnTo>
                  <a:pt x="1829689" y="682802"/>
                </a:lnTo>
                <a:lnTo>
                  <a:pt x="1852294" y="643915"/>
                </a:lnTo>
                <a:lnTo>
                  <a:pt x="1866391" y="601713"/>
                </a:lnTo>
                <a:lnTo>
                  <a:pt x="1871344" y="556971"/>
                </a:lnTo>
                <a:lnTo>
                  <a:pt x="1867407" y="516864"/>
                </a:lnTo>
                <a:lnTo>
                  <a:pt x="1855724" y="478091"/>
                </a:lnTo>
                <a:lnTo>
                  <a:pt x="1836674" y="441452"/>
                </a:lnTo>
                <a:lnTo>
                  <a:pt x="1810639" y="407543"/>
                </a:lnTo>
                <a:lnTo>
                  <a:pt x="1810003" y="407416"/>
                </a:lnTo>
                <a:lnTo>
                  <a:pt x="1818131" y="389001"/>
                </a:lnTo>
                <a:lnTo>
                  <a:pt x="1823974" y="370078"/>
                </a:lnTo>
                <a:lnTo>
                  <a:pt x="1827529" y="350774"/>
                </a:lnTo>
                <a:lnTo>
                  <a:pt x="1828673" y="331216"/>
                </a:lnTo>
                <a:lnTo>
                  <a:pt x="1823085" y="288798"/>
                </a:lnTo>
                <a:lnTo>
                  <a:pt x="1806828" y="249174"/>
                </a:lnTo>
                <a:lnTo>
                  <a:pt x="1781175" y="213740"/>
                </a:lnTo>
                <a:lnTo>
                  <a:pt x="1747139" y="183769"/>
                </a:lnTo>
                <a:lnTo>
                  <a:pt x="1705864" y="160274"/>
                </a:lnTo>
                <a:lnTo>
                  <a:pt x="1658365" y="144653"/>
                </a:lnTo>
                <a:lnTo>
                  <a:pt x="1659127" y="144272"/>
                </a:lnTo>
                <a:lnTo>
                  <a:pt x="1644523" y="104521"/>
                </a:lnTo>
                <a:lnTo>
                  <a:pt x="1620012" y="69723"/>
                </a:lnTo>
                <a:lnTo>
                  <a:pt x="1586991" y="40767"/>
                </a:lnTo>
                <a:lnTo>
                  <a:pt x="1546987" y="18796"/>
                </a:lnTo>
                <a:lnTo>
                  <a:pt x="1501520" y="4825"/>
                </a:lnTo>
                <a:lnTo>
                  <a:pt x="1452117" y="0"/>
                </a:lnTo>
                <a:lnTo>
                  <a:pt x="1406525" y="4191"/>
                </a:lnTo>
                <a:lnTo>
                  <a:pt x="1363599" y="16256"/>
                </a:lnTo>
                <a:lnTo>
                  <a:pt x="1324864" y="35687"/>
                </a:lnTo>
                <a:lnTo>
                  <a:pt x="1291589" y="61975"/>
                </a:lnTo>
                <a:lnTo>
                  <a:pt x="1291843" y="62230"/>
                </a:lnTo>
                <a:lnTo>
                  <a:pt x="1261617" y="35941"/>
                </a:lnTo>
                <a:lnTo>
                  <a:pt x="1225423" y="16382"/>
                </a:lnTo>
                <a:lnTo>
                  <a:pt x="1184910" y="4191"/>
                </a:lnTo>
                <a:lnTo>
                  <a:pt x="1141602" y="0"/>
                </a:lnTo>
                <a:lnTo>
                  <a:pt x="1089278" y="6096"/>
                </a:lnTo>
                <a:lnTo>
                  <a:pt x="1042035" y="23622"/>
                </a:lnTo>
                <a:lnTo>
                  <a:pt x="1002156" y="51181"/>
                </a:lnTo>
                <a:lnTo>
                  <a:pt x="972311" y="87503"/>
                </a:lnTo>
                <a:lnTo>
                  <a:pt x="973073" y="90169"/>
                </a:lnTo>
                <a:lnTo>
                  <a:pt x="937894" y="66421"/>
                </a:lnTo>
                <a:lnTo>
                  <a:pt x="898397" y="49022"/>
                </a:lnTo>
                <a:lnTo>
                  <a:pt x="855726" y="38226"/>
                </a:lnTo>
                <a:lnTo>
                  <a:pt x="810767" y="34543"/>
                </a:lnTo>
                <a:lnTo>
                  <a:pt x="760729" y="39116"/>
                </a:lnTo>
                <a:lnTo>
                  <a:pt x="713613" y="52450"/>
                </a:lnTo>
                <a:lnTo>
                  <a:pt x="671321" y="73787"/>
                </a:lnTo>
                <a:lnTo>
                  <a:pt x="635253" y="102235"/>
                </a:lnTo>
                <a:lnTo>
                  <a:pt x="606805" y="137160"/>
                </a:lnTo>
                <a:lnTo>
                  <a:pt x="606044" y="138430"/>
                </a:lnTo>
                <a:lnTo>
                  <a:pt x="571372" y="123952"/>
                </a:lnTo>
                <a:lnTo>
                  <a:pt x="534796" y="113411"/>
                </a:lnTo>
                <a:lnTo>
                  <a:pt x="496950" y="107061"/>
                </a:lnTo>
                <a:lnTo>
                  <a:pt x="458215" y="104902"/>
                </a:lnTo>
                <a:lnTo>
                  <a:pt x="405638" y="108839"/>
                </a:lnTo>
                <a:lnTo>
                  <a:pt x="356107" y="120142"/>
                </a:lnTo>
                <a:lnTo>
                  <a:pt x="310514" y="138303"/>
                </a:lnTo>
                <a:lnTo>
                  <a:pt x="269620" y="162306"/>
                </a:lnTo>
                <a:lnTo>
                  <a:pt x="234441" y="191770"/>
                </a:lnTo>
                <a:lnTo>
                  <a:pt x="205612" y="225933"/>
                </a:lnTo>
                <a:lnTo>
                  <a:pt x="183895" y="264033"/>
                </a:lnTo>
                <a:lnTo>
                  <a:pt x="170306" y="305308"/>
                </a:lnTo>
                <a:lnTo>
                  <a:pt x="165607" y="349250"/>
                </a:lnTo>
                <a:lnTo>
                  <a:pt x="165734" y="357505"/>
                </a:lnTo>
                <a:lnTo>
                  <a:pt x="166242" y="365760"/>
                </a:lnTo>
                <a:lnTo>
                  <a:pt x="167131" y="374015"/>
                </a:lnTo>
                <a:lnTo>
                  <a:pt x="168275" y="382143"/>
                </a:lnTo>
                <a:lnTo>
                  <a:pt x="168909" y="381889"/>
                </a:lnTo>
                <a:close/>
              </a:path>
            </a:pathLst>
          </a:custGeom>
          <a:ln w="12192">
            <a:solidFill>
              <a:srgbClr val="002E5E"/>
            </a:solidFill>
          </a:ln>
        </p:spPr>
        <p:txBody>
          <a:bodyPr wrap="square" lIns="0" tIns="0" rIns="0" bIns="0" rtlCol="0"/>
          <a:lstStyle/>
          <a:p>
            <a:endParaRPr/>
          </a:p>
        </p:txBody>
      </p:sp>
      <p:sp>
        <p:nvSpPr>
          <p:cNvPr id="31" name="object 31"/>
          <p:cNvSpPr/>
          <p:nvPr/>
        </p:nvSpPr>
        <p:spPr>
          <a:xfrm>
            <a:off x="2345435" y="5817108"/>
            <a:ext cx="109855" cy="22860"/>
          </a:xfrm>
          <a:custGeom>
            <a:avLst/>
            <a:gdLst/>
            <a:ahLst/>
            <a:cxnLst/>
            <a:rect l="l" t="t" r="r" b="b"/>
            <a:pathLst>
              <a:path w="109855" h="22860">
                <a:moveTo>
                  <a:pt x="0" y="0"/>
                </a:moveTo>
                <a:lnTo>
                  <a:pt x="22225" y="9651"/>
                </a:lnTo>
                <a:lnTo>
                  <a:pt x="45719" y="16636"/>
                </a:lnTo>
                <a:lnTo>
                  <a:pt x="70103" y="20891"/>
                </a:lnTo>
                <a:lnTo>
                  <a:pt x="94995" y="22326"/>
                </a:lnTo>
                <a:lnTo>
                  <a:pt x="99821" y="22275"/>
                </a:lnTo>
                <a:lnTo>
                  <a:pt x="104775" y="22161"/>
                </a:lnTo>
                <a:lnTo>
                  <a:pt x="109600" y="21843"/>
                </a:lnTo>
              </a:path>
            </a:pathLst>
          </a:custGeom>
          <a:ln w="12192">
            <a:solidFill>
              <a:srgbClr val="002E5E"/>
            </a:solidFill>
          </a:ln>
        </p:spPr>
        <p:txBody>
          <a:bodyPr wrap="square" lIns="0" tIns="0" rIns="0" bIns="0" rtlCol="0"/>
          <a:lstStyle/>
          <a:p>
            <a:endParaRPr/>
          </a:p>
        </p:txBody>
      </p:sp>
      <p:sp>
        <p:nvSpPr>
          <p:cNvPr id="32" name="object 32"/>
          <p:cNvSpPr/>
          <p:nvPr/>
        </p:nvSpPr>
        <p:spPr>
          <a:xfrm>
            <a:off x="2503932" y="6070091"/>
            <a:ext cx="48895" cy="9525"/>
          </a:xfrm>
          <a:custGeom>
            <a:avLst/>
            <a:gdLst/>
            <a:ahLst/>
            <a:cxnLst/>
            <a:rect l="l" t="t" r="r" b="b"/>
            <a:pathLst>
              <a:path w="48894" h="9525">
                <a:moveTo>
                  <a:pt x="0" y="9093"/>
                </a:moveTo>
                <a:lnTo>
                  <a:pt x="12318" y="7708"/>
                </a:lnTo>
                <a:lnTo>
                  <a:pt x="24637" y="5727"/>
                </a:lnTo>
                <a:lnTo>
                  <a:pt x="36703" y="3162"/>
                </a:lnTo>
                <a:lnTo>
                  <a:pt x="48513" y="0"/>
                </a:lnTo>
              </a:path>
            </a:pathLst>
          </a:custGeom>
          <a:ln w="12192">
            <a:solidFill>
              <a:srgbClr val="002E5E"/>
            </a:solidFill>
          </a:ln>
        </p:spPr>
        <p:txBody>
          <a:bodyPr wrap="square" lIns="0" tIns="0" rIns="0" bIns="0" rtlCol="0"/>
          <a:lstStyle/>
          <a:p>
            <a:endParaRPr/>
          </a:p>
        </p:txBody>
      </p:sp>
      <p:sp>
        <p:nvSpPr>
          <p:cNvPr id="33" name="object 33"/>
          <p:cNvSpPr/>
          <p:nvPr/>
        </p:nvSpPr>
        <p:spPr>
          <a:xfrm>
            <a:off x="2936748" y="6135623"/>
            <a:ext cx="29209" cy="45720"/>
          </a:xfrm>
          <a:custGeom>
            <a:avLst/>
            <a:gdLst/>
            <a:ahLst/>
            <a:cxnLst/>
            <a:rect l="l" t="t" r="r" b="b"/>
            <a:pathLst>
              <a:path w="29210" h="45720">
                <a:moveTo>
                  <a:pt x="0" y="0"/>
                </a:moveTo>
                <a:lnTo>
                  <a:pt x="6095" y="11874"/>
                </a:lnTo>
                <a:lnTo>
                  <a:pt x="12826" y="23456"/>
                </a:lnTo>
                <a:lnTo>
                  <a:pt x="20446" y="34734"/>
                </a:lnTo>
                <a:lnTo>
                  <a:pt x="28701" y="45656"/>
                </a:lnTo>
              </a:path>
            </a:pathLst>
          </a:custGeom>
          <a:ln w="12192">
            <a:solidFill>
              <a:srgbClr val="002E5E"/>
            </a:solidFill>
          </a:ln>
        </p:spPr>
        <p:txBody>
          <a:bodyPr wrap="square" lIns="0" tIns="0" rIns="0" bIns="0" rtlCol="0"/>
          <a:lstStyle/>
          <a:p>
            <a:endParaRPr/>
          </a:p>
        </p:txBody>
      </p:sp>
      <p:sp>
        <p:nvSpPr>
          <p:cNvPr id="34" name="object 34"/>
          <p:cNvSpPr/>
          <p:nvPr/>
        </p:nvSpPr>
        <p:spPr>
          <a:xfrm>
            <a:off x="3488435" y="6065520"/>
            <a:ext cx="12065" cy="52069"/>
          </a:xfrm>
          <a:custGeom>
            <a:avLst/>
            <a:gdLst/>
            <a:ahLst/>
            <a:cxnLst/>
            <a:rect l="l" t="t" r="r" b="b"/>
            <a:pathLst>
              <a:path w="12064" h="52070">
                <a:moveTo>
                  <a:pt x="0" y="51765"/>
                </a:moveTo>
                <a:lnTo>
                  <a:pt x="4063" y="39014"/>
                </a:lnTo>
                <a:lnTo>
                  <a:pt x="7365" y="26123"/>
                </a:lnTo>
                <a:lnTo>
                  <a:pt x="9905" y="13106"/>
                </a:lnTo>
                <a:lnTo>
                  <a:pt x="11684" y="0"/>
                </a:lnTo>
              </a:path>
            </a:pathLst>
          </a:custGeom>
          <a:ln w="12192">
            <a:solidFill>
              <a:srgbClr val="002E5E"/>
            </a:solidFill>
          </a:ln>
        </p:spPr>
        <p:txBody>
          <a:bodyPr wrap="square" lIns="0" tIns="0" rIns="0" bIns="0" rtlCol="0"/>
          <a:lstStyle/>
          <a:p>
            <a:endParaRPr/>
          </a:p>
        </p:txBody>
      </p:sp>
      <p:sp>
        <p:nvSpPr>
          <p:cNvPr id="35" name="object 35"/>
          <p:cNvSpPr/>
          <p:nvPr/>
        </p:nvSpPr>
        <p:spPr>
          <a:xfrm>
            <a:off x="3724655" y="5745479"/>
            <a:ext cx="153924" cy="202691"/>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3998976" y="5548884"/>
            <a:ext cx="64135" cy="73025"/>
          </a:xfrm>
          <a:custGeom>
            <a:avLst/>
            <a:gdLst/>
            <a:ahLst/>
            <a:cxnLst/>
            <a:rect l="l" t="t" r="r" b="b"/>
            <a:pathLst>
              <a:path w="64135" h="73025">
                <a:moveTo>
                  <a:pt x="0" y="72580"/>
                </a:moveTo>
                <a:lnTo>
                  <a:pt x="19685" y="56845"/>
                </a:lnTo>
                <a:lnTo>
                  <a:pt x="36957" y="39369"/>
                </a:lnTo>
                <a:lnTo>
                  <a:pt x="51688" y="20319"/>
                </a:lnTo>
                <a:lnTo>
                  <a:pt x="63881" y="0"/>
                </a:lnTo>
              </a:path>
            </a:pathLst>
          </a:custGeom>
          <a:ln w="12192">
            <a:solidFill>
              <a:srgbClr val="002E5E"/>
            </a:solidFill>
          </a:ln>
        </p:spPr>
        <p:txBody>
          <a:bodyPr wrap="square" lIns="0" tIns="0" rIns="0" bIns="0" rtlCol="0"/>
          <a:lstStyle/>
          <a:p>
            <a:endParaRPr/>
          </a:p>
        </p:txBody>
      </p:sp>
      <p:sp>
        <p:nvSpPr>
          <p:cNvPr id="37" name="object 37"/>
          <p:cNvSpPr/>
          <p:nvPr/>
        </p:nvSpPr>
        <p:spPr>
          <a:xfrm>
            <a:off x="3912108" y="5286755"/>
            <a:ext cx="3175" cy="33655"/>
          </a:xfrm>
          <a:custGeom>
            <a:avLst/>
            <a:gdLst/>
            <a:ahLst/>
            <a:cxnLst/>
            <a:rect l="l" t="t" r="r" b="b"/>
            <a:pathLst>
              <a:path w="3175" h="33654">
                <a:moveTo>
                  <a:pt x="2666" y="33528"/>
                </a:moveTo>
                <a:lnTo>
                  <a:pt x="2666" y="32639"/>
                </a:lnTo>
                <a:lnTo>
                  <a:pt x="2793" y="31877"/>
                </a:lnTo>
                <a:lnTo>
                  <a:pt x="2793" y="30988"/>
                </a:lnTo>
                <a:lnTo>
                  <a:pt x="2539" y="23241"/>
                </a:lnTo>
                <a:lnTo>
                  <a:pt x="2031" y="15494"/>
                </a:lnTo>
                <a:lnTo>
                  <a:pt x="1142" y="7747"/>
                </a:lnTo>
                <a:lnTo>
                  <a:pt x="0" y="0"/>
                </a:lnTo>
              </a:path>
            </a:pathLst>
          </a:custGeom>
          <a:ln w="12192">
            <a:solidFill>
              <a:srgbClr val="002E5E"/>
            </a:solidFill>
          </a:ln>
        </p:spPr>
        <p:txBody>
          <a:bodyPr wrap="square" lIns="0" tIns="0" rIns="0" bIns="0" rtlCol="0"/>
          <a:lstStyle/>
          <a:p>
            <a:endParaRPr/>
          </a:p>
        </p:txBody>
      </p:sp>
      <p:sp>
        <p:nvSpPr>
          <p:cNvPr id="38" name="object 38"/>
          <p:cNvSpPr/>
          <p:nvPr/>
        </p:nvSpPr>
        <p:spPr>
          <a:xfrm>
            <a:off x="3511296" y="5204459"/>
            <a:ext cx="33655" cy="42545"/>
          </a:xfrm>
          <a:custGeom>
            <a:avLst/>
            <a:gdLst/>
            <a:ahLst/>
            <a:cxnLst/>
            <a:rect l="l" t="t" r="r" b="b"/>
            <a:pathLst>
              <a:path w="33654" h="42545">
                <a:moveTo>
                  <a:pt x="33274" y="0"/>
                </a:moveTo>
                <a:lnTo>
                  <a:pt x="23494" y="9906"/>
                </a:lnTo>
                <a:lnTo>
                  <a:pt x="14731" y="20192"/>
                </a:lnTo>
                <a:lnTo>
                  <a:pt x="6857" y="31114"/>
                </a:lnTo>
                <a:lnTo>
                  <a:pt x="0" y="42417"/>
                </a:lnTo>
              </a:path>
            </a:pathLst>
          </a:custGeom>
          <a:ln w="12192">
            <a:solidFill>
              <a:srgbClr val="002E5E"/>
            </a:solidFill>
          </a:ln>
        </p:spPr>
        <p:txBody>
          <a:bodyPr wrap="square" lIns="0" tIns="0" rIns="0" bIns="0" rtlCol="0"/>
          <a:lstStyle/>
          <a:p>
            <a:endParaRPr/>
          </a:p>
        </p:txBody>
      </p:sp>
      <p:sp>
        <p:nvSpPr>
          <p:cNvPr id="39" name="object 39"/>
          <p:cNvSpPr/>
          <p:nvPr/>
        </p:nvSpPr>
        <p:spPr>
          <a:xfrm>
            <a:off x="3209544" y="5228844"/>
            <a:ext cx="15240" cy="38100"/>
          </a:xfrm>
          <a:custGeom>
            <a:avLst/>
            <a:gdLst/>
            <a:ahLst/>
            <a:cxnLst/>
            <a:rect l="l" t="t" r="r" b="b"/>
            <a:pathLst>
              <a:path w="15239" h="38100">
                <a:moveTo>
                  <a:pt x="14986" y="0"/>
                </a:moveTo>
                <a:lnTo>
                  <a:pt x="10287" y="9143"/>
                </a:lnTo>
                <a:lnTo>
                  <a:pt x="6223" y="18414"/>
                </a:lnTo>
                <a:lnTo>
                  <a:pt x="2793" y="27939"/>
                </a:lnTo>
                <a:lnTo>
                  <a:pt x="0" y="37591"/>
                </a:lnTo>
              </a:path>
            </a:pathLst>
          </a:custGeom>
          <a:ln w="12192">
            <a:solidFill>
              <a:srgbClr val="002E5E"/>
            </a:solidFill>
          </a:ln>
        </p:spPr>
        <p:txBody>
          <a:bodyPr wrap="square" lIns="0" tIns="0" rIns="0" bIns="0" rtlCol="0"/>
          <a:lstStyle/>
          <a:p>
            <a:endParaRPr/>
          </a:p>
        </p:txBody>
      </p:sp>
      <p:sp>
        <p:nvSpPr>
          <p:cNvPr id="40" name="object 40"/>
          <p:cNvSpPr/>
          <p:nvPr/>
        </p:nvSpPr>
        <p:spPr>
          <a:xfrm>
            <a:off x="2859023" y="5280659"/>
            <a:ext cx="56515" cy="36195"/>
          </a:xfrm>
          <a:custGeom>
            <a:avLst/>
            <a:gdLst/>
            <a:ahLst/>
            <a:cxnLst/>
            <a:rect l="l" t="t" r="r" b="b"/>
            <a:pathLst>
              <a:path w="56514" h="36195">
                <a:moveTo>
                  <a:pt x="56261" y="36194"/>
                </a:moveTo>
                <a:lnTo>
                  <a:pt x="43180" y="26034"/>
                </a:lnTo>
                <a:lnTo>
                  <a:pt x="29463" y="16636"/>
                </a:lnTo>
                <a:lnTo>
                  <a:pt x="14986" y="8000"/>
                </a:lnTo>
                <a:lnTo>
                  <a:pt x="0" y="0"/>
                </a:lnTo>
              </a:path>
            </a:pathLst>
          </a:custGeom>
          <a:ln w="12192">
            <a:solidFill>
              <a:srgbClr val="002E5E"/>
            </a:solidFill>
          </a:ln>
        </p:spPr>
        <p:txBody>
          <a:bodyPr wrap="square" lIns="0" tIns="0" rIns="0" bIns="0" rtlCol="0"/>
          <a:lstStyle/>
          <a:p>
            <a:endParaRPr/>
          </a:p>
        </p:txBody>
      </p:sp>
      <p:sp>
        <p:nvSpPr>
          <p:cNvPr id="41" name="object 41"/>
          <p:cNvSpPr/>
          <p:nvPr/>
        </p:nvSpPr>
        <p:spPr>
          <a:xfrm>
            <a:off x="2420111" y="5524500"/>
            <a:ext cx="10795" cy="38100"/>
          </a:xfrm>
          <a:custGeom>
            <a:avLst/>
            <a:gdLst/>
            <a:ahLst/>
            <a:cxnLst/>
            <a:rect l="l" t="t" r="r" b="b"/>
            <a:pathLst>
              <a:path w="10794" h="38100">
                <a:moveTo>
                  <a:pt x="0" y="0"/>
                </a:moveTo>
                <a:lnTo>
                  <a:pt x="1905" y="9525"/>
                </a:lnTo>
                <a:lnTo>
                  <a:pt x="4190" y="19050"/>
                </a:lnTo>
                <a:lnTo>
                  <a:pt x="7112" y="28447"/>
                </a:lnTo>
                <a:lnTo>
                  <a:pt x="10413" y="37718"/>
                </a:lnTo>
              </a:path>
            </a:pathLst>
          </a:custGeom>
          <a:ln w="12192">
            <a:solidFill>
              <a:srgbClr val="002E5E"/>
            </a:solidFill>
          </a:ln>
        </p:spPr>
        <p:txBody>
          <a:bodyPr wrap="square" lIns="0" tIns="0" rIns="0" bIns="0" rtlCol="0"/>
          <a:lstStyle/>
          <a:p>
            <a:endParaRPr/>
          </a:p>
        </p:txBody>
      </p:sp>
      <p:sp>
        <p:nvSpPr>
          <p:cNvPr id="42" name="object 42"/>
          <p:cNvSpPr txBox="1"/>
          <p:nvPr/>
        </p:nvSpPr>
        <p:spPr>
          <a:xfrm>
            <a:off x="724026" y="2906395"/>
            <a:ext cx="109791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70C0"/>
                </a:solidFill>
                <a:latin typeface="Basic Sans Light"/>
                <a:cs typeface="Arial"/>
              </a:rPr>
              <a:t>R</a:t>
            </a:r>
            <a:r>
              <a:rPr sz="1800" spc="-25" dirty="0">
                <a:solidFill>
                  <a:srgbClr val="0070C0"/>
                </a:solidFill>
                <a:latin typeface="Basic Sans Light"/>
                <a:cs typeface="Arial"/>
              </a:rPr>
              <a:t>e</a:t>
            </a:r>
            <a:r>
              <a:rPr sz="1800" spc="-10" dirty="0">
                <a:solidFill>
                  <a:srgbClr val="0070C0"/>
                </a:solidFill>
                <a:latin typeface="Basic Sans Light"/>
                <a:cs typeface="Arial"/>
              </a:rPr>
              <a:t>l</a:t>
            </a:r>
            <a:r>
              <a:rPr sz="1800" spc="-25" dirty="0">
                <a:solidFill>
                  <a:srgbClr val="0070C0"/>
                </a:solidFill>
                <a:latin typeface="Basic Sans Light"/>
                <a:cs typeface="Arial"/>
              </a:rPr>
              <a:t>e</a:t>
            </a:r>
            <a:r>
              <a:rPr sz="1800" spc="-5" dirty="0">
                <a:solidFill>
                  <a:srgbClr val="0070C0"/>
                </a:solidFill>
                <a:latin typeface="Basic Sans Light"/>
                <a:cs typeface="Arial"/>
              </a:rPr>
              <a:t>v</a:t>
            </a:r>
            <a:r>
              <a:rPr sz="1800" spc="-15" dirty="0">
                <a:solidFill>
                  <a:srgbClr val="0070C0"/>
                </a:solidFill>
                <a:latin typeface="Basic Sans Light"/>
                <a:cs typeface="Arial"/>
              </a:rPr>
              <a:t>a</a:t>
            </a:r>
            <a:r>
              <a:rPr sz="1800" spc="-25" dirty="0">
                <a:solidFill>
                  <a:srgbClr val="0070C0"/>
                </a:solidFill>
                <a:latin typeface="Basic Sans Light"/>
                <a:cs typeface="Arial"/>
              </a:rPr>
              <a:t>n</a:t>
            </a:r>
            <a:r>
              <a:rPr sz="1800" spc="-5" dirty="0">
                <a:solidFill>
                  <a:srgbClr val="0070C0"/>
                </a:solidFill>
                <a:latin typeface="Basic Sans Light"/>
                <a:cs typeface="Arial"/>
              </a:rPr>
              <a:t>ce</a:t>
            </a:r>
            <a:endParaRPr sz="1800" dirty="0">
              <a:solidFill>
                <a:srgbClr val="0070C0"/>
              </a:solidFill>
              <a:latin typeface="Basic Sans Light"/>
              <a:cs typeface="Arial"/>
            </a:endParaRPr>
          </a:p>
        </p:txBody>
      </p:sp>
      <p:sp>
        <p:nvSpPr>
          <p:cNvPr id="43" name="object 43"/>
          <p:cNvSpPr txBox="1"/>
          <p:nvPr/>
        </p:nvSpPr>
        <p:spPr>
          <a:xfrm>
            <a:off x="4532198" y="2903346"/>
            <a:ext cx="90551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70C0"/>
                </a:solidFill>
                <a:latin typeface="Basic Sans Light"/>
                <a:cs typeface="Arial"/>
              </a:rPr>
              <a:t>Reliance</a:t>
            </a:r>
            <a:endParaRPr sz="1800" dirty="0">
              <a:solidFill>
                <a:srgbClr val="0070C0"/>
              </a:solidFill>
              <a:latin typeface="Basic Sans Light"/>
              <a:cs typeface="Arial"/>
            </a:endParaRPr>
          </a:p>
        </p:txBody>
      </p:sp>
      <p:sp>
        <p:nvSpPr>
          <p:cNvPr id="44" name="object 44"/>
          <p:cNvSpPr txBox="1"/>
          <p:nvPr/>
        </p:nvSpPr>
        <p:spPr>
          <a:xfrm>
            <a:off x="2588514" y="5424932"/>
            <a:ext cx="1139825" cy="574675"/>
          </a:xfrm>
          <a:prstGeom prst="rect">
            <a:avLst/>
          </a:prstGeom>
        </p:spPr>
        <p:txBody>
          <a:bodyPr vert="horz" wrap="square" lIns="0" tIns="12700" rIns="0" bIns="0" rtlCol="0">
            <a:spAutoFit/>
          </a:bodyPr>
          <a:lstStyle/>
          <a:p>
            <a:pPr marL="68580">
              <a:lnSpc>
                <a:spcPct val="100000"/>
              </a:lnSpc>
              <a:spcBef>
                <a:spcPts val="100"/>
              </a:spcBef>
            </a:pPr>
            <a:r>
              <a:rPr sz="1800" spc="-5" dirty="0">
                <a:solidFill>
                  <a:srgbClr val="0070C0"/>
                </a:solidFill>
                <a:latin typeface="Basic Sans Light"/>
                <a:cs typeface="Arial"/>
              </a:rPr>
              <a:t>Return</a:t>
            </a:r>
            <a:r>
              <a:rPr sz="1800" spc="-60" dirty="0">
                <a:solidFill>
                  <a:srgbClr val="0070C0"/>
                </a:solidFill>
                <a:latin typeface="Basic Sans Light"/>
                <a:cs typeface="Arial"/>
              </a:rPr>
              <a:t> </a:t>
            </a:r>
            <a:r>
              <a:rPr sz="1800" spc="-5" dirty="0">
                <a:solidFill>
                  <a:srgbClr val="0070C0"/>
                </a:solidFill>
                <a:latin typeface="Basic Sans Light"/>
                <a:cs typeface="Arial"/>
              </a:rPr>
              <a:t>on</a:t>
            </a:r>
            <a:endParaRPr sz="1800" dirty="0">
              <a:solidFill>
                <a:srgbClr val="0070C0"/>
              </a:solidFill>
              <a:latin typeface="Basic Sans Light"/>
              <a:cs typeface="Arial"/>
            </a:endParaRPr>
          </a:p>
          <a:p>
            <a:pPr marL="12700">
              <a:lnSpc>
                <a:spcPct val="100000"/>
              </a:lnSpc>
            </a:pPr>
            <a:r>
              <a:rPr sz="1800" dirty="0">
                <a:solidFill>
                  <a:srgbClr val="0070C0"/>
                </a:solidFill>
                <a:latin typeface="Basic Sans Light"/>
                <a:cs typeface="Arial"/>
              </a:rPr>
              <a:t>In</a:t>
            </a:r>
            <a:r>
              <a:rPr sz="1800" spc="-5" dirty="0">
                <a:solidFill>
                  <a:srgbClr val="0070C0"/>
                </a:solidFill>
                <a:latin typeface="Basic Sans Light"/>
                <a:cs typeface="Arial"/>
              </a:rPr>
              <a:t>v</a:t>
            </a:r>
            <a:r>
              <a:rPr sz="1800" spc="-20" dirty="0">
                <a:solidFill>
                  <a:srgbClr val="0070C0"/>
                </a:solidFill>
                <a:latin typeface="Basic Sans Light"/>
                <a:cs typeface="Arial"/>
              </a:rPr>
              <a:t>e</a:t>
            </a:r>
            <a:r>
              <a:rPr sz="1800" dirty="0">
                <a:solidFill>
                  <a:srgbClr val="0070C0"/>
                </a:solidFill>
                <a:latin typeface="Basic Sans Light"/>
                <a:cs typeface="Arial"/>
              </a:rPr>
              <a:t>stm</a:t>
            </a:r>
            <a:r>
              <a:rPr sz="1800" spc="-10" dirty="0">
                <a:solidFill>
                  <a:srgbClr val="0070C0"/>
                </a:solidFill>
                <a:latin typeface="Basic Sans Light"/>
                <a:cs typeface="Arial"/>
              </a:rPr>
              <a:t>e</a:t>
            </a:r>
            <a:r>
              <a:rPr sz="1800" spc="-20" dirty="0">
                <a:solidFill>
                  <a:srgbClr val="0070C0"/>
                </a:solidFill>
                <a:latin typeface="Basic Sans Light"/>
                <a:cs typeface="Arial"/>
              </a:rPr>
              <a:t>n</a:t>
            </a:r>
            <a:r>
              <a:rPr sz="1800" dirty="0">
                <a:solidFill>
                  <a:srgbClr val="0070C0"/>
                </a:solidFill>
                <a:latin typeface="Basic Sans Light"/>
                <a:cs typeface="Arial"/>
              </a:rPr>
              <a:t>t</a:t>
            </a:r>
          </a:p>
        </p:txBody>
      </p:sp>
      <p:sp>
        <p:nvSpPr>
          <p:cNvPr id="45" name="object 45"/>
          <p:cNvSpPr/>
          <p:nvPr/>
        </p:nvSpPr>
        <p:spPr>
          <a:xfrm>
            <a:off x="2231135" y="3364991"/>
            <a:ext cx="1711452" cy="1711451"/>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2337816" y="3432047"/>
            <a:ext cx="1580515" cy="1581785"/>
          </a:xfrm>
          <a:custGeom>
            <a:avLst/>
            <a:gdLst/>
            <a:ahLst/>
            <a:cxnLst/>
            <a:rect l="l" t="t" r="r" b="b"/>
            <a:pathLst>
              <a:path w="1580514" h="1581785">
                <a:moveTo>
                  <a:pt x="790194" y="0"/>
                </a:moveTo>
                <a:lnTo>
                  <a:pt x="742060" y="1397"/>
                </a:lnTo>
                <a:lnTo>
                  <a:pt x="694689" y="5714"/>
                </a:lnTo>
                <a:lnTo>
                  <a:pt x="648081" y="12700"/>
                </a:lnTo>
                <a:lnTo>
                  <a:pt x="602488" y="22478"/>
                </a:lnTo>
                <a:lnTo>
                  <a:pt x="557910" y="34671"/>
                </a:lnTo>
                <a:lnTo>
                  <a:pt x="514476" y="49529"/>
                </a:lnTo>
                <a:lnTo>
                  <a:pt x="472185" y="66675"/>
                </a:lnTo>
                <a:lnTo>
                  <a:pt x="431038" y="86232"/>
                </a:lnTo>
                <a:lnTo>
                  <a:pt x="391413" y="107950"/>
                </a:lnTo>
                <a:lnTo>
                  <a:pt x="353059" y="131952"/>
                </a:lnTo>
                <a:lnTo>
                  <a:pt x="316229" y="157987"/>
                </a:lnTo>
                <a:lnTo>
                  <a:pt x="281050" y="186054"/>
                </a:lnTo>
                <a:lnTo>
                  <a:pt x="247522" y="216026"/>
                </a:lnTo>
                <a:lnTo>
                  <a:pt x="215772" y="247776"/>
                </a:lnTo>
                <a:lnTo>
                  <a:pt x="185800" y="281304"/>
                </a:lnTo>
                <a:lnTo>
                  <a:pt x="157860" y="316610"/>
                </a:lnTo>
                <a:lnTo>
                  <a:pt x="131825" y="353440"/>
                </a:lnTo>
                <a:lnTo>
                  <a:pt x="107822" y="391668"/>
                </a:lnTo>
                <a:lnTo>
                  <a:pt x="86106" y="431545"/>
                </a:lnTo>
                <a:lnTo>
                  <a:pt x="66675" y="472566"/>
                </a:lnTo>
                <a:lnTo>
                  <a:pt x="49402" y="514984"/>
                </a:lnTo>
                <a:lnTo>
                  <a:pt x="34670" y="558419"/>
                </a:lnTo>
                <a:lnTo>
                  <a:pt x="22351" y="603122"/>
                </a:lnTo>
                <a:lnTo>
                  <a:pt x="12700" y="648715"/>
                </a:lnTo>
                <a:lnTo>
                  <a:pt x="5714" y="695325"/>
                </a:lnTo>
                <a:lnTo>
                  <a:pt x="1396" y="742695"/>
                </a:lnTo>
                <a:lnTo>
                  <a:pt x="0" y="790956"/>
                </a:lnTo>
                <a:lnTo>
                  <a:pt x="1396" y="839088"/>
                </a:lnTo>
                <a:lnTo>
                  <a:pt x="5714" y="886459"/>
                </a:lnTo>
                <a:lnTo>
                  <a:pt x="12700" y="933069"/>
                </a:lnTo>
                <a:lnTo>
                  <a:pt x="22351" y="978662"/>
                </a:lnTo>
                <a:lnTo>
                  <a:pt x="34670" y="1023365"/>
                </a:lnTo>
                <a:lnTo>
                  <a:pt x="49402" y="1066800"/>
                </a:lnTo>
                <a:lnTo>
                  <a:pt x="66675" y="1109218"/>
                </a:lnTo>
                <a:lnTo>
                  <a:pt x="86106" y="1150239"/>
                </a:lnTo>
                <a:lnTo>
                  <a:pt x="107822" y="1190116"/>
                </a:lnTo>
                <a:lnTo>
                  <a:pt x="131825" y="1228344"/>
                </a:lnTo>
                <a:lnTo>
                  <a:pt x="157860" y="1265174"/>
                </a:lnTo>
                <a:lnTo>
                  <a:pt x="185800" y="1300479"/>
                </a:lnTo>
                <a:lnTo>
                  <a:pt x="215772" y="1334008"/>
                </a:lnTo>
                <a:lnTo>
                  <a:pt x="247522" y="1365758"/>
                </a:lnTo>
                <a:lnTo>
                  <a:pt x="281050" y="1395729"/>
                </a:lnTo>
                <a:lnTo>
                  <a:pt x="316229" y="1423796"/>
                </a:lnTo>
                <a:lnTo>
                  <a:pt x="353059" y="1449832"/>
                </a:lnTo>
                <a:lnTo>
                  <a:pt x="391413" y="1473834"/>
                </a:lnTo>
                <a:lnTo>
                  <a:pt x="431038" y="1495552"/>
                </a:lnTo>
                <a:lnTo>
                  <a:pt x="472185" y="1515109"/>
                </a:lnTo>
                <a:lnTo>
                  <a:pt x="514476" y="1532254"/>
                </a:lnTo>
                <a:lnTo>
                  <a:pt x="557910" y="1547114"/>
                </a:lnTo>
                <a:lnTo>
                  <a:pt x="602488" y="1559306"/>
                </a:lnTo>
                <a:lnTo>
                  <a:pt x="648081" y="1569084"/>
                </a:lnTo>
                <a:lnTo>
                  <a:pt x="694689" y="1576070"/>
                </a:lnTo>
                <a:lnTo>
                  <a:pt x="742060" y="1580388"/>
                </a:lnTo>
                <a:lnTo>
                  <a:pt x="790194" y="1581784"/>
                </a:lnTo>
                <a:lnTo>
                  <a:pt x="838200" y="1580388"/>
                </a:lnTo>
                <a:lnTo>
                  <a:pt x="885570" y="1576070"/>
                </a:lnTo>
                <a:lnTo>
                  <a:pt x="932180" y="1569084"/>
                </a:lnTo>
                <a:lnTo>
                  <a:pt x="977772" y="1559306"/>
                </a:lnTo>
                <a:lnTo>
                  <a:pt x="1022349" y="1547114"/>
                </a:lnTo>
                <a:lnTo>
                  <a:pt x="1065783" y="1532254"/>
                </a:lnTo>
                <a:lnTo>
                  <a:pt x="1108074" y="1515109"/>
                </a:lnTo>
                <a:lnTo>
                  <a:pt x="1149222" y="1495552"/>
                </a:lnTo>
                <a:lnTo>
                  <a:pt x="1188846" y="1473834"/>
                </a:lnTo>
                <a:lnTo>
                  <a:pt x="1227200" y="1449832"/>
                </a:lnTo>
                <a:lnTo>
                  <a:pt x="1264031" y="1423796"/>
                </a:lnTo>
                <a:lnTo>
                  <a:pt x="1299209" y="1395729"/>
                </a:lnTo>
                <a:lnTo>
                  <a:pt x="1332737" y="1365758"/>
                </a:lnTo>
                <a:lnTo>
                  <a:pt x="1364487" y="1334008"/>
                </a:lnTo>
                <a:lnTo>
                  <a:pt x="1394459" y="1300479"/>
                </a:lnTo>
                <a:lnTo>
                  <a:pt x="1422399" y="1265174"/>
                </a:lnTo>
                <a:lnTo>
                  <a:pt x="1448434" y="1228344"/>
                </a:lnTo>
                <a:lnTo>
                  <a:pt x="1472437" y="1190116"/>
                </a:lnTo>
                <a:lnTo>
                  <a:pt x="1494155" y="1150239"/>
                </a:lnTo>
                <a:lnTo>
                  <a:pt x="1513585" y="1109218"/>
                </a:lnTo>
                <a:lnTo>
                  <a:pt x="1530858" y="1066800"/>
                </a:lnTo>
                <a:lnTo>
                  <a:pt x="1545589" y="1023365"/>
                </a:lnTo>
                <a:lnTo>
                  <a:pt x="1557908" y="978662"/>
                </a:lnTo>
                <a:lnTo>
                  <a:pt x="1567560" y="933069"/>
                </a:lnTo>
                <a:lnTo>
                  <a:pt x="1574545" y="886459"/>
                </a:lnTo>
                <a:lnTo>
                  <a:pt x="1578863" y="839088"/>
                </a:lnTo>
                <a:lnTo>
                  <a:pt x="1580260" y="790956"/>
                </a:lnTo>
                <a:lnTo>
                  <a:pt x="1578863" y="742695"/>
                </a:lnTo>
                <a:lnTo>
                  <a:pt x="1574545" y="695325"/>
                </a:lnTo>
                <a:lnTo>
                  <a:pt x="1567560" y="648715"/>
                </a:lnTo>
                <a:lnTo>
                  <a:pt x="1557908" y="603122"/>
                </a:lnTo>
                <a:lnTo>
                  <a:pt x="1545589" y="558419"/>
                </a:lnTo>
                <a:lnTo>
                  <a:pt x="1530858" y="514984"/>
                </a:lnTo>
                <a:lnTo>
                  <a:pt x="1513585" y="472566"/>
                </a:lnTo>
                <a:lnTo>
                  <a:pt x="1494155" y="431545"/>
                </a:lnTo>
                <a:lnTo>
                  <a:pt x="1472437" y="391668"/>
                </a:lnTo>
                <a:lnTo>
                  <a:pt x="1448434" y="353440"/>
                </a:lnTo>
                <a:lnTo>
                  <a:pt x="1422399" y="316610"/>
                </a:lnTo>
                <a:lnTo>
                  <a:pt x="1394459" y="281304"/>
                </a:lnTo>
                <a:lnTo>
                  <a:pt x="1364487" y="247776"/>
                </a:lnTo>
                <a:lnTo>
                  <a:pt x="1332737" y="216026"/>
                </a:lnTo>
                <a:lnTo>
                  <a:pt x="1299209" y="186054"/>
                </a:lnTo>
                <a:lnTo>
                  <a:pt x="1264031" y="157987"/>
                </a:lnTo>
                <a:lnTo>
                  <a:pt x="1227200" y="131952"/>
                </a:lnTo>
                <a:lnTo>
                  <a:pt x="1188846" y="107950"/>
                </a:lnTo>
                <a:lnTo>
                  <a:pt x="1149222" y="86232"/>
                </a:lnTo>
                <a:lnTo>
                  <a:pt x="1108074" y="66675"/>
                </a:lnTo>
                <a:lnTo>
                  <a:pt x="1065783" y="49529"/>
                </a:lnTo>
                <a:lnTo>
                  <a:pt x="1022349" y="34671"/>
                </a:lnTo>
                <a:lnTo>
                  <a:pt x="977772" y="22478"/>
                </a:lnTo>
                <a:lnTo>
                  <a:pt x="932180" y="12700"/>
                </a:lnTo>
                <a:lnTo>
                  <a:pt x="885570" y="5714"/>
                </a:lnTo>
                <a:lnTo>
                  <a:pt x="838200" y="1397"/>
                </a:lnTo>
                <a:lnTo>
                  <a:pt x="790194" y="0"/>
                </a:lnTo>
                <a:close/>
              </a:path>
            </a:pathLst>
          </a:custGeom>
          <a:solidFill>
            <a:srgbClr val="92D050"/>
          </a:solidFill>
        </p:spPr>
        <p:txBody>
          <a:bodyPr wrap="square" lIns="0" tIns="0" rIns="0" bIns="0" rtlCol="0"/>
          <a:lstStyle/>
          <a:p>
            <a:endParaRPr/>
          </a:p>
        </p:txBody>
      </p:sp>
      <p:sp>
        <p:nvSpPr>
          <p:cNvPr id="47" name="object 47"/>
          <p:cNvSpPr/>
          <p:nvPr/>
        </p:nvSpPr>
        <p:spPr>
          <a:xfrm>
            <a:off x="2338577" y="3432809"/>
            <a:ext cx="1580515" cy="1581785"/>
          </a:xfrm>
          <a:custGeom>
            <a:avLst/>
            <a:gdLst/>
            <a:ahLst/>
            <a:cxnLst/>
            <a:rect l="l" t="t" r="r" b="b"/>
            <a:pathLst>
              <a:path w="1580514" h="1581785">
                <a:moveTo>
                  <a:pt x="0" y="790956"/>
                </a:moveTo>
                <a:lnTo>
                  <a:pt x="1397" y="742695"/>
                </a:lnTo>
                <a:lnTo>
                  <a:pt x="5715" y="695325"/>
                </a:lnTo>
                <a:lnTo>
                  <a:pt x="12700" y="648715"/>
                </a:lnTo>
                <a:lnTo>
                  <a:pt x="22352" y="603122"/>
                </a:lnTo>
                <a:lnTo>
                  <a:pt x="34671" y="558419"/>
                </a:lnTo>
                <a:lnTo>
                  <a:pt x="49403" y="514984"/>
                </a:lnTo>
                <a:lnTo>
                  <a:pt x="66675" y="472566"/>
                </a:lnTo>
                <a:lnTo>
                  <a:pt x="86106" y="431545"/>
                </a:lnTo>
                <a:lnTo>
                  <a:pt x="107823" y="391667"/>
                </a:lnTo>
                <a:lnTo>
                  <a:pt x="131826" y="353440"/>
                </a:lnTo>
                <a:lnTo>
                  <a:pt x="157861" y="316610"/>
                </a:lnTo>
                <a:lnTo>
                  <a:pt x="185801" y="281304"/>
                </a:lnTo>
                <a:lnTo>
                  <a:pt x="215773" y="247776"/>
                </a:lnTo>
                <a:lnTo>
                  <a:pt x="247523" y="216026"/>
                </a:lnTo>
                <a:lnTo>
                  <a:pt x="281051" y="186054"/>
                </a:lnTo>
                <a:lnTo>
                  <a:pt x="316230" y="157987"/>
                </a:lnTo>
                <a:lnTo>
                  <a:pt x="353060" y="131952"/>
                </a:lnTo>
                <a:lnTo>
                  <a:pt x="391414" y="107950"/>
                </a:lnTo>
                <a:lnTo>
                  <a:pt x="431038" y="86232"/>
                </a:lnTo>
                <a:lnTo>
                  <a:pt x="472186" y="66675"/>
                </a:lnTo>
                <a:lnTo>
                  <a:pt x="514477" y="49529"/>
                </a:lnTo>
                <a:lnTo>
                  <a:pt x="557911" y="34670"/>
                </a:lnTo>
                <a:lnTo>
                  <a:pt x="602488" y="22478"/>
                </a:lnTo>
                <a:lnTo>
                  <a:pt x="648081" y="12700"/>
                </a:lnTo>
                <a:lnTo>
                  <a:pt x="694690" y="5714"/>
                </a:lnTo>
                <a:lnTo>
                  <a:pt x="742061" y="1397"/>
                </a:lnTo>
                <a:lnTo>
                  <a:pt x="790194" y="0"/>
                </a:lnTo>
                <a:lnTo>
                  <a:pt x="838200" y="1397"/>
                </a:lnTo>
                <a:lnTo>
                  <a:pt x="885571" y="5714"/>
                </a:lnTo>
                <a:lnTo>
                  <a:pt x="932180" y="12700"/>
                </a:lnTo>
                <a:lnTo>
                  <a:pt x="977773" y="22478"/>
                </a:lnTo>
                <a:lnTo>
                  <a:pt x="1022350" y="34670"/>
                </a:lnTo>
                <a:lnTo>
                  <a:pt x="1065784" y="49529"/>
                </a:lnTo>
                <a:lnTo>
                  <a:pt x="1108075" y="66675"/>
                </a:lnTo>
                <a:lnTo>
                  <a:pt x="1149223" y="86232"/>
                </a:lnTo>
                <a:lnTo>
                  <a:pt x="1188847" y="107950"/>
                </a:lnTo>
                <a:lnTo>
                  <a:pt x="1227201" y="131952"/>
                </a:lnTo>
                <a:lnTo>
                  <a:pt x="1264031" y="157987"/>
                </a:lnTo>
                <a:lnTo>
                  <a:pt x="1299210" y="186054"/>
                </a:lnTo>
                <a:lnTo>
                  <a:pt x="1332738" y="216026"/>
                </a:lnTo>
                <a:lnTo>
                  <a:pt x="1364488" y="247776"/>
                </a:lnTo>
                <a:lnTo>
                  <a:pt x="1394460" y="281304"/>
                </a:lnTo>
                <a:lnTo>
                  <a:pt x="1422400" y="316610"/>
                </a:lnTo>
                <a:lnTo>
                  <a:pt x="1448435" y="353440"/>
                </a:lnTo>
                <a:lnTo>
                  <a:pt x="1472438" y="391667"/>
                </a:lnTo>
                <a:lnTo>
                  <a:pt x="1494155" y="431545"/>
                </a:lnTo>
                <a:lnTo>
                  <a:pt x="1513586" y="472566"/>
                </a:lnTo>
                <a:lnTo>
                  <a:pt x="1530858" y="514984"/>
                </a:lnTo>
                <a:lnTo>
                  <a:pt x="1545589" y="558419"/>
                </a:lnTo>
                <a:lnTo>
                  <a:pt x="1557909" y="603122"/>
                </a:lnTo>
                <a:lnTo>
                  <a:pt x="1567561" y="648715"/>
                </a:lnTo>
                <a:lnTo>
                  <a:pt x="1574546" y="695325"/>
                </a:lnTo>
                <a:lnTo>
                  <a:pt x="1578864" y="742695"/>
                </a:lnTo>
                <a:lnTo>
                  <a:pt x="1580261" y="790956"/>
                </a:lnTo>
                <a:lnTo>
                  <a:pt x="1578864" y="839088"/>
                </a:lnTo>
                <a:lnTo>
                  <a:pt x="1574546" y="886459"/>
                </a:lnTo>
                <a:lnTo>
                  <a:pt x="1567561" y="933069"/>
                </a:lnTo>
                <a:lnTo>
                  <a:pt x="1557909" y="978662"/>
                </a:lnTo>
                <a:lnTo>
                  <a:pt x="1545589" y="1023365"/>
                </a:lnTo>
                <a:lnTo>
                  <a:pt x="1530858" y="1066800"/>
                </a:lnTo>
                <a:lnTo>
                  <a:pt x="1513586" y="1109217"/>
                </a:lnTo>
                <a:lnTo>
                  <a:pt x="1494155" y="1150239"/>
                </a:lnTo>
                <a:lnTo>
                  <a:pt x="1472438" y="1189989"/>
                </a:lnTo>
                <a:lnTo>
                  <a:pt x="1448435" y="1228344"/>
                </a:lnTo>
                <a:lnTo>
                  <a:pt x="1422400" y="1265173"/>
                </a:lnTo>
                <a:lnTo>
                  <a:pt x="1394460" y="1300479"/>
                </a:lnTo>
                <a:lnTo>
                  <a:pt x="1364488" y="1334008"/>
                </a:lnTo>
                <a:lnTo>
                  <a:pt x="1332738" y="1365758"/>
                </a:lnTo>
                <a:lnTo>
                  <a:pt x="1299210" y="1395729"/>
                </a:lnTo>
                <a:lnTo>
                  <a:pt x="1264031" y="1423796"/>
                </a:lnTo>
                <a:lnTo>
                  <a:pt x="1227201" y="1449832"/>
                </a:lnTo>
                <a:lnTo>
                  <a:pt x="1188847" y="1473834"/>
                </a:lnTo>
                <a:lnTo>
                  <a:pt x="1149223" y="1495552"/>
                </a:lnTo>
                <a:lnTo>
                  <a:pt x="1108075" y="1515109"/>
                </a:lnTo>
                <a:lnTo>
                  <a:pt x="1065784" y="1532254"/>
                </a:lnTo>
                <a:lnTo>
                  <a:pt x="1022350" y="1547114"/>
                </a:lnTo>
                <a:lnTo>
                  <a:pt x="977773" y="1559306"/>
                </a:lnTo>
                <a:lnTo>
                  <a:pt x="932180" y="1569084"/>
                </a:lnTo>
                <a:lnTo>
                  <a:pt x="885571" y="1576070"/>
                </a:lnTo>
                <a:lnTo>
                  <a:pt x="838200" y="1580388"/>
                </a:lnTo>
                <a:lnTo>
                  <a:pt x="790194" y="1581784"/>
                </a:lnTo>
                <a:lnTo>
                  <a:pt x="742061" y="1580388"/>
                </a:lnTo>
                <a:lnTo>
                  <a:pt x="694690" y="1576070"/>
                </a:lnTo>
                <a:lnTo>
                  <a:pt x="648081" y="1569084"/>
                </a:lnTo>
                <a:lnTo>
                  <a:pt x="602488" y="1559306"/>
                </a:lnTo>
                <a:lnTo>
                  <a:pt x="557911" y="1547114"/>
                </a:lnTo>
                <a:lnTo>
                  <a:pt x="514477" y="1532254"/>
                </a:lnTo>
                <a:lnTo>
                  <a:pt x="472186" y="1515109"/>
                </a:lnTo>
                <a:lnTo>
                  <a:pt x="431038" y="1495552"/>
                </a:lnTo>
                <a:lnTo>
                  <a:pt x="391414" y="1473834"/>
                </a:lnTo>
                <a:lnTo>
                  <a:pt x="353060" y="1449832"/>
                </a:lnTo>
                <a:lnTo>
                  <a:pt x="316230" y="1423796"/>
                </a:lnTo>
                <a:lnTo>
                  <a:pt x="281051" y="1395729"/>
                </a:lnTo>
                <a:lnTo>
                  <a:pt x="247523" y="1365758"/>
                </a:lnTo>
                <a:lnTo>
                  <a:pt x="215773" y="1334008"/>
                </a:lnTo>
                <a:lnTo>
                  <a:pt x="185801" y="1300479"/>
                </a:lnTo>
                <a:lnTo>
                  <a:pt x="157861" y="1265173"/>
                </a:lnTo>
                <a:lnTo>
                  <a:pt x="131826" y="1228344"/>
                </a:lnTo>
                <a:lnTo>
                  <a:pt x="107823" y="1189989"/>
                </a:lnTo>
                <a:lnTo>
                  <a:pt x="86106" y="1150239"/>
                </a:lnTo>
                <a:lnTo>
                  <a:pt x="66675" y="1109217"/>
                </a:lnTo>
                <a:lnTo>
                  <a:pt x="49403" y="1066800"/>
                </a:lnTo>
                <a:lnTo>
                  <a:pt x="34671" y="1023365"/>
                </a:lnTo>
                <a:lnTo>
                  <a:pt x="22352" y="978662"/>
                </a:lnTo>
                <a:lnTo>
                  <a:pt x="12700" y="933069"/>
                </a:lnTo>
                <a:lnTo>
                  <a:pt x="5715" y="886459"/>
                </a:lnTo>
                <a:lnTo>
                  <a:pt x="1397" y="839088"/>
                </a:lnTo>
                <a:lnTo>
                  <a:pt x="0" y="790956"/>
                </a:lnTo>
                <a:close/>
              </a:path>
            </a:pathLst>
          </a:custGeom>
          <a:ln w="28956">
            <a:solidFill>
              <a:srgbClr val="FFFFFF"/>
            </a:solidFill>
          </a:ln>
        </p:spPr>
        <p:txBody>
          <a:bodyPr wrap="square" lIns="0" tIns="0" rIns="0" bIns="0" rtlCol="0"/>
          <a:lstStyle/>
          <a:p>
            <a:endParaRPr/>
          </a:p>
        </p:txBody>
      </p:sp>
      <p:sp>
        <p:nvSpPr>
          <p:cNvPr id="48" name="object 48"/>
          <p:cNvSpPr txBox="1"/>
          <p:nvPr/>
        </p:nvSpPr>
        <p:spPr>
          <a:xfrm>
            <a:off x="2735072" y="4060317"/>
            <a:ext cx="7334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Basic Sans Light"/>
                <a:cs typeface="Arial"/>
              </a:rPr>
              <a:t>Quality</a:t>
            </a:r>
            <a:endParaRPr sz="1800">
              <a:latin typeface="Basic Sans Light"/>
              <a:cs typeface="Arial"/>
            </a:endParaRPr>
          </a:p>
        </p:txBody>
      </p:sp>
      <p:sp>
        <p:nvSpPr>
          <p:cNvPr id="49" name="object 49"/>
          <p:cNvSpPr/>
          <p:nvPr/>
        </p:nvSpPr>
        <p:spPr>
          <a:xfrm>
            <a:off x="4418076" y="4875657"/>
            <a:ext cx="403860" cy="231140"/>
          </a:xfrm>
          <a:custGeom>
            <a:avLst/>
            <a:gdLst/>
            <a:ahLst/>
            <a:cxnLst/>
            <a:rect l="l" t="t" r="r" b="b"/>
            <a:pathLst>
              <a:path w="403860" h="231139">
                <a:moveTo>
                  <a:pt x="104648" y="0"/>
                </a:moveTo>
                <a:lnTo>
                  <a:pt x="0" y="219329"/>
                </a:lnTo>
                <a:lnTo>
                  <a:pt x="249047" y="231013"/>
                </a:lnTo>
                <a:lnTo>
                  <a:pt x="220090" y="184658"/>
                </a:lnTo>
                <a:lnTo>
                  <a:pt x="247903" y="167259"/>
                </a:lnTo>
                <a:lnTo>
                  <a:pt x="297052" y="133223"/>
                </a:lnTo>
                <a:lnTo>
                  <a:pt x="340360" y="100965"/>
                </a:lnTo>
                <a:lnTo>
                  <a:pt x="381126" y="67945"/>
                </a:lnTo>
                <a:lnTo>
                  <a:pt x="398907" y="51562"/>
                </a:lnTo>
                <a:lnTo>
                  <a:pt x="403351" y="47752"/>
                </a:lnTo>
                <a:lnTo>
                  <a:pt x="134493" y="47752"/>
                </a:lnTo>
                <a:lnTo>
                  <a:pt x="104648" y="0"/>
                </a:lnTo>
                <a:close/>
              </a:path>
            </a:pathLst>
          </a:custGeom>
          <a:solidFill>
            <a:srgbClr val="002E5E"/>
          </a:solidFill>
        </p:spPr>
        <p:txBody>
          <a:bodyPr wrap="square" lIns="0" tIns="0" rIns="0" bIns="0" rtlCol="0"/>
          <a:lstStyle/>
          <a:p>
            <a:endParaRPr/>
          </a:p>
        </p:txBody>
      </p:sp>
      <p:sp>
        <p:nvSpPr>
          <p:cNvPr id="50" name="object 50"/>
          <p:cNvSpPr/>
          <p:nvPr/>
        </p:nvSpPr>
        <p:spPr>
          <a:xfrm>
            <a:off x="4552569" y="3922776"/>
            <a:ext cx="641350" cy="1000760"/>
          </a:xfrm>
          <a:custGeom>
            <a:avLst/>
            <a:gdLst/>
            <a:ahLst/>
            <a:cxnLst/>
            <a:rect l="l" t="t" r="r" b="b"/>
            <a:pathLst>
              <a:path w="641350" h="1000760">
                <a:moveTo>
                  <a:pt x="616203" y="0"/>
                </a:moveTo>
                <a:lnTo>
                  <a:pt x="443229" y="38862"/>
                </a:lnTo>
                <a:lnTo>
                  <a:pt x="446023" y="56896"/>
                </a:lnTo>
                <a:lnTo>
                  <a:pt x="448817" y="70357"/>
                </a:lnTo>
                <a:lnTo>
                  <a:pt x="450850" y="83819"/>
                </a:lnTo>
                <a:lnTo>
                  <a:pt x="454151" y="101473"/>
                </a:lnTo>
                <a:lnTo>
                  <a:pt x="456564" y="117856"/>
                </a:lnTo>
                <a:lnTo>
                  <a:pt x="458723" y="133731"/>
                </a:lnTo>
                <a:lnTo>
                  <a:pt x="459485" y="147193"/>
                </a:lnTo>
                <a:lnTo>
                  <a:pt x="461771" y="164337"/>
                </a:lnTo>
                <a:lnTo>
                  <a:pt x="463041" y="178816"/>
                </a:lnTo>
                <a:lnTo>
                  <a:pt x="463168" y="195961"/>
                </a:lnTo>
                <a:lnTo>
                  <a:pt x="464057" y="211962"/>
                </a:lnTo>
                <a:lnTo>
                  <a:pt x="463041" y="228473"/>
                </a:lnTo>
                <a:lnTo>
                  <a:pt x="462406" y="244348"/>
                </a:lnTo>
                <a:lnTo>
                  <a:pt x="461517" y="257556"/>
                </a:lnTo>
                <a:lnTo>
                  <a:pt x="460882" y="270129"/>
                </a:lnTo>
                <a:lnTo>
                  <a:pt x="459866" y="285369"/>
                </a:lnTo>
                <a:lnTo>
                  <a:pt x="458088" y="300609"/>
                </a:lnTo>
                <a:lnTo>
                  <a:pt x="456310" y="316992"/>
                </a:lnTo>
                <a:lnTo>
                  <a:pt x="454532" y="332105"/>
                </a:lnTo>
                <a:lnTo>
                  <a:pt x="453516" y="342900"/>
                </a:lnTo>
                <a:lnTo>
                  <a:pt x="451611" y="356869"/>
                </a:lnTo>
                <a:lnTo>
                  <a:pt x="448436" y="374142"/>
                </a:lnTo>
                <a:lnTo>
                  <a:pt x="444118" y="392175"/>
                </a:lnTo>
                <a:lnTo>
                  <a:pt x="440308" y="414274"/>
                </a:lnTo>
                <a:lnTo>
                  <a:pt x="434847" y="434975"/>
                </a:lnTo>
                <a:lnTo>
                  <a:pt x="429513" y="456819"/>
                </a:lnTo>
                <a:lnTo>
                  <a:pt x="423417" y="478536"/>
                </a:lnTo>
                <a:lnTo>
                  <a:pt x="414400" y="501269"/>
                </a:lnTo>
                <a:lnTo>
                  <a:pt x="408050" y="519303"/>
                </a:lnTo>
                <a:lnTo>
                  <a:pt x="399668" y="538607"/>
                </a:lnTo>
                <a:lnTo>
                  <a:pt x="381253" y="581279"/>
                </a:lnTo>
                <a:lnTo>
                  <a:pt x="359663" y="625475"/>
                </a:lnTo>
                <a:lnTo>
                  <a:pt x="333501" y="671703"/>
                </a:lnTo>
                <a:lnTo>
                  <a:pt x="319404" y="692023"/>
                </a:lnTo>
                <a:lnTo>
                  <a:pt x="292988" y="730885"/>
                </a:lnTo>
                <a:lnTo>
                  <a:pt x="280288" y="747776"/>
                </a:lnTo>
                <a:lnTo>
                  <a:pt x="265810" y="767588"/>
                </a:lnTo>
                <a:lnTo>
                  <a:pt x="251459" y="784987"/>
                </a:lnTo>
                <a:lnTo>
                  <a:pt x="219582" y="820928"/>
                </a:lnTo>
                <a:lnTo>
                  <a:pt x="168655" y="873760"/>
                </a:lnTo>
                <a:lnTo>
                  <a:pt x="129793" y="908431"/>
                </a:lnTo>
                <a:lnTo>
                  <a:pt x="89915" y="940435"/>
                </a:lnTo>
                <a:lnTo>
                  <a:pt x="69722" y="955548"/>
                </a:lnTo>
                <a:lnTo>
                  <a:pt x="44957" y="972312"/>
                </a:lnTo>
                <a:lnTo>
                  <a:pt x="0" y="1000632"/>
                </a:lnTo>
                <a:lnTo>
                  <a:pt x="268858" y="1000632"/>
                </a:lnTo>
                <a:lnTo>
                  <a:pt x="300989" y="971423"/>
                </a:lnTo>
                <a:lnTo>
                  <a:pt x="341248" y="930910"/>
                </a:lnTo>
                <a:lnTo>
                  <a:pt x="357758" y="912241"/>
                </a:lnTo>
                <a:lnTo>
                  <a:pt x="373506" y="894715"/>
                </a:lnTo>
                <a:lnTo>
                  <a:pt x="391921" y="872363"/>
                </a:lnTo>
                <a:lnTo>
                  <a:pt x="408558" y="851662"/>
                </a:lnTo>
                <a:lnTo>
                  <a:pt x="423036" y="831850"/>
                </a:lnTo>
                <a:lnTo>
                  <a:pt x="438150" y="812165"/>
                </a:lnTo>
                <a:lnTo>
                  <a:pt x="453643" y="788416"/>
                </a:lnTo>
                <a:lnTo>
                  <a:pt x="468756" y="766191"/>
                </a:lnTo>
                <a:lnTo>
                  <a:pt x="482726" y="745871"/>
                </a:lnTo>
                <a:lnTo>
                  <a:pt x="494664" y="724407"/>
                </a:lnTo>
                <a:lnTo>
                  <a:pt x="505713" y="704850"/>
                </a:lnTo>
                <a:lnTo>
                  <a:pt x="518159" y="683006"/>
                </a:lnTo>
                <a:lnTo>
                  <a:pt x="528573" y="662432"/>
                </a:lnTo>
                <a:lnTo>
                  <a:pt x="540384" y="638429"/>
                </a:lnTo>
                <a:lnTo>
                  <a:pt x="551941" y="615315"/>
                </a:lnTo>
                <a:lnTo>
                  <a:pt x="560451" y="592709"/>
                </a:lnTo>
                <a:lnTo>
                  <a:pt x="569086" y="569594"/>
                </a:lnTo>
                <a:lnTo>
                  <a:pt x="577722" y="548259"/>
                </a:lnTo>
                <a:lnTo>
                  <a:pt x="585469" y="526796"/>
                </a:lnTo>
                <a:lnTo>
                  <a:pt x="591057" y="507873"/>
                </a:lnTo>
                <a:lnTo>
                  <a:pt x="598931" y="483235"/>
                </a:lnTo>
                <a:lnTo>
                  <a:pt x="604138" y="458978"/>
                </a:lnTo>
                <a:lnTo>
                  <a:pt x="614933" y="416432"/>
                </a:lnTo>
                <a:lnTo>
                  <a:pt x="623569" y="370331"/>
                </a:lnTo>
                <a:lnTo>
                  <a:pt x="630046" y="325374"/>
                </a:lnTo>
                <a:lnTo>
                  <a:pt x="634110" y="300481"/>
                </a:lnTo>
                <a:lnTo>
                  <a:pt x="636015" y="280924"/>
                </a:lnTo>
                <a:lnTo>
                  <a:pt x="637793" y="261238"/>
                </a:lnTo>
                <a:lnTo>
                  <a:pt x="638047" y="247015"/>
                </a:lnTo>
                <a:lnTo>
                  <a:pt x="640079" y="234315"/>
                </a:lnTo>
                <a:lnTo>
                  <a:pt x="640968" y="223519"/>
                </a:lnTo>
                <a:lnTo>
                  <a:pt x="640206" y="213232"/>
                </a:lnTo>
                <a:lnTo>
                  <a:pt x="639571" y="202056"/>
                </a:lnTo>
                <a:lnTo>
                  <a:pt x="638936" y="188468"/>
                </a:lnTo>
                <a:lnTo>
                  <a:pt x="638175" y="175006"/>
                </a:lnTo>
                <a:lnTo>
                  <a:pt x="637539" y="162560"/>
                </a:lnTo>
                <a:lnTo>
                  <a:pt x="637920" y="152146"/>
                </a:lnTo>
                <a:lnTo>
                  <a:pt x="637793" y="139446"/>
                </a:lnTo>
                <a:lnTo>
                  <a:pt x="637031" y="125856"/>
                </a:lnTo>
                <a:lnTo>
                  <a:pt x="635380" y="112903"/>
                </a:lnTo>
                <a:lnTo>
                  <a:pt x="634491" y="98171"/>
                </a:lnTo>
                <a:lnTo>
                  <a:pt x="632840" y="86487"/>
                </a:lnTo>
                <a:lnTo>
                  <a:pt x="632205" y="75311"/>
                </a:lnTo>
                <a:lnTo>
                  <a:pt x="629538" y="62992"/>
                </a:lnTo>
                <a:lnTo>
                  <a:pt x="627760" y="50165"/>
                </a:lnTo>
                <a:lnTo>
                  <a:pt x="625475" y="37465"/>
                </a:lnTo>
                <a:lnTo>
                  <a:pt x="623442" y="28575"/>
                </a:lnTo>
                <a:lnTo>
                  <a:pt x="621029" y="16763"/>
                </a:lnTo>
                <a:lnTo>
                  <a:pt x="616203" y="0"/>
                </a:lnTo>
                <a:close/>
              </a:path>
            </a:pathLst>
          </a:custGeom>
          <a:solidFill>
            <a:srgbClr val="002E5E"/>
          </a:solidFill>
        </p:spPr>
        <p:txBody>
          <a:bodyPr wrap="square" lIns="0" tIns="0" rIns="0" bIns="0" rtlCol="0"/>
          <a:lstStyle/>
          <a:p>
            <a:endParaRPr/>
          </a:p>
        </p:txBody>
      </p:sp>
      <p:sp>
        <p:nvSpPr>
          <p:cNvPr id="51" name="object 51"/>
          <p:cNvSpPr/>
          <p:nvPr/>
        </p:nvSpPr>
        <p:spPr>
          <a:xfrm>
            <a:off x="1134986" y="4206494"/>
            <a:ext cx="798830" cy="1007110"/>
          </a:xfrm>
          <a:custGeom>
            <a:avLst/>
            <a:gdLst/>
            <a:ahLst/>
            <a:cxnLst/>
            <a:rect l="l" t="t" r="r" b="b"/>
            <a:pathLst>
              <a:path w="798830" h="1007110">
                <a:moveTo>
                  <a:pt x="161937" y="0"/>
                </a:moveTo>
                <a:lnTo>
                  <a:pt x="0" y="0"/>
                </a:lnTo>
                <a:lnTo>
                  <a:pt x="2184" y="32765"/>
                </a:lnTo>
                <a:lnTo>
                  <a:pt x="8839" y="92328"/>
                </a:lnTo>
                <a:lnTo>
                  <a:pt x="16713" y="145795"/>
                </a:lnTo>
                <a:lnTo>
                  <a:pt x="26631" y="197230"/>
                </a:lnTo>
                <a:lnTo>
                  <a:pt x="32524" y="220852"/>
                </a:lnTo>
                <a:lnTo>
                  <a:pt x="37846" y="243839"/>
                </a:lnTo>
                <a:lnTo>
                  <a:pt x="44361" y="268604"/>
                </a:lnTo>
                <a:lnTo>
                  <a:pt x="53466" y="299719"/>
                </a:lnTo>
                <a:lnTo>
                  <a:pt x="60985" y="323214"/>
                </a:lnTo>
                <a:lnTo>
                  <a:pt x="69583" y="346582"/>
                </a:lnTo>
                <a:lnTo>
                  <a:pt x="77558" y="368934"/>
                </a:lnTo>
                <a:lnTo>
                  <a:pt x="88544" y="395731"/>
                </a:lnTo>
                <a:lnTo>
                  <a:pt x="98831" y="420369"/>
                </a:lnTo>
                <a:lnTo>
                  <a:pt x="109512" y="442467"/>
                </a:lnTo>
                <a:lnTo>
                  <a:pt x="119684" y="465073"/>
                </a:lnTo>
                <a:lnTo>
                  <a:pt x="133248" y="489965"/>
                </a:lnTo>
                <a:lnTo>
                  <a:pt x="145681" y="513714"/>
                </a:lnTo>
                <a:lnTo>
                  <a:pt x="156984" y="535812"/>
                </a:lnTo>
                <a:lnTo>
                  <a:pt x="182257" y="575436"/>
                </a:lnTo>
                <a:lnTo>
                  <a:pt x="195592" y="596772"/>
                </a:lnTo>
                <a:lnTo>
                  <a:pt x="208800" y="615695"/>
                </a:lnTo>
                <a:lnTo>
                  <a:pt x="224294" y="637412"/>
                </a:lnTo>
                <a:lnTo>
                  <a:pt x="239280" y="658621"/>
                </a:lnTo>
                <a:lnTo>
                  <a:pt x="255155" y="676655"/>
                </a:lnTo>
                <a:lnTo>
                  <a:pt x="271538" y="695451"/>
                </a:lnTo>
                <a:lnTo>
                  <a:pt x="286270" y="712977"/>
                </a:lnTo>
                <a:lnTo>
                  <a:pt x="301383" y="729995"/>
                </a:lnTo>
                <a:lnTo>
                  <a:pt x="315353" y="744092"/>
                </a:lnTo>
                <a:lnTo>
                  <a:pt x="333387" y="762634"/>
                </a:lnTo>
                <a:lnTo>
                  <a:pt x="352310" y="778763"/>
                </a:lnTo>
                <a:lnTo>
                  <a:pt x="384695" y="808354"/>
                </a:lnTo>
                <a:lnTo>
                  <a:pt x="421271" y="837818"/>
                </a:lnTo>
                <a:lnTo>
                  <a:pt x="457720" y="864742"/>
                </a:lnTo>
                <a:lnTo>
                  <a:pt x="477659" y="880236"/>
                </a:lnTo>
                <a:lnTo>
                  <a:pt x="510552" y="902080"/>
                </a:lnTo>
                <a:lnTo>
                  <a:pt x="522998" y="909065"/>
                </a:lnTo>
                <a:lnTo>
                  <a:pt x="533158" y="916685"/>
                </a:lnTo>
                <a:lnTo>
                  <a:pt x="542302" y="922781"/>
                </a:lnTo>
                <a:lnTo>
                  <a:pt x="551827" y="926845"/>
                </a:lnTo>
                <a:lnTo>
                  <a:pt x="561860" y="931671"/>
                </a:lnTo>
                <a:lnTo>
                  <a:pt x="574179" y="937386"/>
                </a:lnTo>
                <a:lnTo>
                  <a:pt x="586371" y="943228"/>
                </a:lnTo>
                <a:lnTo>
                  <a:pt x="597674" y="948435"/>
                </a:lnTo>
                <a:lnTo>
                  <a:pt x="606691" y="953769"/>
                </a:lnTo>
                <a:lnTo>
                  <a:pt x="617867" y="959738"/>
                </a:lnTo>
                <a:lnTo>
                  <a:pt x="630186" y="965453"/>
                </a:lnTo>
                <a:lnTo>
                  <a:pt x="642378" y="970025"/>
                </a:lnTo>
                <a:lnTo>
                  <a:pt x="655840" y="976375"/>
                </a:lnTo>
                <a:lnTo>
                  <a:pt x="666889" y="980439"/>
                </a:lnTo>
                <a:lnTo>
                  <a:pt x="676922" y="985138"/>
                </a:lnTo>
                <a:lnTo>
                  <a:pt x="689114" y="988567"/>
                </a:lnTo>
                <a:lnTo>
                  <a:pt x="701306" y="993139"/>
                </a:lnTo>
                <a:lnTo>
                  <a:pt x="713498" y="997076"/>
                </a:lnTo>
                <a:lnTo>
                  <a:pt x="722388" y="999489"/>
                </a:lnTo>
                <a:lnTo>
                  <a:pt x="733945" y="1002918"/>
                </a:lnTo>
                <a:lnTo>
                  <a:pt x="750963" y="1006601"/>
                </a:lnTo>
                <a:lnTo>
                  <a:pt x="798715" y="835659"/>
                </a:lnTo>
                <a:lnTo>
                  <a:pt x="781443" y="829563"/>
                </a:lnTo>
                <a:lnTo>
                  <a:pt x="768235" y="825626"/>
                </a:lnTo>
                <a:lnTo>
                  <a:pt x="755535" y="821054"/>
                </a:lnTo>
                <a:lnTo>
                  <a:pt x="738390" y="815593"/>
                </a:lnTo>
                <a:lnTo>
                  <a:pt x="722769" y="810005"/>
                </a:lnTo>
                <a:lnTo>
                  <a:pt x="707783" y="804290"/>
                </a:lnTo>
                <a:lnTo>
                  <a:pt x="695464" y="798575"/>
                </a:lnTo>
                <a:lnTo>
                  <a:pt x="679335" y="792479"/>
                </a:lnTo>
                <a:lnTo>
                  <a:pt x="666000" y="786764"/>
                </a:lnTo>
                <a:lnTo>
                  <a:pt x="650887" y="778763"/>
                </a:lnTo>
                <a:lnTo>
                  <a:pt x="636282" y="771905"/>
                </a:lnTo>
                <a:lnTo>
                  <a:pt x="622185" y="763269"/>
                </a:lnTo>
                <a:lnTo>
                  <a:pt x="608596" y="755141"/>
                </a:lnTo>
                <a:lnTo>
                  <a:pt x="597293" y="748156"/>
                </a:lnTo>
                <a:lnTo>
                  <a:pt x="586625" y="741679"/>
                </a:lnTo>
                <a:lnTo>
                  <a:pt x="573671" y="733551"/>
                </a:lnTo>
                <a:lnTo>
                  <a:pt x="561098" y="724788"/>
                </a:lnTo>
                <a:lnTo>
                  <a:pt x="547509" y="715517"/>
                </a:lnTo>
                <a:lnTo>
                  <a:pt x="535063" y="706754"/>
                </a:lnTo>
                <a:lnTo>
                  <a:pt x="525919" y="700658"/>
                </a:lnTo>
                <a:lnTo>
                  <a:pt x="514616" y="692530"/>
                </a:lnTo>
                <a:lnTo>
                  <a:pt x="500773" y="681354"/>
                </a:lnTo>
                <a:lnTo>
                  <a:pt x="487057" y="669162"/>
                </a:lnTo>
                <a:lnTo>
                  <a:pt x="469277" y="655319"/>
                </a:lnTo>
                <a:lnTo>
                  <a:pt x="453656" y="640714"/>
                </a:lnTo>
                <a:lnTo>
                  <a:pt x="437019" y="625728"/>
                </a:lnTo>
                <a:lnTo>
                  <a:pt x="420763" y="609980"/>
                </a:lnTo>
                <a:lnTo>
                  <a:pt x="404888" y="591311"/>
                </a:lnTo>
                <a:lnTo>
                  <a:pt x="392061" y="577087"/>
                </a:lnTo>
                <a:lnTo>
                  <a:pt x="379107" y="560577"/>
                </a:lnTo>
                <a:lnTo>
                  <a:pt x="350151" y="524128"/>
                </a:lnTo>
                <a:lnTo>
                  <a:pt x="321449" y="484123"/>
                </a:lnTo>
                <a:lnTo>
                  <a:pt x="293001" y="439292"/>
                </a:lnTo>
                <a:lnTo>
                  <a:pt x="281825" y="417194"/>
                </a:lnTo>
                <a:lnTo>
                  <a:pt x="260108" y="375411"/>
                </a:lnTo>
                <a:lnTo>
                  <a:pt x="251218" y="356107"/>
                </a:lnTo>
                <a:lnTo>
                  <a:pt x="240550" y="334136"/>
                </a:lnTo>
                <a:lnTo>
                  <a:pt x="232041" y="313054"/>
                </a:lnTo>
                <a:lnTo>
                  <a:pt x="224167" y="291464"/>
                </a:lnTo>
                <a:lnTo>
                  <a:pt x="215531" y="267969"/>
                </a:lnTo>
                <a:lnTo>
                  <a:pt x="208292" y="247522"/>
                </a:lnTo>
                <a:lnTo>
                  <a:pt x="193052" y="198246"/>
                </a:lnTo>
                <a:lnTo>
                  <a:pt x="186575" y="173481"/>
                </a:lnTo>
                <a:lnTo>
                  <a:pt x="180987" y="147446"/>
                </a:lnTo>
                <a:lnTo>
                  <a:pt x="174891" y="120903"/>
                </a:lnTo>
                <a:lnTo>
                  <a:pt x="171716" y="97154"/>
                </a:lnTo>
                <a:lnTo>
                  <a:pt x="167906" y="72135"/>
                </a:lnTo>
                <a:lnTo>
                  <a:pt x="164858" y="42417"/>
                </a:lnTo>
                <a:lnTo>
                  <a:pt x="161937" y="0"/>
                </a:lnTo>
                <a:close/>
              </a:path>
            </a:pathLst>
          </a:custGeom>
          <a:solidFill>
            <a:srgbClr val="002E5E"/>
          </a:solidFill>
        </p:spPr>
        <p:txBody>
          <a:bodyPr wrap="square" lIns="0" tIns="0" rIns="0" bIns="0" rtlCol="0"/>
          <a:lstStyle/>
          <a:p>
            <a:endParaRPr/>
          </a:p>
        </p:txBody>
      </p:sp>
      <p:sp>
        <p:nvSpPr>
          <p:cNvPr id="52" name="object 52"/>
          <p:cNvSpPr/>
          <p:nvPr/>
        </p:nvSpPr>
        <p:spPr>
          <a:xfrm>
            <a:off x="1080516" y="3995928"/>
            <a:ext cx="272415" cy="214629"/>
          </a:xfrm>
          <a:custGeom>
            <a:avLst/>
            <a:gdLst/>
            <a:ahLst/>
            <a:cxnLst/>
            <a:rect l="l" t="t" r="r" b="b"/>
            <a:pathLst>
              <a:path w="272415" h="214629">
                <a:moveTo>
                  <a:pt x="128282" y="0"/>
                </a:moveTo>
                <a:lnTo>
                  <a:pt x="0" y="214122"/>
                </a:lnTo>
                <a:lnTo>
                  <a:pt x="54470" y="210566"/>
                </a:lnTo>
                <a:lnTo>
                  <a:pt x="216408" y="210566"/>
                </a:lnTo>
                <a:lnTo>
                  <a:pt x="215772" y="199771"/>
                </a:lnTo>
                <a:lnTo>
                  <a:pt x="271906" y="196088"/>
                </a:lnTo>
                <a:lnTo>
                  <a:pt x="128282" y="0"/>
                </a:lnTo>
                <a:close/>
              </a:path>
            </a:pathLst>
          </a:custGeom>
          <a:solidFill>
            <a:srgbClr val="002E5E"/>
          </a:solidFill>
        </p:spPr>
        <p:txBody>
          <a:bodyPr wrap="square" lIns="0" tIns="0" rIns="0" bIns="0" rtlCol="0"/>
          <a:lstStyle/>
          <a:p>
            <a:endParaRPr/>
          </a:p>
        </p:txBody>
      </p:sp>
      <p:sp>
        <p:nvSpPr>
          <p:cNvPr id="53" name="object 53"/>
          <p:cNvSpPr/>
          <p:nvPr/>
        </p:nvSpPr>
        <p:spPr>
          <a:xfrm>
            <a:off x="2508504" y="2385060"/>
            <a:ext cx="1314450" cy="396240"/>
          </a:xfrm>
          <a:custGeom>
            <a:avLst/>
            <a:gdLst/>
            <a:ahLst/>
            <a:cxnLst/>
            <a:rect l="l" t="t" r="r" b="b"/>
            <a:pathLst>
              <a:path w="1314450" h="396239">
                <a:moveTo>
                  <a:pt x="709802" y="0"/>
                </a:moveTo>
                <a:lnTo>
                  <a:pt x="637666" y="1904"/>
                </a:lnTo>
                <a:lnTo>
                  <a:pt x="614679" y="3428"/>
                </a:lnTo>
                <a:lnTo>
                  <a:pt x="561975" y="7492"/>
                </a:lnTo>
                <a:lnTo>
                  <a:pt x="513841" y="16128"/>
                </a:lnTo>
                <a:lnTo>
                  <a:pt x="491235" y="19685"/>
                </a:lnTo>
                <a:lnTo>
                  <a:pt x="468756" y="24002"/>
                </a:lnTo>
                <a:lnTo>
                  <a:pt x="449579" y="28701"/>
                </a:lnTo>
                <a:lnTo>
                  <a:pt x="424179" y="34543"/>
                </a:lnTo>
                <a:lnTo>
                  <a:pt x="400684" y="42544"/>
                </a:lnTo>
                <a:lnTo>
                  <a:pt x="380619" y="47498"/>
                </a:lnTo>
                <a:lnTo>
                  <a:pt x="358647" y="54990"/>
                </a:lnTo>
                <a:lnTo>
                  <a:pt x="337184" y="62737"/>
                </a:lnTo>
                <a:lnTo>
                  <a:pt x="314578" y="71247"/>
                </a:lnTo>
                <a:lnTo>
                  <a:pt x="292607" y="80010"/>
                </a:lnTo>
                <a:lnTo>
                  <a:pt x="272795" y="88645"/>
                </a:lnTo>
                <a:lnTo>
                  <a:pt x="249046" y="97916"/>
                </a:lnTo>
                <a:lnTo>
                  <a:pt x="213487" y="114807"/>
                </a:lnTo>
                <a:lnTo>
                  <a:pt x="201168" y="121792"/>
                </a:lnTo>
                <a:lnTo>
                  <a:pt x="189229" y="126618"/>
                </a:lnTo>
                <a:lnTo>
                  <a:pt x="179450" y="131317"/>
                </a:lnTo>
                <a:lnTo>
                  <a:pt x="170941" y="137413"/>
                </a:lnTo>
                <a:lnTo>
                  <a:pt x="128904" y="165607"/>
                </a:lnTo>
                <a:lnTo>
                  <a:pt x="119633" y="170561"/>
                </a:lnTo>
                <a:lnTo>
                  <a:pt x="108838" y="177164"/>
                </a:lnTo>
                <a:lnTo>
                  <a:pt x="97535" y="184785"/>
                </a:lnTo>
                <a:lnTo>
                  <a:pt x="87375" y="192786"/>
                </a:lnTo>
                <a:lnTo>
                  <a:pt x="74929" y="201167"/>
                </a:lnTo>
                <a:lnTo>
                  <a:pt x="65785" y="208534"/>
                </a:lnTo>
                <a:lnTo>
                  <a:pt x="56514" y="214756"/>
                </a:lnTo>
                <a:lnTo>
                  <a:pt x="47370" y="223392"/>
                </a:lnTo>
                <a:lnTo>
                  <a:pt x="37083" y="231520"/>
                </a:lnTo>
                <a:lnTo>
                  <a:pt x="27431" y="239902"/>
                </a:lnTo>
                <a:lnTo>
                  <a:pt x="20827" y="246252"/>
                </a:lnTo>
                <a:lnTo>
                  <a:pt x="11937" y="254380"/>
                </a:lnTo>
                <a:lnTo>
                  <a:pt x="0" y="267207"/>
                </a:lnTo>
                <a:lnTo>
                  <a:pt x="122173" y="396113"/>
                </a:lnTo>
                <a:lnTo>
                  <a:pt x="136270" y="384428"/>
                </a:lnTo>
                <a:lnTo>
                  <a:pt x="146431" y="375030"/>
                </a:lnTo>
                <a:lnTo>
                  <a:pt x="156844" y="366522"/>
                </a:lnTo>
                <a:lnTo>
                  <a:pt x="170433" y="354584"/>
                </a:lnTo>
                <a:lnTo>
                  <a:pt x="183133" y="344169"/>
                </a:lnTo>
                <a:lnTo>
                  <a:pt x="195706" y="334137"/>
                </a:lnTo>
                <a:lnTo>
                  <a:pt x="206882" y="326516"/>
                </a:lnTo>
                <a:lnTo>
                  <a:pt x="220471" y="315849"/>
                </a:lnTo>
                <a:lnTo>
                  <a:pt x="232282" y="307339"/>
                </a:lnTo>
                <a:lnTo>
                  <a:pt x="246887" y="298450"/>
                </a:lnTo>
                <a:lnTo>
                  <a:pt x="260222" y="289560"/>
                </a:lnTo>
                <a:lnTo>
                  <a:pt x="275081" y="281939"/>
                </a:lnTo>
                <a:lnTo>
                  <a:pt x="288925" y="274447"/>
                </a:lnTo>
                <a:lnTo>
                  <a:pt x="300863" y="268350"/>
                </a:lnTo>
                <a:lnTo>
                  <a:pt x="311912" y="262509"/>
                </a:lnTo>
                <a:lnTo>
                  <a:pt x="325500" y="255524"/>
                </a:lnTo>
                <a:lnTo>
                  <a:pt x="339470" y="249300"/>
                </a:lnTo>
                <a:lnTo>
                  <a:pt x="354456" y="242442"/>
                </a:lnTo>
                <a:lnTo>
                  <a:pt x="368426" y="236219"/>
                </a:lnTo>
                <a:lnTo>
                  <a:pt x="378206" y="231520"/>
                </a:lnTo>
                <a:lnTo>
                  <a:pt x="391159" y="226060"/>
                </a:lnTo>
                <a:lnTo>
                  <a:pt x="407669" y="219963"/>
                </a:lnTo>
                <a:lnTo>
                  <a:pt x="425322" y="214375"/>
                </a:lnTo>
                <a:lnTo>
                  <a:pt x="446404" y="206375"/>
                </a:lnTo>
                <a:lnTo>
                  <a:pt x="466978" y="200532"/>
                </a:lnTo>
                <a:lnTo>
                  <a:pt x="488441" y="193928"/>
                </a:lnTo>
                <a:lnTo>
                  <a:pt x="510285" y="188087"/>
                </a:lnTo>
                <a:lnTo>
                  <a:pt x="534543" y="184150"/>
                </a:lnTo>
                <a:lnTo>
                  <a:pt x="553212" y="180339"/>
                </a:lnTo>
                <a:lnTo>
                  <a:pt x="620394" y="171703"/>
                </a:lnTo>
                <a:lnTo>
                  <a:pt x="669416" y="167639"/>
                </a:lnTo>
                <a:lnTo>
                  <a:pt x="722502" y="166369"/>
                </a:lnTo>
                <a:lnTo>
                  <a:pt x="1314449" y="166369"/>
                </a:lnTo>
                <a:lnTo>
                  <a:pt x="1301115" y="141224"/>
                </a:lnTo>
                <a:lnTo>
                  <a:pt x="1250187" y="141224"/>
                </a:lnTo>
                <a:lnTo>
                  <a:pt x="1220978" y="126237"/>
                </a:lnTo>
                <a:lnTo>
                  <a:pt x="1194308" y="113791"/>
                </a:lnTo>
                <a:lnTo>
                  <a:pt x="1116457" y="80517"/>
                </a:lnTo>
                <a:lnTo>
                  <a:pt x="1067308" y="62611"/>
                </a:lnTo>
                <a:lnTo>
                  <a:pt x="1043940" y="55499"/>
                </a:lnTo>
                <a:lnTo>
                  <a:pt x="1021460" y="48132"/>
                </a:lnTo>
                <a:lnTo>
                  <a:pt x="965581" y="32765"/>
                </a:lnTo>
                <a:lnTo>
                  <a:pt x="893698" y="17906"/>
                </a:lnTo>
                <a:lnTo>
                  <a:pt x="838834" y="9651"/>
                </a:lnTo>
                <a:lnTo>
                  <a:pt x="814323" y="7492"/>
                </a:lnTo>
                <a:lnTo>
                  <a:pt x="789685" y="4572"/>
                </a:lnTo>
                <a:lnTo>
                  <a:pt x="761237" y="3301"/>
                </a:lnTo>
                <a:lnTo>
                  <a:pt x="734440" y="1777"/>
                </a:lnTo>
                <a:lnTo>
                  <a:pt x="709802" y="0"/>
                </a:lnTo>
                <a:close/>
              </a:path>
            </a:pathLst>
          </a:custGeom>
          <a:solidFill>
            <a:srgbClr val="002E5E"/>
          </a:solidFill>
        </p:spPr>
        <p:txBody>
          <a:bodyPr wrap="square" lIns="0" tIns="0" rIns="0" bIns="0" rtlCol="0"/>
          <a:lstStyle/>
          <a:p>
            <a:endParaRPr/>
          </a:p>
        </p:txBody>
      </p:sp>
      <p:sp>
        <p:nvSpPr>
          <p:cNvPr id="54" name="object 54"/>
          <p:cNvSpPr/>
          <p:nvPr/>
        </p:nvSpPr>
        <p:spPr>
          <a:xfrm>
            <a:off x="3231007" y="2551429"/>
            <a:ext cx="670560" cy="168910"/>
          </a:xfrm>
          <a:custGeom>
            <a:avLst/>
            <a:gdLst/>
            <a:ahLst/>
            <a:cxnLst/>
            <a:rect l="l" t="t" r="r" b="b"/>
            <a:pathLst>
              <a:path w="670560" h="168910">
                <a:moveTo>
                  <a:pt x="591946" y="0"/>
                </a:moveTo>
                <a:lnTo>
                  <a:pt x="0" y="0"/>
                </a:lnTo>
                <a:lnTo>
                  <a:pt x="24765" y="1778"/>
                </a:lnTo>
                <a:lnTo>
                  <a:pt x="71755" y="4572"/>
                </a:lnTo>
                <a:lnTo>
                  <a:pt x="92837" y="6858"/>
                </a:lnTo>
                <a:lnTo>
                  <a:pt x="139572" y="12700"/>
                </a:lnTo>
                <a:lnTo>
                  <a:pt x="208026" y="25908"/>
                </a:lnTo>
                <a:lnTo>
                  <a:pt x="258318" y="38354"/>
                </a:lnTo>
                <a:lnTo>
                  <a:pt x="307975" y="54102"/>
                </a:lnTo>
                <a:lnTo>
                  <a:pt x="355981" y="72136"/>
                </a:lnTo>
                <a:lnTo>
                  <a:pt x="379221" y="81661"/>
                </a:lnTo>
                <a:lnTo>
                  <a:pt x="406400" y="94361"/>
                </a:lnTo>
                <a:lnTo>
                  <a:pt x="453897" y="118618"/>
                </a:lnTo>
                <a:lnTo>
                  <a:pt x="428117" y="168656"/>
                </a:lnTo>
                <a:lnTo>
                  <a:pt x="670306" y="146431"/>
                </a:lnTo>
                <a:lnTo>
                  <a:pt x="591946" y="0"/>
                </a:lnTo>
                <a:close/>
              </a:path>
            </a:pathLst>
          </a:custGeom>
          <a:solidFill>
            <a:srgbClr val="002E5E"/>
          </a:solidFill>
        </p:spPr>
        <p:txBody>
          <a:bodyPr wrap="square" lIns="0" tIns="0" rIns="0" bIns="0" rtlCol="0"/>
          <a:lstStyle/>
          <a:p>
            <a:endParaRPr/>
          </a:p>
        </p:txBody>
      </p:sp>
      <p:sp>
        <p:nvSpPr>
          <p:cNvPr id="55" name="object 55"/>
          <p:cNvSpPr/>
          <p:nvPr/>
        </p:nvSpPr>
        <p:spPr>
          <a:xfrm>
            <a:off x="3758691" y="2477770"/>
            <a:ext cx="51435" cy="48895"/>
          </a:xfrm>
          <a:custGeom>
            <a:avLst/>
            <a:gdLst/>
            <a:ahLst/>
            <a:cxnLst/>
            <a:rect l="l" t="t" r="r" b="b"/>
            <a:pathLst>
              <a:path w="51435" h="48894">
                <a:moveTo>
                  <a:pt x="24892" y="0"/>
                </a:moveTo>
                <a:lnTo>
                  <a:pt x="0" y="48513"/>
                </a:lnTo>
                <a:lnTo>
                  <a:pt x="50927" y="48513"/>
                </a:lnTo>
                <a:lnTo>
                  <a:pt x="24892" y="0"/>
                </a:lnTo>
                <a:close/>
              </a:path>
            </a:pathLst>
          </a:custGeom>
          <a:solidFill>
            <a:srgbClr val="002E5E"/>
          </a:solidFill>
        </p:spPr>
        <p:txBody>
          <a:bodyPr wrap="square" lIns="0" tIns="0" rIns="0" bIns="0" rtlCol="0"/>
          <a:lstStyle/>
          <a:p>
            <a:endParaRPr/>
          </a:p>
        </p:txBody>
      </p:sp>
      <p:sp>
        <p:nvSpPr>
          <p:cNvPr id="56" name="object 56"/>
          <p:cNvSpPr/>
          <p:nvPr/>
        </p:nvSpPr>
        <p:spPr>
          <a:xfrm>
            <a:off x="6277483" y="2165985"/>
            <a:ext cx="5236210" cy="3396615"/>
          </a:xfrm>
          <a:custGeom>
            <a:avLst/>
            <a:gdLst/>
            <a:ahLst/>
            <a:cxnLst/>
            <a:rect l="l" t="t" r="r" b="b"/>
            <a:pathLst>
              <a:path w="5236209" h="3396615">
                <a:moveTo>
                  <a:pt x="0" y="3396615"/>
                </a:moveTo>
                <a:lnTo>
                  <a:pt x="5236083" y="3396615"/>
                </a:lnTo>
                <a:lnTo>
                  <a:pt x="5236083" y="0"/>
                </a:lnTo>
                <a:lnTo>
                  <a:pt x="0" y="0"/>
                </a:lnTo>
                <a:lnTo>
                  <a:pt x="0" y="3396615"/>
                </a:lnTo>
                <a:close/>
              </a:path>
            </a:pathLst>
          </a:custGeom>
          <a:ln w="57912">
            <a:solidFill>
              <a:srgbClr val="FFFFFF"/>
            </a:solidFill>
          </a:ln>
        </p:spPr>
        <p:txBody>
          <a:bodyPr wrap="square" lIns="0" tIns="0" rIns="0" bIns="0" rtlCol="0"/>
          <a:lstStyle/>
          <a:p>
            <a:endParaRPr/>
          </a:p>
        </p:txBody>
      </p:sp>
      <p:sp>
        <p:nvSpPr>
          <p:cNvPr id="60" name="object 60"/>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26</a:t>
            </a:fld>
            <a:endParaRPr dirty="0"/>
          </a:p>
        </p:txBody>
      </p:sp>
      <p:pic>
        <p:nvPicPr>
          <p:cNvPr id="61" name="Picture 60">
            <a:extLst>
              <a:ext uri="{FF2B5EF4-FFF2-40B4-BE49-F238E27FC236}">
                <a16:creationId xmlns:a16="http://schemas.microsoft.com/office/drawing/2014/main" id="{50FEC836-6544-4680-9972-C63EEE2875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9056" y="6032855"/>
            <a:ext cx="3025044" cy="688619"/>
          </a:xfrm>
          <a:prstGeom prst="rect">
            <a:avLst/>
          </a:prstGeom>
        </p:spPr>
      </p:pic>
      <p:sp>
        <p:nvSpPr>
          <p:cNvPr id="64" name="object 2">
            <a:extLst>
              <a:ext uri="{FF2B5EF4-FFF2-40B4-BE49-F238E27FC236}">
                <a16:creationId xmlns:a16="http://schemas.microsoft.com/office/drawing/2014/main" id="{DDA613A3-FD39-92E2-0360-5B13F81693EA}"/>
              </a:ext>
            </a:extLst>
          </p:cNvPr>
          <p:cNvSpPr txBox="1">
            <a:spLocks/>
          </p:cNvSpPr>
          <p:nvPr/>
        </p:nvSpPr>
        <p:spPr>
          <a:xfrm>
            <a:off x="1387602" y="263548"/>
            <a:ext cx="576389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IN" sz="2800" b="1" dirty="0">
                <a:solidFill>
                  <a:srgbClr val="00629A"/>
                </a:solidFill>
                <a:latin typeface="Basic Sans Bold"/>
              </a:rPr>
              <a:t>Quality Review/Maturity Assessment</a:t>
            </a:r>
          </a:p>
        </p:txBody>
      </p:sp>
      <p:grpSp>
        <p:nvGrpSpPr>
          <p:cNvPr id="65" name="Group 64">
            <a:extLst>
              <a:ext uri="{FF2B5EF4-FFF2-40B4-BE49-F238E27FC236}">
                <a16:creationId xmlns:a16="http://schemas.microsoft.com/office/drawing/2014/main" id="{98B54D97-5F6E-3AD1-82F1-88B764A9541A}"/>
              </a:ext>
            </a:extLst>
          </p:cNvPr>
          <p:cNvGrpSpPr/>
          <p:nvPr/>
        </p:nvGrpSpPr>
        <p:grpSpPr>
          <a:xfrm>
            <a:off x="726112" y="237924"/>
            <a:ext cx="519430" cy="483234"/>
            <a:chOff x="695632" y="197284"/>
            <a:chExt cx="519430" cy="483234"/>
          </a:xfrm>
        </p:grpSpPr>
        <p:sp>
          <p:nvSpPr>
            <p:cNvPr id="66" name="object 29">
              <a:extLst>
                <a:ext uri="{FF2B5EF4-FFF2-40B4-BE49-F238E27FC236}">
                  <a16:creationId xmlns:a16="http://schemas.microsoft.com/office/drawing/2014/main" id="{F8837BC6-D5A2-2F5B-FDA6-8AAD1B74931D}"/>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67" name="TextBox 66">
              <a:extLst>
                <a:ext uri="{FF2B5EF4-FFF2-40B4-BE49-F238E27FC236}">
                  <a16:creationId xmlns:a16="http://schemas.microsoft.com/office/drawing/2014/main" id="{34F13F9F-F1BD-0176-0790-09F6F24C1E0C}"/>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3</a:t>
              </a:r>
            </a:p>
          </p:txBody>
        </p:sp>
      </p:grpSp>
      <p:sp>
        <p:nvSpPr>
          <p:cNvPr id="68" name="Rectangle 67">
            <a:extLst>
              <a:ext uri="{FF2B5EF4-FFF2-40B4-BE49-F238E27FC236}">
                <a16:creationId xmlns:a16="http://schemas.microsoft.com/office/drawing/2014/main" id="{9AC91BB9-6594-BC5D-FBEF-5CDC79EA6BDD}"/>
              </a:ext>
            </a:extLst>
          </p:cNvPr>
          <p:cNvSpPr/>
          <p:nvPr/>
        </p:nvSpPr>
        <p:spPr>
          <a:xfrm>
            <a:off x="6429883" y="2165985"/>
            <a:ext cx="5228660" cy="3651123"/>
          </a:xfrm>
          <a:prstGeom prst="rect">
            <a:avLst/>
          </a:prstGeom>
          <a:solidFill>
            <a:srgbClr val="00629A"/>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TextBox 68">
            <a:extLst>
              <a:ext uri="{FF2B5EF4-FFF2-40B4-BE49-F238E27FC236}">
                <a16:creationId xmlns:a16="http://schemas.microsoft.com/office/drawing/2014/main" id="{0ED2F9D3-5294-FF48-565F-F455281A5E58}"/>
              </a:ext>
            </a:extLst>
          </p:cNvPr>
          <p:cNvSpPr txBox="1"/>
          <p:nvPr/>
        </p:nvSpPr>
        <p:spPr>
          <a:xfrm>
            <a:off x="6565391" y="2316288"/>
            <a:ext cx="4995671" cy="3323987"/>
          </a:xfrm>
          <a:prstGeom prst="rect">
            <a:avLst/>
          </a:prstGeom>
          <a:noFill/>
        </p:spPr>
        <p:txBody>
          <a:bodyPr wrap="square" rtlCol="0">
            <a:spAutoFit/>
          </a:bodyPr>
          <a:lstStyle/>
          <a:p>
            <a:pPr rtl="0" fontAlgn="base">
              <a:spcBef>
                <a:spcPts val="0"/>
              </a:spcBef>
              <a:spcAft>
                <a:spcPts val="0"/>
              </a:spcAft>
            </a:pPr>
            <a:r>
              <a:rPr lang="en-US" sz="1500" b="0" i="0" u="sng" strike="noStrike" dirty="0">
                <a:solidFill>
                  <a:schemeClr val="bg1"/>
                </a:solidFill>
                <a:effectLst/>
                <a:latin typeface="Basic Sans Light"/>
              </a:rPr>
              <a:t>Relevance</a:t>
            </a:r>
            <a:r>
              <a:rPr lang="en-US" sz="1500" b="0" i="0" u="none" strike="noStrike" dirty="0">
                <a:solidFill>
                  <a:schemeClr val="bg1"/>
                </a:solidFill>
                <a:effectLst/>
                <a:latin typeface="Basic Sans Light"/>
              </a:rPr>
              <a:t>: External Quality Assessment reviews help Internal  Audit function understand the unique issues and  opportunities facing them within their organization.</a:t>
            </a:r>
          </a:p>
          <a:p>
            <a:pPr rtl="0" fontAlgn="base">
              <a:spcBef>
                <a:spcPts val="0"/>
              </a:spcBef>
              <a:spcAft>
                <a:spcPts val="0"/>
              </a:spcAft>
            </a:pPr>
            <a:br>
              <a:rPr lang="en-US" sz="1500" b="0" dirty="0">
                <a:solidFill>
                  <a:schemeClr val="bg1"/>
                </a:solidFill>
                <a:effectLst/>
                <a:latin typeface="Basic Sans Light"/>
              </a:rPr>
            </a:br>
            <a:r>
              <a:rPr lang="en-US" sz="1500" b="0" i="0" u="sng" strike="noStrike" dirty="0">
                <a:solidFill>
                  <a:schemeClr val="bg1"/>
                </a:solidFill>
                <a:effectLst/>
                <a:latin typeface="Basic Sans Light"/>
              </a:rPr>
              <a:t>Reliance: </a:t>
            </a:r>
            <a:r>
              <a:rPr lang="en-US" sz="1500" b="0" i="0" u="none" strike="noStrike" dirty="0">
                <a:solidFill>
                  <a:schemeClr val="bg1"/>
                </a:solidFill>
                <a:effectLst/>
                <a:latin typeface="Basic Sans Light"/>
              </a:rPr>
              <a:t>External Quality Assessment reviews provide an  endorsement of the quality of the IA. A level of comfort is  provided about the audit approach and that the Internal Audit  activity is well managed to the audit committee and  executive management.</a:t>
            </a:r>
          </a:p>
          <a:p>
            <a:pPr rtl="0" fontAlgn="base">
              <a:spcBef>
                <a:spcPts val="0"/>
              </a:spcBef>
              <a:spcAft>
                <a:spcPts val="0"/>
              </a:spcAft>
            </a:pPr>
            <a:br>
              <a:rPr lang="en-US" sz="1500" b="0" dirty="0">
                <a:solidFill>
                  <a:schemeClr val="bg1"/>
                </a:solidFill>
                <a:effectLst/>
                <a:latin typeface="Basic Sans Light"/>
              </a:rPr>
            </a:br>
            <a:r>
              <a:rPr lang="en-US" sz="1500" b="0" i="0" u="sng" strike="noStrike" dirty="0">
                <a:solidFill>
                  <a:schemeClr val="bg1"/>
                </a:solidFill>
                <a:effectLst/>
                <a:latin typeface="Basic Sans Light"/>
              </a:rPr>
              <a:t>Return on investment: </a:t>
            </a:r>
            <a:r>
              <a:rPr lang="en-US" sz="1500" b="0" i="0" u="none" strike="noStrike" dirty="0">
                <a:solidFill>
                  <a:schemeClr val="bg1"/>
                </a:solidFill>
                <a:effectLst/>
                <a:latin typeface="Basic Sans Light"/>
              </a:rPr>
              <a:t>Focusing on key audit risks, ways to  do more with current resources, and improving  communication with stakeholders; an External Quality  Assessment review can provide a tremendous return on  investment.</a:t>
            </a:r>
          </a:p>
        </p:txBody>
      </p:sp>
    </p:spTree>
    <p:extLst>
      <p:ext uri="{BB962C8B-B14F-4D97-AF65-F5344CB8AC3E}">
        <p14:creationId xmlns:p14="http://schemas.microsoft.com/office/powerpoint/2010/main" val="245492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64336" y="2175256"/>
            <a:ext cx="3834384" cy="3836188"/>
          </a:xfrm>
          <a:prstGeom prst="rect">
            <a:avLst/>
          </a:prstGeom>
          <a:blipFill>
            <a:blip r:embed="rId2" cstate="print"/>
            <a:stretch>
              <a:fillRect/>
            </a:stretch>
          </a:blipFill>
        </p:spPr>
        <p:txBody>
          <a:bodyPr wrap="square" lIns="0" tIns="0" rIns="0" bIns="0" rtlCol="0"/>
          <a:lstStyle/>
          <a:p>
            <a:endParaRPr dirty="0">
              <a:latin typeface="Basic Sans Light"/>
            </a:endParaRPr>
          </a:p>
        </p:txBody>
      </p:sp>
      <p:sp>
        <p:nvSpPr>
          <p:cNvPr id="4" name="object 4"/>
          <p:cNvSpPr txBox="1"/>
          <p:nvPr/>
        </p:nvSpPr>
        <p:spPr>
          <a:xfrm>
            <a:off x="413512" y="846556"/>
            <a:ext cx="11189208" cy="112082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The </a:t>
            </a:r>
            <a:r>
              <a:rPr sz="1800" spc="-10" dirty="0">
                <a:latin typeface="Basic Sans Light"/>
                <a:cs typeface="Arial"/>
              </a:rPr>
              <a:t>International </a:t>
            </a:r>
            <a:r>
              <a:rPr sz="1800" spc="-5" dirty="0">
                <a:latin typeface="Basic Sans Light"/>
                <a:cs typeface="Arial"/>
              </a:rPr>
              <a:t>Professional </a:t>
            </a:r>
            <a:r>
              <a:rPr sz="1800" spc="-10" dirty="0">
                <a:latin typeface="Basic Sans Light"/>
                <a:cs typeface="Arial"/>
              </a:rPr>
              <a:t>Practices Framework </a:t>
            </a:r>
            <a:r>
              <a:rPr sz="1800" dirty="0">
                <a:latin typeface="Basic Sans Light"/>
                <a:cs typeface="Arial"/>
              </a:rPr>
              <a:t>(IPPF) </a:t>
            </a:r>
            <a:r>
              <a:rPr sz="1800" spc="-5" dirty="0">
                <a:latin typeface="Basic Sans Light"/>
                <a:cs typeface="Arial"/>
              </a:rPr>
              <a:t>is </a:t>
            </a:r>
            <a:r>
              <a:rPr sz="1800" dirty="0">
                <a:latin typeface="Basic Sans Light"/>
                <a:cs typeface="Arial"/>
              </a:rPr>
              <a:t>the </a:t>
            </a:r>
            <a:r>
              <a:rPr sz="1800" spc="-10" dirty="0">
                <a:latin typeface="Basic Sans Light"/>
                <a:cs typeface="Arial"/>
              </a:rPr>
              <a:t>conceptual </a:t>
            </a:r>
            <a:r>
              <a:rPr sz="1800" spc="-5" dirty="0">
                <a:latin typeface="Basic Sans Light"/>
                <a:cs typeface="Arial"/>
              </a:rPr>
              <a:t>framework that  organizes </a:t>
            </a:r>
            <a:r>
              <a:rPr sz="1800" spc="-10" dirty="0">
                <a:latin typeface="Basic Sans Light"/>
                <a:cs typeface="Arial"/>
              </a:rPr>
              <a:t>authoritative guidance promulgated </a:t>
            </a:r>
            <a:r>
              <a:rPr sz="1800" spc="-5" dirty="0">
                <a:latin typeface="Basic Sans Light"/>
                <a:cs typeface="Arial"/>
              </a:rPr>
              <a:t>by </a:t>
            </a:r>
            <a:r>
              <a:rPr sz="1800" dirty="0">
                <a:latin typeface="Basic Sans Light"/>
                <a:cs typeface="Arial"/>
              </a:rPr>
              <a:t>The </a:t>
            </a:r>
            <a:r>
              <a:rPr sz="1800" spc="-5" dirty="0">
                <a:latin typeface="Basic Sans Light"/>
                <a:cs typeface="Arial"/>
              </a:rPr>
              <a:t>IIA. </a:t>
            </a:r>
            <a:r>
              <a:rPr sz="1800" spc="-10" dirty="0">
                <a:latin typeface="Basic Sans Light"/>
                <a:cs typeface="Arial"/>
              </a:rPr>
              <a:t>As </a:t>
            </a:r>
            <a:r>
              <a:rPr sz="1800" spc="-5" dirty="0">
                <a:latin typeface="Basic Sans Light"/>
                <a:cs typeface="Arial"/>
              </a:rPr>
              <a:t>a </a:t>
            </a:r>
            <a:r>
              <a:rPr sz="1800" spc="-30" dirty="0">
                <a:latin typeface="Basic Sans Light"/>
                <a:cs typeface="Arial"/>
              </a:rPr>
              <a:t>trustworthy, </a:t>
            </a:r>
            <a:r>
              <a:rPr sz="1800" spc="-10" dirty="0">
                <a:latin typeface="Basic Sans Light"/>
                <a:cs typeface="Arial"/>
              </a:rPr>
              <a:t>global, </a:t>
            </a:r>
            <a:r>
              <a:rPr sz="1800" spc="-15" dirty="0">
                <a:latin typeface="Basic Sans Light"/>
                <a:cs typeface="Arial"/>
              </a:rPr>
              <a:t>guidance-  </a:t>
            </a:r>
            <a:r>
              <a:rPr sz="1800" spc="-5" dirty="0">
                <a:latin typeface="Basic Sans Light"/>
                <a:cs typeface="Arial"/>
              </a:rPr>
              <a:t>setting </a:t>
            </a:r>
            <a:r>
              <a:rPr sz="1800" spc="-65" dirty="0">
                <a:latin typeface="Basic Sans Light"/>
                <a:cs typeface="Arial"/>
              </a:rPr>
              <a:t>body, </a:t>
            </a:r>
            <a:r>
              <a:rPr sz="1800" dirty="0">
                <a:latin typeface="Basic Sans Light"/>
                <a:cs typeface="Arial"/>
              </a:rPr>
              <a:t>The IIA </a:t>
            </a:r>
            <a:r>
              <a:rPr sz="1800" spc="-10" dirty="0">
                <a:latin typeface="Basic Sans Light"/>
                <a:cs typeface="Arial"/>
              </a:rPr>
              <a:t>provides </a:t>
            </a:r>
            <a:r>
              <a:rPr sz="1800" spc="-5" dirty="0">
                <a:latin typeface="Basic Sans Light"/>
                <a:cs typeface="Arial"/>
              </a:rPr>
              <a:t>internal audit </a:t>
            </a:r>
            <a:r>
              <a:rPr sz="1800" spc="-10" dirty="0">
                <a:latin typeface="Basic Sans Light"/>
                <a:cs typeface="Arial"/>
              </a:rPr>
              <a:t>professionals worldwide </a:t>
            </a:r>
            <a:r>
              <a:rPr sz="1800" spc="-20" dirty="0">
                <a:latin typeface="Basic Sans Light"/>
                <a:cs typeface="Arial"/>
              </a:rPr>
              <a:t>with </a:t>
            </a:r>
            <a:r>
              <a:rPr sz="1800" dirty="0">
                <a:latin typeface="Basic Sans Light"/>
                <a:cs typeface="Arial"/>
              </a:rPr>
              <a:t>authoritative  </a:t>
            </a:r>
            <a:r>
              <a:rPr sz="1800" spc="-5" dirty="0">
                <a:latin typeface="Basic Sans Light"/>
                <a:cs typeface="Arial"/>
              </a:rPr>
              <a:t>guidance organized </a:t>
            </a:r>
            <a:r>
              <a:rPr sz="1800" spc="-15" dirty="0">
                <a:latin typeface="Basic Sans Light"/>
                <a:cs typeface="Arial"/>
              </a:rPr>
              <a:t>in </a:t>
            </a:r>
            <a:r>
              <a:rPr sz="1800" dirty="0">
                <a:latin typeface="Basic Sans Light"/>
                <a:cs typeface="Arial"/>
              </a:rPr>
              <a:t>the </a:t>
            </a:r>
            <a:r>
              <a:rPr sz="1800" spc="-5" dirty="0">
                <a:latin typeface="Basic Sans Light"/>
                <a:cs typeface="Arial"/>
              </a:rPr>
              <a:t>IPPF as mandatory guidance and </a:t>
            </a:r>
            <a:r>
              <a:rPr sz="1800" spc="-10" dirty="0">
                <a:latin typeface="Basic Sans Light"/>
                <a:cs typeface="Arial"/>
              </a:rPr>
              <a:t>recommended guidance </a:t>
            </a:r>
            <a:r>
              <a:rPr sz="1800" spc="-25" dirty="0">
                <a:latin typeface="Basic Sans Light"/>
                <a:cs typeface="Arial"/>
              </a:rPr>
              <a:t>as  shown </a:t>
            </a:r>
            <a:r>
              <a:rPr sz="1800" spc="-5" dirty="0">
                <a:latin typeface="Basic Sans Light"/>
                <a:cs typeface="Arial"/>
              </a:rPr>
              <a:t>in diagram</a:t>
            </a:r>
            <a:r>
              <a:rPr sz="1800" spc="75" dirty="0">
                <a:latin typeface="Basic Sans Light"/>
                <a:cs typeface="Arial"/>
              </a:rPr>
              <a:t> </a:t>
            </a:r>
            <a:r>
              <a:rPr sz="1800" spc="-25" dirty="0">
                <a:latin typeface="Basic Sans Light"/>
                <a:cs typeface="Arial"/>
              </a:rPr>
              <a:t>below:</a:t>
            </a:r>
            <a:endParaRPr sz="1800" dirty="0">
              <a:latin typeface="Basic Sans Light"/>
              <a:cs typeface="Arial"/>
            </a:endParaRPr>
          </a:p>
        </p:txBody>
      </p:sp>
      <p:sp>
        <p:nvSpPr>
          <p:cNvPr id="10" name="object 10"/>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27</a:t>
            </a:fld>
            <a:endParaRPr dirty="0"/>
          </a:p>
        </p:txBody>
      </p:sp>
      <p:pic>
        <p:nvPicPr>
          <p:cNvPr id="11" name="Picture 10">
            <a:extLst>
              <a:ext uri="{FF2B5EF4-FFF2-40B4-BE49-F238E27FC236}">
                <a16:creationId xmlns:a16="http://schemas.microsoft.com/office/drawing/2014/main" id="{38768F9C-9038-4965-9B60-74F14F306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357" y="5792941"/>
            <a:ext cx="2551677" cy="807790"/>
          </a:xfrm>
          <a:prstGeom prst="rect">
            <a:avLst/>
          </a:prstGeom>
        </p:spPr>
      </p:pic>
      <p:grpSp>
        <p:nvGrpSpPr>
          <p:cNvPr id="14" name="Group 13">
            <a:extLst>
              <a:ext uri="{FF2B5EF4-FFF2-40B4-BE49-F238E27FC236}">
                <a16:creationId xmlns:a16="http://schemas.microsoft.com/office/drawing/2014/main" id="{DCE5A47A-F24F-A134-3C33-B3A56252D46F}"/>
              </a:ext>
            </a:extLst>
          </p:cNvPr>
          <p:cNvGrpSpPr/>
          <p:nvPr/>
        </p:nvGrpSpPr>
        <p:grpSpPr>
          <a:xfrm>
            <a:off x="6153277" y="2045457"/>
            <a:ext cx="5368163" cy="3503678"/>
            <a:chOff x="6153277" y="2045457"/>
            <a:chExt cx="5368163" cy="3503678"/>
          </a:xfrm>
        </p:grpSpPr>
        <p:sp>
          <p:nvSpPr>
            <p:cNvPr id="12" name="Rectangle 11">
              <a:extLst>
                <a:ext uri="{FF2B5EF4-FFF2-40B4-BE49-F238E27FC236}">
                  <a16:creationId xmlns:a16="http://schemas.microsoft.com/office/drawing/2014/main" id="{A39503BD-B7B9-83AD-0404-AFA6A61AA028}"/>
                </a:ext>
              </a:extLst>
            </p:cNvPr>
            <p:cNvSpPr/>
            <p:nvPr/>
          </p:nvSpPr>
          <p:spPr>
            <a:xfrm>
              <a:off x="6153277" y="2045457"/>
              <a:ext cx="5368163" cy="3498704"/>
            </a:xfrm>
            <a:prstGeom prst="rect">
              <a:avLst/>
            </a:prstGeom>
            <a:solidFill>
              <a:srgbClr val="0062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EE1C1B51-23A5-FA35-61B4-31EF42437906}"/>
                </a:ext>
              </a:extLst>
            </p:cNvPr>
            <p:cNvSpPr txBox="1"/>
            <p:nvPr/>
          </p:nvSpPr>
          <p:spPr>
            <a:xfrm>
              <a:off x="6327077" y="2225148"/>
              <a:ext cx="5020562" cy="3323987"/>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1500" b="0" i="0" u="none" strike="noStrike" dirty="0">
                  <a:solidFill>
                    <a:schemeClr val="bg1"/>
                  </a:solidFill>
                  <a:effectLst/>
                  <a:latin typeface="Basic Sans Light"/>
                </a:rPr>
                <a:t> The Mission of Internal Audit articulates what internal  audit function aspires to accomplish within an  organization. Its place in the new IPPF encourages  practitioners to leverage the entire framework to achieve  the Mission.</a:t>
              </a:r>
            </a:p>
            <a:p>
              <a:pPr rtl="0" fontAlgn="base">
                <a:spcBef>
                  <a:spcPts val="0"/>
                </a:spcBef>
                <a:spcAft>
                  <a:spcPts val="0"/>
                </a:spcAft>
                <a:buFont typeface="Arial" panose="020B0604020202020204" pitchFamily="34" charset="0"/>
                <a:buChar char="•"/>
              </a:pPr>
              <a:endParaRPr lang="en-US" sz="15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500" b="0" i="0" u="none" strike="noStrike" dirty="0">
                  <a:solidFill>
                    <a:schemeClr val="bg1"/>
                  </a:solidFill>
                  <a:effectLst/>
                  <a:latin typeface="Basic Sans Light"/>
                </a:rPr>
                <a:t> Mandatory guidance is developed following an established due diligence process, which includes a  period of public exposure for stakeholder input.</a:t>
              </a:r>
            </a:p>
            <a:p>
              <a:pPr rtl="0" fontAlgn="base">
                <a:spcBef>
                  <a:spcPts val="0"/>
                </a:spcBef>
                <a:spcAft>
                  <a:spcPts val="0"/>
                </a:spcAft>
                <a:buFont typeface="Arial" panose="020B0604020202020204" pitchFamily="34" charset="0"/>
                <a:buChar char="•"/>
              </a:pPr>
              <a:endParaRPr lang="en-US" sz="15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500" b="0" i="0" u="none" strike="noStrike" dirty="0">
                  <a:solidFill>
                    <a:schemeClr val="bg1"/>
                  </a:solidFill>
                  <a:effectLst/>
                  <a:latin typeface="Basic Sans Light"/>
                </a:rPr>
                <a:t> Recommended guidance is endorsed by The IIA through a formal approval process. It describes practices for effective implementation of The IIA's Core Principles,  Definition of Internal Auditing, Code of Ethics, and  Standards.</a:t>
              </a:r>
            </a:p>
            <a:p>
              <a:endParaRPr lang="en-IN" sz="1500" dirty="0">
                <a:latin typeface="Basic Sans Light"/>
              </a:endParaRPr>
            </a:p>
          </p:txBody>
        </p:sp>
      </p:grpSp>
      <p:sp>
        <p:nvSpPr>
          <p:cNvPr id="17" name="object 2">
            <a:extLst>
              <a:ext uri="{FF2B5EF4-FFF2-40B4-BE49-F238E27FC236}">
                <a16:creationId xmlns:a16="http://schemas.microsoft.com/office/drawing/2014/main" id="{3A238666-9EB2-826B-C57F-54A210470616}"/>
              </a:ext>
            </a:extLst>
          </p:cNvPr>
          <p:cNvSpPr txBox="1">
            <a:spLocks/>
          </p:cNvSpPr>
          <p:nvPr/>
        </p:nvSpPr>
        <p:spPr>
          <a:xfrm>
            <a:off x="1062482" y="273708"/>
            <a:ext cx="576389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IN" sz="2800" b="1" dirty="0">
                <a:solidFill>
                  <a:srgbClr val="00629A"/>
                </a:solidFill>
                <a:latin typeface="+mn-lt"/>
              </a:rPr>
              <a:t>Benchmark for Internal Audit Practice </a:t>
            </a:r>
          </a:p>
        </p:txBody>
      </p:sp>
      <p:grpSp>
        <p:nvGrpSpPr>
          <p:cNvPr id="18" name="Group 17">
            <a:extLst>
              <a:ext uri="{FF2B5EF4-FFF2-40B4-BE49-F238E27FC236}">
                <a16:creationId xmlns:a16="http://schemas.microsoft.com/office/drawing/2014/main" id="{D3B6303C-1B49-EC18-1FF0-67DE441879C4}"/>
              </a:ext>
            </a:extLst>
          </p:cNvPr>
          <p:cNvGrpSpPr/>
          <p:nvPr/>
        </p:nvGrpSpPr>
        <p:grpSpPr>
          <a:xfrm>
            <a:off x="400992" y="248084"/>
            <a:ext cx="519430" cy="483234"/>
            <a:chOff x="695632" y="197284"/>
            <a:chExt cx="519430" cy="483234"/>
          </a:xfrm>
        </p:grpSpPr>
        <p:sp>
          <p:nvSpPr>
            <p:cNvPr id="19" name="object 29">
              <a:extLst>
                <a:ext uri="{FF2B5EF4-FFF2-40B4-BE49-F238E27FC236}">
                  <a16:creationId xmlns:a16="http://schemas.microsoft.com/office/drawing/2014/main" id="{24D5AABA-1E8C-8353-DDA4-9C394CDB1617}"/>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20" name="TextBox 19">
              <a:extLst>
                <a:ext uri="{FF2B5EF4-FFF2-40B4-BE49-F238E27FC236}">
                  <a16:creationId xmlns:a16="http://schemas.microsoft.com/office/drawing/2014/main" id="{654A184C-A653-1C86-85F6-F50440468D77}"/>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4</a:t>
              </a:r>
            </a:p>
          </p:txBody>
        </p:sp>
      </p:grpSp>
    </p:spTree>
    <p:extLst>
      <p:ext uri="{BB962C8B-B14F-4D97-AF65-F5344CB8AC3E}">
        <p14:creationId xmlns:p14="http://schemas.microsoft.com/office/powerpoint/2010/main" val="289467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5468" y="902216"/>
            <a:ext cx="10768332" cy="112082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The </a:t>
            </a:r>
            <a:r>
              <a:rPr sz="1800" spc="-65" dirty="0">
                <a:latin typeface="Basic Sans Light"/>
                <a:cs typeface="Arial"/>
              </a:rPr>
              <a:t>IIA’s </a:t>
            </a:r>
            <a:r>
              <a:rPr sz="1800" spc="-10" dirty="0">
                <a:latin typeface="Basic Sans Light"/>
                <a:cs typeface="Arial"/>
              </a:rPr>
              <a:t>global reach, </a:t>
            </a:r>
            <a:r>
              <a:rPr sz="1800" spc="-20" dirty="0">
                <a:latin typeface="Basic Sans Light"/>
                <a:cs typeface="Arial"/>
              </a:rPr>
              <a:t>which </a:t>
            </a:r>
            <a:r>
              <a:rPr sz="1800" spc="-5" dirty="0">
                <a:latin typeface="Basic Sans Light"/>
                <a:cs typeface="Arial"/>
              </a:rPr>
              <a:t>includes more than </a:t>
            </a:r>
            <a:r>
              <a:rPr sz="1800" spc="-10" dirty="0">
                <a:latin typeface="Basic Sans Light"/>
                <a:cs typeface="Arial"/>
              </a:rPr>
              <a:t>200,000 individual members, </a:t>
            </a:r>
            <a:r>
              <a:rPr sz="1800" spc="-20" dirty="0">
                <a:latin typeface="Basic Sans Light"/>
                <a:cs typeface="Arial"/>
              </a:rPr>
              <a:t>allows </a:t>
            </a:r>
            <a:r>
              <a:rPr sz="1800" spc="-10" dirty="0">
                <a:latin typeface="Basic Sans Light"/>
                <a:cs typeface="Arial"/>
              </a:rPr>
              <a:t>you </a:t>
            </a:r>
            <a:r>
              <a:rPr sz="1800" dirty="0">
                <a:latin typeface="Basic Sans Light"/>
                <a:cs typeface="Arial"/>
              </a:rPr>
              <a:t>to  </a:t>
            </a:r>
            <a:r>
              <a:rPr sz="1800" spc="-10" dirty="0">
                <a:latin typeface="Basic Sans Light"/>
                <a:cs typeface="Arial"/>
              </a:rPr>
              <a:t>network </a:t>
            </a:r>
            <a:r>
              <a:rPr sz="1800" spc="-15" dirty="0">
                <a:latin typeface="Basic Sans Light"/>
                <a:cs typeface="Arial"/>
              </a:rPr>
              <a:t>with </a:t>
            </a:r>
            <a:r>
              <a:rPr sz="1800" spc="-5" dirty="0">
                <a:latin typeface="Basic Sans Light"/>
                <a:cs typeface="Arial"/>
              </a:rPr>
              <a:t>like-minded </a:t>
            </a:r>
            <a:r>
              <a:rPr sz="1800" spc="-10" dirty="0">
                <a:latin typeface="Basic Sans Light"/>
                <a:cs typeface="Arial"/>
              </a:rPr>
              <a:t>professionals </a:t>
            </a:r>
            <a:r>
              <a:rPr sz="1800" spc="-30" dirty="0">
                <a:latin typeface="Basic Sans Light"/>
                <a:cs typeface="Arial"/>
              </a:rPr>
              <a:t>who </a:t>
            </a:r>
            <a:r>
              <a:rPr sz="1800" spc="-10" dirty="0">
                <a:latin typeface="Basic Sans Light"/>
                <a:cs typeface="Arial"/>
              </a:rPr>
              <a:t>connect across </a:t>
            </a:r>
            <a:r>
              <a:rPr sz="1800" spc="-5" dirty="0">
                <a:latin typeface="Basic Sans Light"/>
                <a:cs typeface="Arial"/>
              </a:rPr>
              <a:t>more </a:t>
            </a:r>
            <a:r>
              <a:rPr sz="1800" spc="-10" dirty="0">
                <a:latin typeface="Basic Sans Light"/>
                <a:cs typeface="Arial"/>
              </a:rPr>
              <a:t>than </a:t>
            </a:r>
            <a:r>
              <a:rPr sz="1800" spc="-15" dirty="0">
                <a:latin typeface="Basic Sans Light"/>
                <a:cs typeface="Arial"/>
              </a:rPr>
              <a:t>170 </a:t>
            </a:r>
            <a:r>
              <a:rPr sz="1800" spc="-5" dirty="0">
                <a:latin typeface="Basic Sans Light"/>
                <a:cs typeface="Arial"/>
              </a:rPr>
              <a:t>countries and  territories. These </a:t>
            </a:r>
            <a:r>
              <a:rPr sz="1800" spc="-10" dirty="0">
                <a:latin typeface="Basic Sans Light"/>
                <a:cs typeface="Arial"/>
              </a:rPr>
              <a:t>members demonstrate leadership </a:t>
            </a:r>
            <a:r>
              <a:rPr sz="1800" dirty="0">
                <a:latin typeface="Basic Sans Light"/>
                <a:cs typeface="Arial"/>
              </a:rPr>
              <a:t>&amp; </a:t>
            </a:r>
            <a:r>
              <a:rPr sz="1800" spc="-10" dirty="0">
                <a:latin typeface="Basic Sans Light"/>
                <a:cs typeface="Arial"/>
              </a:rPr>
              <a:t>expertise </a:t>
            </a:r>
            <a:r>
              <a:rPr sz="1800" spc="-5" dirty="0">
                <a:latin typeface="Basic Sans Light"/>
                <a:cs typeface="Arial"/>
              </a:rPr>
              <a:t>by speaking </a:t>
            </a:r>
            <a:r>
              <a:rPr sz="1800" spc="-10" dirty="0">
                <a:latin typeface="Basic Sans Light"/>
                <a:cs typeface="Arial"/>
              </a:rPr>
              <a:t>at conferences,  </a:t>
            </a:r>
            <a:r>
              <a:rPr sz="1800" spc="-5" dirty="0">
                <a:latin typeface="Basic Sans Light"/>
                <a:cs typeface="Arial"/>
              </a:rPr>
              <a:t>local </a:t>
            </a:r>
            <a:r>
              <a:rPr sz="1800" spc="-10" dirty="0">
                <a:latin typeface="Basic Sans Light"/>
                <a:cs typeface="Arial"/>
              </a:rPr>
              <a:t>events, contributing knowledge </a:t>
            </a:r>
            <a:r>
              <a:rPr sz="1800" dirty="0">
                <a:latin typeface="Basic Sans Light"/>
                <a:cs typeface="Arial"/>
              </a:rPr>
              <a:t>to </a:t>
            </a:r>
            <a:r>
              <a:rPr sz="1800" spc="-5" dirty="0">
                <a:latin typeface="Basic Sans Light"/>
                <a:cs typeface="Arial"/>
              </a:rPr>
              <a:t>industry and </a:t>
            </a:r>
            <a:r>
              <a:rPr sz="1800" spc="-10" dirty="0">
                <a:latin typeface="Basic Sans Light"/>
                <a:cs typeface="Arial"/>
              </a:rPr>
              <a:t>professional publications </a:t>
            </a:r>
            <a:r>
              <a:rPr sz="1800" spc="-5" dirty="0">
                <a:latin typeface="Basic Sans Light"/>
                <a:cs typeface="Arial"/>
              </a:rPr>
              <a:t>through </a:t>
            </a:r>
            <a:r>
              <a:rPr sz="1800" spc="-10" dirty="0">
                <a:latin typeface="Basic Sans Light"/>
                <a:cs typeface="Arial"/>
              </a:rPr>
              <a:t>writing  </a:t>
            </a:r>
            <a:r>
              <a:rPr sz="1800" spc="-5" dirty="0">
                <a:latin typeface="Basic Sans Light"/>
                <a:cs typeface="Arial"/>
              </a:rPr>
              <a:t>articles</a:t>
            </a:r>
            <a:r>
              <a:rPr lang="en-IN" sz="1800" spc="-5" dirty="0">
                <a:latin typeface="Basic Sans Light"/>
                <a:cs typeface="Arial"/>
              </a:rPr>
              <a:t>.</a:t>
            </a:r>
            <a:endParaRPr sz="1800" dirty="0">
              <a:latin typeface="Basic Sans Light"/>
              <a:cs typeface="Arial"/>
            </a:endParaRPr>
          </a:p>
        </p:txBody>
      </p:sp>
      <p:sp>
        <p:nvSpPr>
          <p:cNvPr id="4" name="object 4"/>
          <p:cNvSpPr/>
          <p:nvPr/>
        </p:nvSpPr>
        <p:spPr>
          <a:xfrm>
            <a:off x="3073907" y="3127248"/>
            <a:ext cx="1224280" cy="972819"/>
          </a:xfrm>
          <a:custGeom>
            <a:avLst/>
            <a:gdLst/>
            <a:ahLst/>
            <a:cxnLst/>
            <a:rect l="l" t="t" r="r" b="b"/>
            <a:pathLst>
              <a:path w="1224279" h="972820">
                <a:moveTo>
                  <a:pt x="0" y="0"/>
                </a:moveTo>
                <a:lnTo>
                  <a:pt x="0" y="324992"/>
                </a:lnTo>
                <a:lnTo>
                  <a:pt x="49149" y="326263"/>
                </a:lnTo>
                <a:lnTo>
                  <a:pt x="97917" y="329946"/>
                </a:lnTo>
                <a:lnTo>
                  <a:pt x="146050" y="336041"/>
                </a:lnTo>
                <a:lnTo>
                  <a:pt x="193547" y="344424"/>
                </a:lnTo>
                <a:lnTo>
                  <a:pt x="240411" y="355091"/>
                </a:lnTo>
                <a:lnTo>
                  <a:pt x="286384" y="368046"/>
                </a:lnTo>
                <a:lnTo>
                  <a:pt x="331469" y="383159"/>
                </a:lnTo>
                <a:lnTo>
                  <a:pt x="375793" y="400430"/>
                </a:lnTo>
                <a:lnTo>
                  <a:pt x="418972" y="419735"/>
                </a:lnTo>
                <a:lnTo>
                  <a:pt x="461137" y="441071"/>
                </a:lnTo>
                <a:lnTo>
                  <a:pt x="502284" y="464438"/>
                </a:lnTo>
                <a:lnTo>
                  <a:pt x="542036" y="489712"/>
                </a:lnTo>
                <a:lnTo>
                  <a:pt x="580644" y="516889"/>
                </a:lnTo>
                <a:lnTo>
                  <a:pt x="617855" y="545972"/>
                </a:lnTo>
                <a:lnTo>
                  <a:pt x="653669" y="576833"/>
                </a:lnTo>
                <a:lnTo>
                  <a:pt x="687958" y="609345"/>
                </a:lnTo>
                <a:lnTo>
                  <a:pt x="720597" y="643635"/>
                </a:lnTo>
                <a:lnTo>
                  <a:pt x="751713" y="679450"/>
                </a:lnTo>
                <a:lnTo>
                  <a:pt x="781177" y="716914"/>
                </a:lnTo>
                <a:lnTo>
                  <a:pt x="808736" y="755903"/>
                </a:lnTo>
                <a:lnTo>
                  <a:pt x="834517" y="796416"/>
                </a:lnTo>
                <a:lnTo>
                  <a:pt x="858393" y="838326"/>
                </a:lnTo>
                <a:lnTo>
                  <a:pt x="880364" y="881633"/>
                </a:lnTo>
                <a:lnTo>
                  <a:pt x="900176" y="926338"/>
                </a:lnTo>
                <a:lnTo>
                  <a:pt x="917829" y="972312"/>
                </a:lnTo>
                <a:lnTo>
                  <a:pt x="1223771" y="863219"/>
                </a:lnTo>
                <a:lnTo>
                  <a:pt x="1206119" y="816609"/>
                </a:lnTo>
                <a:lnTo>
                  <a:pt x="1186942" y="771016"/>
                </a:lnTo>
                <a:lnTo>
                  <a:pt x="1165987" y="726439"/>
                </a:lnTo>
                <a:lnTo>
                  <a:pt x="1143634" y="682878"/>
                </a:lnTo>
                <a:lnTo>
                  <a:pt x="1119758" y="640333"/>
                </a:lnTo>
                <a:lnTo>
                  <a:pt x="1094232" y="598932"/>
                </a:lnTo>
                <a:lnTo>
                  <a:pt x="1067434" y="558672"/>
                </a:lnTo>
                <a:lnTo>
                  <a:pt x="1039241" y="519556"/>
                </a:lnTo>
                <a:lnTo>
                  <a:pt x="1009650" y="481583"/>
                </a:lnTo>
                <a:lnTo>
                  <a:pt x="978662" y="444880"/>
                </a:lnTo>
                <a:lnTo>
                  <a:pt x="946531" y="409321"/>
                </a:lnTo>
                <a:lnTo>
                  <a:pt x="913130" y="375157"/>
                </a:lnTo>
                <a:lnTo>
                  <a:pt x="878586" y="342138"/>
                </a:lnTo>
                <a:lnTo>
                  <a:pt x="842771" y="310514"/>
                </a:lnTo>
                <a:lnTo>
                  <a:pt x="805942" y="280288"/>
                </a:lnTo>
                <a:lnTo>
                  <a:pt x="767969" y="251460"/>
                </a:lnTo>
                <a:lnTo>
                  <a:pt x="729107" y="223900"/>
                </a:lnTo>
                <a:lnTo>
                  <a:pt x="689102" y="197865"/>
                </a:lnTo>
                <a:lnTo>
                  <a:pt x="648207" y="173354"/>
                </a:lnTo>
                <a:lnTo>
                  <a:pt x="606425" y="150240"/>
                </a:lnTo>
                <a:lnTo>
                  <a:pt x="563880" y="128777"/>
                </a:lnTo>
                <a:lnTo>
                  <a:pt x="520445" y="108712"/>
                </a:lnTo>
                <a:lnTo>
                  <a:pt x="476122" y="90424"/>
                </a:lnTo>
                <a:lnTo>
                  <a:pt x="431165" y="73660"/>
                </a:lnTo>
                <a:lnTo>
                  <a:pt x="385571" y="58419"/>
                </a:lnTo>
                <a:lnTo>
                  <a:pt x="339217" y="44957"/>
                </a:lnTo>
                <a:lnTo>
                  <a:pt x="292227" y="33274"/>
                </a:lnTo>
                <a:lnTo>
                  <a:pt x="244729" y="23240"/>
                </a:lnTo>
                <a:lnTo>
                  <a:pt x="196722" y="14986"/>
                </a:lnTo>
                <a:lnTo>
                  <a:pt x="148209" y="8381"/>
                </a:lnTo>
                <a:lnTo>
                  <a:pt x="99187" y="3810"/>
                </a:lnTo>
                <a:lnTo>
                  <a:pt x="49784" y="888"/>
                </a:lnTo>
                <a:lnTo>
                  <a:pt x="0" y="0"/>
                </a:lnTo>
                <a:close/>
              </a:path>
            </a:pathLst>
          </a:custGeom>
          <a:solidFill>
            <a:srgbClr val="002E5E"/>
          </a:solidFill>
        </p:spPr>
        <p:txBody>
          <a:bodyPr wrap="square" lIns="0" tIns="0" rIns="0" bIns="0" rtlCol="0"/>
          <a:lstStyle/>
          <a:p>
            <a:endParaRPr/>
          </a:p>
        </p:txBody>
      </p:sp>
      <p:sp>
        <p:nvSpPr>
          <p:cNvPr id="5" name="object 5"/>
          <p:cNvSpPr/>
          <p:nvPr/>
        </p:nvSpPr>
        <p:spPr>
          <a:xfrm>
            <a:off x="3691128" y="3989832"/>
            <a:ext cx="682625" cy="1443355"/>
          </a:xfrm>
          <a:custGeom>
            <a:avLst/>
            <a:gdLst/>
            <a:ahLst/>
            <a:cxnLst/>
            <a:rect l="l" t="t" r="r" b="b"/>
            <a:pathLst>
              <a:path w="682625" h="1443354">
                <a:moveTo>
                  <a:pt x="606679" y="0"/>
                </a:moveTo>
                <a:lnTo>
                  <a:pt x="300863" y="109093"/>
                </a:lnTo>
                <a:lnTo>
                  <a:pt x="316230" y="155829"/>
                </a:lnTo>
                <a:lnTo>
                  <a:pt x="329184" y="202946"/>
                </a:lnTo>
                <a:lnTo>
                  <a:pt x="339598" y="250444"/>
                </a:lnTo>
                <a:lnTo>
                  <a:pt x="347725" y="297942"/>
                </a:lnTo>
                <a:lnTo>
                  <a:pt x="353441" y="345694"/>
                </a:lnTo>
                <a:lnTo>
                  <a:pt x="356616" y="393319"/>
                </a:lnTo>
                <a:lnTo>
                  <a:pt x="357632" y="440944"/>
                </a:lnTo>
                <a:lnTo>
                  <a:pt x="356235" y="488442"/>
                </a:lnTo>
                <a:lnTo>
                  <a:pt x="352551" y="535686"/>
                </a:lnTo>
                <a:lnTo>
                  <a:pt x="346583" y="582549"/>
                </a:lnTo>
                <a:lnTo>
                  <a:pt x="338455" y="629158"/>
                </a:lnTo>
                <a:lnTo>
                  <a:pt x="328041" y="675132"/>
                </a:lnTo>
                <a:lnTo>
                  <a:pt x="315341" y="720598"/>
                </a:lnTo>
                <a:lnTo>
                  <a:pt x="300482" y="765429"/>
                </a:lnTo>
                <a:lnTo>
                  <a:pt x="283591" y="809498"/>
                </a:lnTo>
                <a:lnTo>
                  <a:pt x="264413" y="852678"/>
                </a:lnTo>
                <a:lnTo>
                  <a:pt x="243205" y="895096"/>
                </a:lnTo>
                <a:lnTo>
                  <a:pt x="219837" y="936371"/>
                </a:lnTo>
                <a:lnTo>
                  <a:pt x="194437" y="976757"/>
                </a:lnTo>
                <a:lnTo>
                  <a:pt x="167005" y="1015873"/>
                </a:lnTo>
                <a:lnTo>
                  <a:pt x="137541" y="1053719"/>
                </a:lnTo>
                <a:lnTo>
                  <a:pt x="106172" y="1090295"/>
                </a:lnTo>
                <a:lnTo>
                  <a:pt x="72644" y="1125474"/>
                </a:lnTo>
                <a:lnTo>
                  <a:pt x="37337" y="1159129"/>
                </a:lnTo>
                <a:lnTo>
                  <a:pt x="0" y="1191260"/>
                </a:lnTo>
                <a:lnTo>
                  <a:pt x="205612" y="1442847"/>
                </a:lnTo>
                <a:lnTo>
                  <a:pt x="243459" y="1410589"/>
                </a:lnTo>
                <a:lnTo>
                  <a:pt x="279908" y="1377188"/>
                </a:lnTo>
                <a:lnTo>
                  <a:pt x="314960" y="1342517"/>
                </a:lnTo>
                <a:lnTo>
                  <a:pt x="348361" y="1306830"/>
                </a:lnTo>
                <a:lnTo>
                  <a:pt x="380364" y="1270000"/>
                </a:lnTo>
                <a:lnTo>
                  <a:pt x="410718" y="1232154"/>
                </a:lnTo>
                <a:lnTo>
                  <a:pt x="439674" y="1193292"/>
                </a:lnTo>
                <a:lnTo>
                  <a:pt x="466979" y="1153541"/>
                </a:lnTo>
                <a:lnTo>
                  <a:pt x="492760" y="1112901"/>
                </a:lnTo>
                <a:lnTo>
                  <a:pt x="516889" y="1071499"/>
                </a:lnTo>
                <a:lnTo>
                  <a:pt x="539496" y="1029208"/>
                </a:lnTo>
                <a:lnTo>
                  <a:pt x="560577" y="986282"/>
                </a:lnTo>
                <a:lnTo>
                  <a:pt x="579882" y="942594"/>
                </a:lnTo>
                <a:lnTo>
                  <a:pt x="597662" y="898271"/>
                </a:lnTo>
                <a:lnTo>
                  <a:pt x="613791" y="853440"/>
                </a:lnTo>
                <a:lnTo>
                  <a:pt x="628142" y="807974"/>
                </a:lnTo>
                <a:lnTo>
                  <a:pt x="640969" y="762127"/>
                </a:lnTo>
                <a:lnTo>
                  <a:pt x="652018" y="715772"/>
                </a:lnTo>
                <a:lnTo>
                  <a:pt x="661416" y="668909"/>
                </a:lnTo>
                <a:lnTo>
                  <a:pt x="669036" y="621792"/>
                </a:lnTo>
                <a:lnTo>
                  <a:pt x="675005" y="574421"/>
                </a:lnTo>
                <a:lnTo>
                  <a:pt x="679196" y="526796"/>
                </a:lnTo>
                <a:lnTo>
                  <a:pt x="681609" y="478917"/>
                </a:lnTo>
                <a:lnTo>
                  <a:pt x="682371" y="430911"/>
                </a:lnTo>
                <a:lnTo>
                  <a:pt x="681227" y="382778"/>
                </a:lnTo>
                <a:lnTo>
                  <a:pt x="678307" y="334645"/>
                </a:lnTo>
                <a:lnTo>
                  <a:pt x="673608" y="286512"/>
                </a:lnTo>
                <a:lnTo>
                  <a:pt x="667131" y="238379"/>
                </a:lnTo>
                <a:lnTo>
                  <a:pt x="658749" y="190373"/>
                </a:lnTo>
                <a:lnTo>
                  <a:pt x="648588" y="142367"/>
                </a:lnTo>
                <a:lnTo>
                  <a:pt x="636524" y="94742"/>
                </a:lnTo>
                <a:lnTo>
                  <a:pt x="622554" y="47244"/>
                </a:lnTo>
                <a:lnTo>
                  <a:pt x="606679" y="0"/>
                </a:lnTo>
                <a:close/>
              </a:path>
            </a:pathLst>
          </a:custGeom>
          <a:solidFill>
            <a:srgbClr val="005F96"/>
          </a:solidFill>
        </p:spPr>
        <p:txBody>
          <a:bodyPr wrap="square" lIns="0" tIns="0" rIns="0" bIns="0" rtlCol="0"/>
          <a:lstStyle/>
          <a:p>
            <a:endParaRPr/>
          </a:p>
        </p:txBody>
      </p:sp>
      <p:sp>
        <p:nvSpPr>
          <p:cNvPr id="6" name="object 6"/>
          <p:cNvSpPr/>
          <p:nvPr/>
        </p:nvSpPr>
        <p:spPr>
          <a:xfrm>
            <a:off x="3035807" y="5181600"/>
            <a:ext cx="861060" cy="545465"/>
          </a:xfrm>
          <a:custGeom>
            <a:avLst/>
            <a:gdLst/>
            <a:ahLst/>
            <a:cxnLst/>
            <a:rect l="l" t="t" r="r" b="b"/>
            <a:pathLst>
              <a:path w="861060" h="545464">
                <a:moveTo>
                  <a:pt x="834644" y="220090"/>
                </a:moveTo>
                <a:lnTo>
                  <a:pt x="9271" y="220090"/>
                </a:lnTo>
                <a:lnTo>
                  <a:pt x="0" y="544791"/>
                </a:lnTo>
                <a:lnTo>
                  <a:pt x="49275" y="545261"/>
                </a:lnTo>
                <a:lnTo>
                  <a:pt x="98425" y="543877"/>
                </a:lnTo>
                <a:lnTo>
                  <a:pt x="147447" y="540638"/>
                </a:lnTo>
                <a:lnTo>
                  <a:pt x="196087" y="535584"/>
                </a:lnTo>
                <a:lnTo>
                  <a:pt x="244347" y="528713"/>
                </a:lnTo>
                <a:lnTo>
                  <a:pt x="292354" y="520052"/>
                </a:lnTo>
                <a:lnTo>
                  <a:pt x="339979" y="509600"/>
                </a:lnTo>
                <a:lnTo>
                  <a:pt x="387095" y="497395"/>
                </a:lnTo>
                <a:lnTo>
                  <a:pt x="433578" y="483450"/>
                </a:lnTo>
                <a:lnTo>
                  <a:pt x="479679" y="467766"/>
                </a:lnTo>
                <a:lnTo>
                  <a:pt x="525144" y="450380"/>
                </a:lnTo>
                <a:lnTo>
                  <a:pt x="569849" y="431291"/>
                </a:lnTo>
                <a:lnTo>
                  <a:pt x="613918" y="410527"/>
                </a:lnTo>
                <a:lnTo>
                  <a:pt x="657225" y="388112"/>
                </a:lnTo>
                <a:lnTo>
                  <a:pt x="699643" y="363981"/>
                </a:lnTo>
                <a:lnTo>
                  <a:pt x="741299" y="338328"/>
                </a:lnTo>
                <a:lnTo>
                  <a:pt x="782066" y="311022"/>
                </a:lnTo>
                <a:lnTo>
                  <a:pt x="821817" y="282066"/>
                </a:lnTo>
                <a:lnTo>
                  <a:pt x="860552" y="251587"/>
                </a:lnTo>
                <a:lnTo>
                  <a:pt x="834644" y="220090"/>
                </a:lnTo>
                <a:close/>
              </a:path>
              <a:path w="861060" h="545464">
                <a:moveTo>
                  <a:pt x="654684" y="0"/>
                </a:moveTo>
                <a:lnTo>
                  <a:pt x="615061" y="30733"/>
                </a:lnTo>
                <a:lnTo>
                  <a:pt x="574040" y="59309"/>
                </a:lnTo>
                <a:lnTo>
                  <a:pt x="531749" y="85597"/>
                </a:lnTo>
                <a:lnTo>
                  <a:pt x="488315" y="109728"/>
                </a:lnTo>
                <a:lnTo>
                  <a:pt x="443738" y="131572"/>
                </a:lnTo>
                <a:lnTo>
                  <a:pt x="398271" y="151003"/>
                </a:lnTo>
                <a:lnTo>
                  <a:pt x="351790" y="168147"/>
                </a:lnTo>
                <a:lnTo>
                  <a:pt x="304545" y="182880"/>
                </a:lnTo>
                <a:lnTo>
                  <a:pt x="256667" y="195325"/>
                </a:lnTo>
                <a:lnTo>
                  <a:pt x="208025" y="205231"/>
                </a:lnTo>
                <a:lnTo>
                  <a:pt x="158877" y="212725"/>
                </a:lnTo>
                <a:lnTo>
                  <a:pt x="109347" y="217678"/>
                </a:lnTo>
                <a:lnTo>
                  <a:pt x="59436" y="220090"/>
                </a:lnTo>
                <a:lnTo>
                  <a:pt x="834517" y="219837"/>
                </a:lnTo>
                <a:lnTo>
                  <a:pt x="654684" y="0"/>
                </a:lnTo>
                <a:close/>
              </a:path>
            </a:pathLst>
          </a:custGeom>
          <a:solidFill>
            <a:srgbClr val="00ABE6"/>
          </a:solidFill>
        </p:spPr>
        <p:txBody>
          <a:bodyPr wrap="square" lIns="0" tIns="0" rIns="0" bIns="0" rtlCol="0"/>
          <a:lstStyle/>
          <a:p>
            <a:endParaRPr/>
          </a:p>
        </p:txBody>
      </p:sp>
      <p:sp>
        <p:nvSpPr>
          <p:cNvPr id="7" name="object 7"/>
          <p:cNvSpPr/>
          <p:nvPr/>
        </p:nvSpPr>
        <p:spPr>
          <a:xfrm>
            <a:off x="1891283" y="4832603"/>
            <a:ext cx="1155065" cy="894715"/>
          </a:xfrm>
          <a:custGeom>
            <a:avLst/>
            <a:gdLst/>
            <a:ahLst/>
            <a:cxnLst/>
            <a:rect l="l" t="t" r="r" b="b"/>
            <a:pathLst>
              <a:path w="1155064" h="894714">
                <a:moveTo>
                  <a:pt x="295656" y="0"/>
                </a:moveTo>
                <a:lnTo>
                  <a:pt x="0" y="135001"/>
                </a:lnTo>
                <a:lnTo>
                  <a:pt x="21336" y="179578"/>
                </a:lnTo>
                <a:lnTo>
                  <a:pt x="44323" y="223012"/>
                </a:lnTo>
                <a:lnTo>
                  <a:pt x="68707" y="265430"/>
                </a:lnTo>
                <a:lnTo>
                  <a:pt x="94615" y="306578"/>
                </a:lnTo>
                <a:lnTo>
                  <a:pt x="121920" y="346710"/>
                </a:lnTo>
                <a:lnTo>
                  <a:pt x="150622" y="385572"/>
                </a:lnTo>
                <a:lnTo>
                  <a:pt x="180721" y="423291"/>
                </a:lnTo>
                <a:lnTo>
                  <a:pt x="211963" y="459867"/>
                </a:lnTo>
                <a:lnTo>
                  <a:pt x="244602" y="495046"/>
                </a:lnTo>
                <a:lnTo>
                  <a:pt x="278384" y="528955"/>
                </a:lnTo>
                <a:lnTo>
                  <a:pt x="313309" y="561594"/>
                </a:lnTo>
                <a:lnTo>
                  <a:pt x="349504" y="592836"/>
                </a:lnTo>
                <a:lnTo>
                  <a:pt x="386715" y="622681"/>
                </a:lnTo>
                <a:lnTo>
                  <a:pt x="424942" y="651256"/>
                </a:lnTo>
                <a:lnTo>
                  <a:pt x="464185" y="678307"/>
                </a:lnTo>
                <a:lnTo>
                  <a:pt x="504317" y="703834"/>
                </a:lnTo>
                <a:lnTo>
                  <a:pt x="545465" y="727964"/>
                </a:lnTo>
                <a:lnTo>
                  <a:pt x="587502" y="750570"/>
                </a:lnTo>
                <a:lnTo>
                  <a:pt x="630428" y="771690"/>
                </a:lnTo>
                <a:lnTo>
                  <a:pt x="673989" y="791197"/>
                </a:lnTo>
                <a:lnTo>
                  <a:pt x="718439" y="809117"/>
                </a:lnTo>
                <a:lnTo>
                  <a:pt x="763651" y="825423"/>
                </a:lnTo>
                <a:lnTo>
                  <a:pt x="809371" y="840066"/>
                </a:lnTo>
                <a:lnTo>
                  <a:pt x="855853" y="853046"/>
                </a:lnTo>
                <a:lnTo>
                  <a:pt x="902843" y="864311"/>
                </a:lnTo>
                <a:lnTo>
                  <a:pt x="950468" y="873861"/>
                </a:lnTo>
                <a:lnTo>
                  <a:pt x="998474" y="881646"/>
                </a:lnTo>
                <a:lnTo>
                  <a:pt x="1047115" y="887641"/>
                </a:lnTo>
                <a:lnTo>
                  <a:pt x="1096010" y="891819"/>
                </a:lnTo>
                <a:lnTo>
                  <a:pt x="1145413" y="894168"/>
                </a:lnTo>
                <a:lnTo>
                  <a:pt x="1154684" y="569341"/>
                </a:lnTo>
                <a:lnTo>
                  <a:pt x="1104265" y="566674"/>
                </a:lnTo>
                <a:lnTo>
                  <a:pt x="1054481" y="561340"/>
                </a:lnTo>
                <a:lnTo>
                  <a:pt x="1005205" y="553593"/>
                </a:lnTo>
                <a:lnTo>
                  <a:pt x="956691" y="543306"/>
                </a:lnTo>
                <a:lnTo>
                  <a:pt x="908939" y="530606"/>
                </a:lnTo>
                <a:lnTo>
                  <a:pt x="862076" y="515620"/>
                </a:lnTo>
                <a:lnTo>
                  <a:pt x="816229" y="498348"/>
                </a:lnTo>
                <a:lnTo>
                  <a:pt x="771398" y="478917"/>
                </a:lnTo>
                <a:lnTo>
                  <a:pt x="727583" y="457200"/>
                </a:lnTo>
                <a:lnTo>
                  <a:pt x="685038" y="433324"/>
                </a:lnTo>
                <a:lnTo>
                  <a:pt x="643763" y="407416"/>
                </a:lnTo>
                <a:lnTo>
                  <a:pt x="603758" y="379476"/>
                </a:lnTo>
                <a:lnTo>
                  <a:pt x="565277" y="349504"/>
                </a:lnTo>
                <a:lnTo>
                  <a:pt x="528193" y="317754"/>
                </a:lnTo>
                <a:lnTo>
                  <a:pt x="492760" y="283972"/>
                </a:lnTo>
                <a:lnTo>
                  <a:pt x="458978" y="248412"/>
                </a:lnTo>
                <a:lnTo>
                  <a:pt x="426974" y="211201"/>
                </a:lnTo>
                <a:lnTo>
                  <a:pt x="396748" y="172085"/>
                </a:lnTo>
                <a:lnTo>
                  <a:pt x="368427" y="131445"/>
                </a:lnTo>
                <a:lnTo>
                  <a:pt x="342138" y="89154"/>
                </a:lnTo>
                <a:lnTo>
                  <a:pt x="317881" y="45339"/>
                </a:lnTo>
                <a:lnTo>
                  <a:pt x="295656" y="0"/>
                </a:lnTo>
                <a:close/>
              </a:path>
            </a:pathLst>
          </a:custGeom>
          <a:solidFill>
            <a:srgbClr val="63636A"/>
          </a:solidFill>
        </p:spPr>
        <p:txBody>
          <a:bodyPr wrap="square" lIns="0" tIns="0" rIns="0" bIns="0" rtlCol="0"/>
          <a:lstStyle/>
          <a:p>
            <a:endParaRPr/>
          </a:p>
        </p:txBody>
      </p:sp>
      <p:sp>
        <p:nvSpPr>
          <p:cNvPr id="8" name="object 8"/>
          <p:cNvSpPr/>
          <p:nvPr/>
        </p:nvSpPr>
        <p:spPr>
          <a:xfrm>
            <a:off x="1773935" y="3127248"/>
            <a:ext cx="1299845" cy="1840864"/>
          </a:xfrm>
          <a:custGeom>
            <a:avLst/>
            <a:gdLst/>
            <a:ahLst/>
            <a:cxnLst/>
            <a:rect l="l" t="t" r="r" b="b"/>
            <a:pathLst>
              <a:path w="1299845" h="1840864">
                <a:moveTo>
                  <a:pt x="1299590" y="0"/>
                </a:moveTo>
                <a:lnTo>
                  <a:pt x="1248918" y="1015"/>
                </a:lnTo>
                <a:lnTo>
                  <a:pt x="1198245" y="3937"/>
                </a:lnTo>
                <a:lnTo>
                  <a:pt x="1147952" y="8889"/>
                </a:lnTo>
                <a:lnTo>
                  <a:pt x="1097914" y="15748"/>
                </a:lnTo>
                <a:lnTo>
                  <a:pt x="1048131" y="24637"/>
                </a:lnTo>
                <a:lnTo>
                  <a:pt x="998855" y="35305"/>
                </a:lnTo>
                <a:lnTo>
                  <a:pt x="949959" y="48005"/>
                </a:lnTo>
                <a:lnTo>
                  <a:pt x="901572" y="62611"/>
                </a:lnTo>
                <a:lnTo>
                  <a:pt x="853694" y="78993"/>
                </a:lnTo>
                <a:lnTo>
                  <a:pt x="806450" y="97409"/>
                </a:lnTo>
                <a:lnTo>
                  <a:pt x="759968" y="117475"/>
                </a:lnTo>
                <a:lnTo>
                  <a:pt x="716026" y="138556"/>
                </a:lnTo>
                <a:lnTo>
                  <a:pt x="673226" y="161036"/>
                </a:lnTo>
                <a:lnTo>
                  <a:pt x="631570" y="184912"/>
                </a:lnTo>
                <a:lnTo>
                  <a:pt x="591057" y="210185"/>
                </a:lnTo>
                <a:lnTo>
                  <a:pt x="551814" y="236727"/>
                </a:lnTo>
                <a:lnTo>
                  <a:pt x="513841" y="264413"/>
                </a:lnTo>
                <a:lnTo>
                  <a:pt x="477012" y="293497"/>
                </a:lnTo>
                <a:lnTo>
                  <a:pt x="441451" y="323596"/>
                </a:lnTo>
                <a:lnTo>
                  <a:pt x="407034" y="354964"/>
                </a:lnTo>
                <a:lnTo>
                  <a:pt x="374014" y="387350"/>
                </a:lnTo>
                <a:lnTo>
                  <a:pt x="342264" y="420750"/>
                </a:lnTo>
                <a:lnTo>
                  <a:pt x="311784" y="455167"/>
                </a:lnTo>
                <a:lnTo>
                  <a:pt x="282701" y="490600"/>
                </a:lnTo>
                <a:lnTo>
                  <a:pt x="254888" y="526922"/>
                </a:lnTo>
                <a:lnTo>
                  <a:pt x="228345" y="564133"/>
                </a:lnTo>
                <a:lnTo>
                  <a:pt x="203326" y="602233"/>
                </a:lnTo>
                <a:lnTo>
                  <a:pt x="179577" y="641095"/>
                </a:lnTo>
                <a:lnTo>
                  <a:pt x="157225" y="680719"/>
                </a:lnTo>
                <a:lnTo>
                  <a:pt x="136270" y="721106"/>
                </a:lnTo>
                <a:lnTo>
                  <a:pt x="116839" y="762000"/>
                </a:lnTo>
                <a:lnTo>
                  <a:pt x="98806" y="803656"/>
                </a:lnTo>
                <a:lnTo>
                  <a:pt x="82168" y="845946"/>
                </a:lnTo>
                <a:lnTo>
                  <a:pt x="67056" y="888745"/>
                </a:lnTo>
                <a:lnTo>
                  <a:pt x="53466" y="932052"/>
                </a:lnTo>
                <a:lnTo>
                  <a:pt x="41401" y="975740"/>
                </a:lnTo>
                <a:lnTo>
                  <a:pt x="30733" y="1019937"/>
                </a:lnTo>
                <a:lnTo>
                  <a:pt x="21716" y="1064514"/>
                </a:lnTo>
                <a:lnTo>
                  <a:pt x="14224" y="1109599"/>
                </a:lnTo>
                <a:lnTo>
                  <a:pt x="8255" y="1154683"/>
                </a:lnTo>
                <a:lnTo>
                  <a:pt x="3937" y="1200150"/>
                </a:lnTo>
                <a:lnTo>
                  <a:pt x="1143" y="1245870"/>
                </a:lnTo>
                <a:lnTo>
                  <a:pt x="0" y="1291716"/>
                </a:lnTo>
                <a:lnTo>
                  <a:pt x="507" y="1337690"/>
                </a:lnTo>
                <a:lnTo>
                  <a:pt x="2539" y="1383791"/>
                </a:lnTo>
                <a:lnTo>
                  <a:pt x="6350" y="1429893"/>
                </a:lnTo>
                <a:lnTo>
                  <a:pt x="11811" y="1476120"/>
                </a:lnTo>
                <a:lnTo>
                  <a:pt x="19050" y="1522221"/>
                </a:lnTo>
                <a:lnTo>
                  <a:pt x="27812" y="1568195"/>
                </a:lnTo>
                <a:lnTo>
                  <a:pt x="38481" y="1614170"/>
                </a:lnTo>
                <a:lnTo>
                  <a:pt x="50800" y="1659889"/>
                </a:lnTo>
                <a:lnTo>
                  <a:pt x="64769" y="1705609"/>
                </a:lnTo>
                <a:lnTo>
                  <a:pt x="80644" y="1750821"/>
                </a:lnTo>
                <a:lnTo>
                  <a:pt x="98297" y="1795907"/>
                </a:lnTo>
                <a:lnTo>
                  <a:pt x="117728" y="1840610"/>
                </a:lnTo>
                <a:lnTo>
                  <a:pt x="413257" y="1705609"/>
                </a:lnTo>
                <a:lnTo>
                  <a:pt x="392811" y="1657350"/>
                </a:lnTo>
                <a:lnTo>
                  <a:pt x="375031" y="1608201"/>
                </a:lnTo>
                <a:lnTo>
                  <a:pt x="359790" y="1558289"/>
                </a:lnTo>
                <a:lnTo>
                  <a:pt x="347471" y="1507744"/>
                </a:lnTo>
                <a:lnTo>
                  <a:pt x="337693" y="1456435"/>
                </a:lnTo>
                <a:lnTo>
                  <a:pt x="330707" y="1404746"/>
                </a:lnTo>
                <a:lnTo>
                  <a:pt x="326516" y="1352677"/>
                </a:lnTo>
                <a:lnTo>
                  <a:pt x="325119" y="1300352"/>
                </a:lnTo>
                <a:lnTo>
                  <a:pt x="326263" y="1251712"/>
                </a:lnTo>
                <a:lnTo>
                  <a:pt x="329819" y="1203706"/>
                </a:lnTo>
                <a:lnTo>
                  <a:pt x="335661" y="1156334"/>
                </a:lnTo>
                <a:lnTo>
                  <a:pt x="343788" y="1109471"/>
                </a:lnTo>
                <a:lnTo>
                  <a:pt x="353949" y="1063752"/>
                </a:lnTo>
                <a:lnTo>
                  <a:pt x="366394" y="1018794"/>
                </a:lnTo>
                <a:lnTo>
                  <a:pt x="380872" y="974597"/>
                </a:lnTo>
                <a:lnTo>
                  <a:pt x="397256" y="931418"/>
                </a:lnTo>
                <a:lnTo>
                  <a:pt x="415670" y="889253"/>
                </a:lnTo>
                <a:lnTo>
                  <a:pt x="435990" y="848106"/>
                </a:lnTo>
                <a:lnTo>
                  <a:pt x="458215" y="808227"/>
                </a:lnTo>
                <a:lnTo>
                  <a:pt x="482091" y="769365"/>
                </a:lnTo>
                <a:lnTo>
                  <a:pt x="507745" y="731774"/>
                </a:lnTo>
                <a:lnTo>
                  <a:pt x="535177" y="695451"/>
                </a:lnTo>
                <a:lnTo>
                  <a:pt x="564133" y="660526"/>
                </a:lnTo>
                <a:lnTo>
                  <a:pt x="594740" y="626999"/>
                </a:lnTo>
                <a:lnTo>
                  <a:pt x="626744" y="594868"/>
                </a:lnTo>
                <a:lnTo>
                  <a:pt x="660272" y="564388"/>
                </a:lnTo>
                <a:lnTo>
                  <a:pt x="695197" y="535304"/>
                </a:lnTo>
                <a:lnTo>
                  <a:pt x="731393" y="508000"/>
                </a:lnTo>
                <a:lnTo>
                  <a:pt x="768984" y="482219"/>
                </a:lnTo>
                <a:lnTo>
                  <a:pt x="807719" y="458342"/>
                </a:lnTo>
                <a:lnTo>
                  <a:pt x="847725" y="436117"/>
                </a:lnTo>
                <a:lnTo>
                  <a:pt x="888745" y="415798"/>
                </a:lnTo>
                <a:lnTo>
                  <a:pt x="930909" y="397382"/>
                </a:lnTo>
                <a:lnTo>
                  <a:pt x="974089" y="380873"/>
                </a:lnTo>
                <a:lnTo>
                  <a:pt x="1018158" y="366394"/>
                </a:lnTo>
                <a:lnTo>
                  <a:pt x="1063116" y="354075"/>
                </a:lnTo>
                <a:lnTo>
                  <a:pt x="1108964" y="343788"/>
                </a:lnTo>
                <a:lnTo>
                  <a:pt x="1155572" y="335661"/>
                </a:lnTo>
                <a:lnTo>
                  <a:pt x="1202944" y="329818"/>
                </a:lnTo>
                <a:lnTo>
                  <a:pt x="1250950" y="326263"/>
                </a:lnTo>
                <a:lnTo>
                  <a:pt x="1299590" y="325119"/>
                </a:lnTo>
                <a:lnTo>
                  <a:pt x="1299590" y="0"/>
                </a:lnTo>
                <a:close/>
              </a:path>
            </a:pathLst>
          </a:custGeom>
          <a:solidFill>
            <a:srgbClr val="005A55"/>
          </a:solidFill>
        </p:spPr>
        <p:txBody>
          <a:bodyPr wrap="square" lIns="0" tIns="0" rIns="0" bIns="0" rtlCol="0"/>
          <a:lstStyle/>
          <a:p>
            <a:endParaRPr/>
          </a:p>
        </p:txBody>
      </p:sp>
      <p:sp>
        <p:nvSpPr>
          <p:cNvPr id="9" name="object 9"/>
          <p:cNvSpPr txBox="1"/>
          <p:nvPr/>
        </p:nvSpPr>
        <p:spPr>
          <a:xfrm>
            <a:off x="3564128" y="3385565"/>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19%</a:t>
            </a:r>
            <a:endParaRPr sz="1200" dirty="0">
              <a:latin typeface="Arial"/>
              <a:cs typeface="Arial"/>
            </a:endParaRPr>
          </a:p>
        </p:txBody>
      </p:sp>
      <p:sp>
        <p:nvSpPr>
          <p:cNvPr id="10" name="object 10"/>
          <p:cNvSpPr txBox="1"/>
          <p:nvPr/>
        </p:nvSpPr>
        <p:spPr>
          <a:xfrm>
            <a:off x="4004564" y="4620514"/>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a:t>
            </a:r>
            <a:endParaRPr sz="1200">
              <a:latin typeface="Arial"/>
              <a:cs typeface="Arial"/>
            </a:endParaRPr>
          </a:p>
        </p:txBody>
      </p:sp>
      <p:sp>
        <p:nvSpPr>
          <p:cNvPr id="11" name="object 11"/>
          <p:cNvSpPr txBox="1"/>
          <p:nvPr/>
        </p:nvSpPr>
        <p:spPr>
          <a:xfrm>
            <a:off x="3275457" y="5392039"/>
            <a:ext cx="323850" cy="208279"/>
          </a:xfrm>
          <a:prstGeom prst="rect">
            <a:avLst/>
          </a:prstGeom>
        </p:spPr>
        <p:txBody>
          <a:bodyPr vert="horz" wrap="square" lIns="0" tIns="12700" rIns="0" bIns="0" rtlCol="0">
            <a:spAutoFit/>
          </a:bodyPr>
          <a:lstStyle/>
          <a:p>
            <a:pPr marL="12700">
              <a:lnSpc>
                <a:spcPct val="100000"/>
              </a:lnSpc>
              <a:spcBef>
                <a:spcPts val="100"/>
              </a:spcBef>
            </a:pPr>
            <a:r>
              <a:rPr sz="1200" b="1" spc="-65" dirty="0">
                <a:solidFill>
                  <a:srgbClr val="FFFFFF"/>
                </a:solidFill>
                <a:latin typeface="Arial"/>
                <a:cs typeface="Arial"/>
              </a:rPr>
              <a:t>1</a:t>
            </a:r>
            <a:r>
              <a:rPr sz="1200" b="1" spc="-5" dirty="0">
                <a:solidFill>
                  <a:srgbClr val="FFFFFF"/>
                </a:solidFill>
                <a:latin typeface="Arial"/>
                <a:cs typeface="Arial"/>
              </a:rPr>
              <a:t>1%</a:t>
            </a:r>
            <a:endParaRPr sz="1200">
              <a:latin typeface="Arial"/>
              <a:cs typeface="Arial"/>
            </a:endParaRPr>
          </a:p>
        </p:txBody>
      </p:sp>
      <p:sp>
        <p:nvSpPr>
          <p:cNvPr id="12" name="object 12"/>
          <p:cNvSpPr txBox="1"/>
          <p:nvPr/>
        </p:nvSpPr>
        <p:spPr>
          <a:xfrm>
            <a:off x="2279650" y="5263641"/>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18%</a:t>
            </a:r>
            <a:endParaRPr sz="1200">
              <a:latin typeface="Arial"/>
              <a:cs typeface="Arial"/>
            </a:endParaRPr>
          </a:p>
        </p:txBody>
      </p:sp>
      <p:sp>
        <p:nvSpPr>
          <p:cNvPr id="13" name="object 13"/>
          <p:cNvSpPr txBox="1"/>
          <p:nvPr/>
        </p:nvSpPr>
        <p:spPr>
          <a:xfrm>
            <a:off x="1951482" y="3700398"/>
            <a:ext cx="3327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32%</a:t>
            </a:r>
            <a:endParaRPr sz="1200">
              <a:latin typeface="Arial"/>
              <a:cs typeface="Arial"/>
            </a:endParaRPr>
          </a:p>
        </p:txBody>
      </p:sp>
      <p:sp>
        <p:nvSpPr>
          <p:cNvPr id="14" name="object 14"/>
          <p:cNvSpPr txBox="1"/>
          <p:nvPr/>
        </p:nvSpPr>
        <p:spPr>
          <a:xfrm>
            <a:off x="1624711" y="2187016"/>
            <a:ext cx="2782570" cy="826769"/>
          </a:xfrm>
          <a:prstGeom prst="rect">
            <a:avLst/>
          </a:prstGeom>
        </p:spPr>
        <p:txBody>
          <a:bodyPr vert="horz" wrap="square" lIns="0" tIns="24130" rIns="0" bIns="0" rtlCol="0">
            <a:spAutoFit/>
          </a:bodyPr>
          <a:lstStyle/>
          <a:p>
            <a:pPr marL="12700" marR="5080" indent="-4445" algn="ctr">
              <a:lnSpc>
                <a:spcPct val="95900"/>
              </a:lnSpc>
              <a:spcBef>
                <a:spcPts val="190"/>
              </a:spcBef>
            </a:pPr>
            <a:r>
              <a:rPr sz="1800" b="1" dirty="0">
                <a:solidFill>
                  <a:srgbClr val="0070C0"/>
                </a:solidFill>
                <a:latin typeface="Basic Sans Bold"/>
                <a:cs typeface="Arial"/>
              </a:rPr>
              <a:t>Distribution of IIA India  </a:t>
            </a:r>
            <a:r>
              <a:rPr sz="1800" b="1" spc="-5" dirty="0">
                <a:solidFill>
                  <a:srgbClr val="0070C0"/>
                </a:solidFill>
                <a:latin typeface="Basic Sans Bold"/>
                <a:cs typeface="Arial"/>
              </a:rPr>
              <a:t>members based </a:t>
            </a:r>
            <a:r>
              <a:rPr sz="1800" b="1" dirty="0">
                <a:solidFill>
                  <a:srgbClr val="0070C0"/>
                </a:solidFill>
                <a:latin typeface="Basic Sans Bold"/>
                <a:cs typeface="Arial"/>
              </a:rPr>
              <a:t>on no.</a:t>
            </a:r>
            <a:r>
              <a:rPr sz="1800" b="1" spc="-145" dirty="0">
                <a:solidFill>
                  <a:srgbClr val="0070C0"/>
                </a:solidFill>
                <a:latin typeface="Basic Sans Bold"/>
                <a:cs typeface="Arial"/>
              </a:rPr>
              <a:t> </a:t>
            </a:r>
            <a:r>
              <a:rPr sz="1800" b="1" dirty="0">
                <a:solidFill>
                  <a:srgbClr val="0070C0"/>
                </a:solidFill>
                <a:latin typeface="Basic Sans Bold"/>
                <a:cs typeface="Arial"/>
              </a:rPr>
              <a:t>of  </a:t>
            </a:r>
            <a:r>
              <a:rPr sz="1800" b="1" spc="-20" dirty="0">
                <a:solidFill>
                  <a:srgbClr val="0070C0"/>
                </a:solidFill>
                <a:latin typeface="Basic Sans Bold"/>
                <a:cs typeface="Arial"/>
              </a:rPr>
              <a:t>years </a:t>
            </a:r>
            <a:r>
              <a:rPr sz="1800" b="1" dirty="0">
                <a:solidFill>
                  <a:srgbClr val="0070C0"/>
                </a:solidFill>
                <a:latin typeface="Basic Sans Bold"/>
                <a:cs typeface="Arial"/>
              </a:rPr>
              <a:t>of</a:t>
            </a:r>
            <a:r>
              <a:rPr sz="1800" b="1" spc="20" dirty="0">
                <a:solidFill>
                  <a:srgbClr val="0070C0"/>
                </a:solidFill>
                <a:latin typeface="Basic Sans Bold"/>
                <a:cs typeface="Arial"/>
              </a:rPr>
              <a:t> </a:t>
            </a:r>
            <a:r>
              <a:rPr sz="1800" b="1" spc="-5" dirty="0">
                <a:solidFill>
                  <a:srgbClr val="0070C0"/>
                </a:solidFill>
                <a:latin typeface="Basic Sans Bold"/>
                <a:cs typeface="Arial"/>
              </a:rPr>
              <a:t>experience</a:t>
            </a:r>
            <a:endParaRPr sz="1800" dirty="0">
              <a:solidFill>
                <a:srgbClr val="0070C0"/>
              </a:solidFill>
              <a:latin typeface="Basic Sans Bold"/>
              <a:cs typeface="Arial"/>
            </a:endParaRPr>
          </a:p>
        </p:txBody>
      </p:sp>
      <p:sp>
        <p:nvSpPr>
          <p:cNvPr id="15" name="object 15"/>
          <p:cNvSpPr/>
          <p:nvPr/>
        </p:nvSpPr>
        <p:spPr>
          <a:xfrm>
            <a:off x="1629155" y="5992369"/>
            <a:ext cx="83820" cy="83820"/>
          </a:xfrm>
          <a:custGeom>
            <a:avLst/>
            <a:gdLst/>
            <a:ahLst/>
            <a:cxnLst/>
            <a:rect l="l" t="t" r="r" b="b"/>
            <a:pathLst>
              <a:path w="83819" h="83820">
                <a:moveTo>
                  <a:pt x="0" y="83818"/>
                </a:moveTo>
                <a:lnTo>
                  <a:pt x="83819" y="83818"/>
                </a:lnTo>
                <a:lnTo>
                  <a:pt x="83819" y="0"/>
                </a:lnTo>
                <a:lnTo>
                  <a:pt x="0" y="0"/>
                </a:lnTo>
                <a:lnTo>
                  <a:pt x="0" y="83818"/>
                </a:lnTo>
                <a:close/>
              </a:path>
            </a:pathLst>
          </a:custGeom>
          <a:solidFill>
            <a:srgbClr val="002E5E"/>
          </a:solidFill>
        </p:spPr>
        <p:txBody>
          <a:bodyPr wrap="square" lIns="0" tIns="0" rIns="0" bIns="0" rtlCol="0"/>
          <a:lstStyle/>
          <a:p>
            <a:endParaRPr/>
          </a:p>
        </p:txBody>
      </p:sp>
      <p:sp>
        <p:nvSpPr>
          <p:cNvPr id="16" name="object 16"/>
          <p:cNvSpPr/>
          <p:nvPr/>
        </p:nvSpPr>
        <p:spPr>
          <a:xfrm>
            <a:off x="2206751" y="5992369"/>
            <a:ext cx="82550" cy="83820"/>
          </a:xfrm>
          <a:custGeom>
            <a:avLst/>
            <a:gdLst/>
            <a:ahLst/>
            <a:cxnLst/>
            <a:rect l="l" t="t" r="r" b="b"/>
            <a:pathLst>
              <a:path w="82550" h="83820">
                <a:moveTo>
                  <a:pt x="0" y="83818"/>
                </a:moveTo>
                <a:lnTo>
                  <a:pt x="82042" y="83818"/>
                </a:lnTo>
                <a:lnTo>
                  <a:pt x="82042" y="0"/>
                </a:lnTo>
                <a:lnTo>
                  <a:pt x="0" y="0"/>
                </a:lnTo>
                <a:lnTo>
                  <a:pt x="0" y="83818"/>
                </a:lnTo>
                <a:close/>
              </a:path>
            </a:pathLst>
          </a:custGeom>
          <a:solidFill>
            <a:srgbClr val="005F96"/>
          </a:solidFill>
        </p:spPr>
        <p:txBody>
          <a:bodyPr wrap="square" lIns="0" tIns="0" rIns="0" bIns="0" rtlCol="0"/>
          <a:lstStyle/>
          <a:p>
            <a:endParaRPr/>
          </a:p>
        </p:txBody>
      </p:sp>
      <p:sp>
        <p:nvSpPr>
          <p:cNvPr id="17" name="object 17"/>
          <p:cNvSpPr/>
          <p:nvPr/>
        </p:nvSpPr>
        <p:spPr>
          <a:xfrm>
            <a:off x="2859023" y="5992369"/>
            <a:ext cx="83820" cy="83820"/>
          </a:xfrm>
          <a:custGeom>
            <a:avLst/>
            <a:gdLst/>
            <a:ahLst/>
            <a:cxnLst/>
            <a:rect l="l" t="t" r="r" b="b"/>
            <a:pathLst>
              <a:path w="83819" h="83820">
                <a:moveTo>
                  <a:pt x="0" y="83818"/>
                </a:moveTo>
                <a:lnTo>
                  <a:pt x="83819" y="83818"/>
                </a:lnTo>
                <a:lnTo>
                  <a:pt x="83819" y="0"/>
                </a:lnTo>
                <a:lnTo>
                  <a:pt x="0" y="0"/>
                </a:lnTo>
                <a:lnTo>
                  <a:pt x="0" y="83818"/>
                </a:lnTo>
                <a:close/>
              </a:path>
            </a:pathLst>
          </a:custGeom>
          <a:solidFill>
            <a:srgbClr val="00ABE6"/>
          </a:solidFill>
        </p:spPr>
        <p:txBody>
          <a:bodyPr wrap="square" lIns="0" tIns="0" rIns="0" bIns="0" rtlCol="0"/>
          <a:lstStyle/>
          <a:p>
            <a:endParaRPr/>
          </a:p>
        </p:txBody>
      </p:sp>
      <p:sp>
        <p:nvSpPr>
          <p:cNvPr id="18" name="object 18"/>
          <p:cNvSpPr/>
          <p:nvPr/>
        </p:nvSpPr>
        <p:spPr>
          <a:xfrm>
            <a:off x="3590544" y="5992369"/>
            <a:ext cx="83820" cy="83820"/>
          </a:xfrm>
          <a:custGeom>
            <a:avLst/>
            <a:gdLst/>
            <a:ahLst/>
            <a:cxnLst/>
            <a:rect l="l" t="t" r="r" b="b"/>
            <a:pathLst>
              <a:path w="83820" h="83820">
                <a:moveTo>
                  <a:pt x="0" y="83818"/>
                </a:moveTo>
                <a:lnTo>
                  <a:pt x="83820" y="83818"/>
                </a:lnTo>
                <a:lnTo>
                  <a:pt x="83820" y="0"/>
                </a:lnTo>
                <a:lnTo>
                  <a:pt x="0" y="0"/>
                </a:lnTo>
                <a:lnTo>
                  <a:pt x="0" y="83818"/>
                </a:lnTo>
                <a:close/>
              </a:path>
            </a:pathLst>
          </a:custGeom>
          <a:solidFill>
            <a:srgbClr val="63636A"/>
          </a:solidFill>
        </p:spPr>
        <p:txBody>
          <a:bodyPr wrap="square" lIns="0" tIns="0" rIns="0" bIns="0" rtlCol="0"/>
          <a:lstStyle/>
          <a:p>
            <a:endParaRPr/>
          </a:p>
        </p:txBody>
      </p:sp>
      <p:sp>
        <p:nvSpPr>
          <p:cNvPr id="19" name="object 19"/>
          <p:cNvSpPr/>
          <p:nvPr/>
        </p:nvSpPr>
        <p:spPr>
          <a:xfrm>
            <a:off x="4320540" y="5992369"/>
            <a:ext cx="83820" cy="83820"/>
          </a:xfrm>
          <a:custGeom>
            <a:avLst/>
            <a:gdLst/>
            <a:ahLst/>
            <a:cxnLst/>
            <a:rect l="l" t="t" r="r" b="b"/>
            <a:pathLst>
              <a:path w="83820" h="83820">
                <a:moveTo>
                  <a:pt x="0" y="83818"/>
                </a:moveTo>
                <a:lnTo>
                  <a:pt x="83820" y="83818"/>
                </a:lnTo>
                <a:lnTo>
                  <a:pt x="83820" y="0"/>
                </a:lnTo>
                <a:lnTo>
                  <a:pt x="0" y="0"/>
                </a:lnTo>
                <a:lnTo>
                  <a:pt x="0" y="83818"/>
                </a:lnTo>
                <a:close/>
              </a:path>
            </a:pathLst>
          </a:custGeom>
          <a:solidFill>
            <a:srgbClr val="005A55"/>
          </a:solidFill>
        </p:spPr>
        <p:txBody>
          <a:bodyPr wrap="square" lIns="0" tIns="0" rIns="0" bIns="0" rtlCol="0"/>
          <a:lstStyle/>
          <a:p>
            <a:endParaRPr/>
          </a:p>
        </p:txBody>
      </p:sp>
      <p:sp>
        <p:nvSpPr>
          <p:cNvPr id="20" name="object 20"/>
          <p:cNvSpPr txBox="1"/>
          <p:nvPr/>
        </p:nvSpPr>
        <p:spPr>
          <a:xfrm>
            <a:off x="1507363" y="5906820"/>
            <a:ext cx="3402329" cy="584835"/>
          </a:xfrm>
          <a:prstGeom prst="rect">
            <a:avLst/>
          </a:prstGeom>
        </p:spPr>
        <p:txBody>
          <a:bodyPr vert="horz" wrap="square" lIns="0" tIns="12700" rIns="0" bIns="0" rtlCol="0">
            <a:spAutoFit/>
          </a:bodyPr>
          <a:lstStyle/>
          <a:p>
            <a:pPr marL="37465" algn="ctr">
              <a:lnSpc>
                <a:spcPct val="100000"/>
              </a:lnSpc>
              <a:spcBef>
                <a:spcPts val="100"/>
              </a:spcBef>
              <a:tabLst>
                <a:tab pos="614680" algn="l"/>
                <a:tab pos="1268730" algn="l"/>
                <a:tab pos="1998980" algn="l"/>
                <a:tab pos="2730500" algn="l"/>
              </a:tabLst>
            </a:pPr>
            <a:r>
              <a:rPr sz="1200" dirty="0">
                <a:solidFill>
                  <a:srgbClr val="575757"/>
                </a:solidFill>
                <a:latin typeface="Calibri"/>
                <a:cs typeface="Calibri"/>
              </a:rPr>
              <a:t>0</a:t>
            </a:r>
            <a:r>
              <a:rPr sz="1200" spc="5" dirty="0">
                <a:solidFill>
                  <a:srgbClr val="575757"/>
                </a:solidFill>
                <a:latin typeface="Calibri"/>
                <a:cs typeface="Calibri"/>
              </a:rPr>
              <a:t> </a:t>
            </a:r>
            <a:r>
              <a:rPr sz="1200" spc="-5" dirty="0">
                <a:solidFill>
                  <a:srgbClr val="575757"/>
                </a:solidFill>
                <a:latin typeface="Calibri"/>
                <a:cs typeface="Calibri"/>
              </a:rPr>
              <a:t>to</a:t>
            </a:r>
            <a:r>
              <a:rPr sz="1200" spc="-20" dirty="0">
                <a:solidFill>
                  <a:srgbClr val="575757"/>
                </a:solidFill>
                <a:latin typeface="Calibri"/>
                <a:cs typeface="Calibri"/>
              </a:rPr>
              <a:t> </a:t>
            </a:r>
            <a:r>
              <a:rPr sz="1200" dirty="0">
                <a:solidFill>
                  <a:srgbClr val="575757"/>
                </a:solidFill>
                <a:latin typeface="Calibri"/>
                <a:cs typeface="Calibri"/>
              </a:rPr>
              <a:t>5	6</a:t>
            </a:r>
            <a:r>
              <a:rPr sz="1200" spc="5" dirty="0">
                <a:solidFill>
                  <a:srgbClr val="575757"/>
                </a:solidFill>
                <a:latin typeface="Calibri"/>
                <a:cs typeface="Calibri"/>
              </a:rPr>
              <a:t> </a:t>
            </a:r>
            <a:r>
              <a:rPr sz="1200" spc="-5" dirty="0">
                <a:solidFill>
                  <a:srgbClr val="575757"/>
                </a:solidFill>
                <a:latin typeface="Calibri"/>
                <a:cs typeface="Calibri"/>
              </a:rPr>
              <a:t>to</a:t>
            </a:r>
            <a:r>
              <a:rPr sz="1200" spc="-20" dirty="0">
                <a:solidFill>
                  <a:srgbClr val="575757"/>
                </a:solidFill>
                <a:latin typeface="Calibri"/>
                <a:cs typeface="Calibri"/>
              </a:rPr>
              <a:t> </a:t>
            </a:r>
            <a:r>
              <a:rPr sz="1200" dirty="0">
                <a:solidFill>
                  <a:srgbClr val="575757"/>
                </a:solidFill>
                <a:latin typeface="Calibri"/>
                <a:cs typeface="Calibri"/>
              </a:rPr>
              <a:t>10	11</a:t>
            </a:r>
            <a:r>
              <a:rPr sz="1200" spc="10" dirty="0">
                <a:solidFill>
                  <a:srgbClr val="575757"/>
                </a:solidFill>
                <a:latin typeface="Calibri"/>
                <a:cs typeface="Calibri"/>
              </a:rPr>
              <a:t> </a:t>
            </a:r>
            <a:r>
              <a:rPr sz="1200" spc="-5" dirty="0">
                <a:solidFill>
                  <a:srgbClr val="575757"/>
                </a:solidFill>
                <a:latin typeface="Calibri"/>
                <a:cs typeface="Calibri"/>
              </a:rPr>
              <a:t>to</a:t>
            </a:r>
            <a:r>
              <a:rPr sz="1200" spc="-20" dirty="0">
                <a:solidFill>
                  <a:srgbClr val="575757"/>
                </a:solidFill>
                <a:latin typeface="Calibri"/>
                <a:cs typeface="Calibri"/>
              </a:rPr>
              <a:t> </a:t>
            </a:r>
            <a:r>
              <a:rPr sz="1200" dirty="0">
                <a:solidFill>
                  <a:srgbClr val="575757"/>
                </a:solidFill>
                <a:latin typeface="Calibri"/>
                <a:cs typeface="Calibri"/>
              </a:rPr>
              <a:t>15	16</a:t>
            </a:r>
            <a:r>
              <a:rPr sz="1200" spc="5" dirty="0">
                <a:solidFill>
                  <a:srgbClr val="575757"/>
                </a:solidFill>
                <a:latin typeface="Calibri"/>
                <a:cs typeface="Calibri"/>
              </a:rPr>
              <a:t> </a:t>
            </a:r>
            <a:r>
              <a:rPr sz="1200" spc="-5" dirty="0">
                <a:solidFill>
                  <a:srgbClr val="575757"/>
                </a:solidFill>
                <a:latin typeface="Calibri"/>
                <a:cs typeface="Calibri"/>
              </a:rPr>
              <a:t>to</a:t>
            </a:r>
            <a:r>
              <a:rPr sz="1200" spc="-20" dirty="0">
                <a:solidFill>
                  <a:srgbClr val="575757"/>
                </a:solidFill>
                <a:latin typeface="Calibri"/>
                <a:cs typeface="Calibri"/>
              </a:rPr>
              <a:t> </a:t>
            </a:r>
            <a:r>
              <a:rPr sz="1200" dirty="0">
                <a:solidFill>
                  <a:srgbClr val="575757"/>
                </a:solidFill>
                <a:latin typeface="Calibri"/>
                <a:cs typeface="Calibri"/>
              </a:rPr>
              <a:t>20	&gt;</a:t>
            </a:r>
            <a:r>
              <a:rPr sz="1200" spc="-35" dirty="0">
                <a:solidFill>
                  <a:srgbClr val="575757"/>
                </a:solidFill>
                <a:latin typeface="Calibri"/>
                <a:cs typeface="Calibri"/>
              </a:rPr>
              <a:t> </a:t>
            </a:r>
            <a:r>
              <a:rPr sz="1200" dirty="0">
                <a:solidFill>
                  <a:srgbClr val="575757"/>
                </a:solidFill>
                <a:latin typeface="Calibri"/>
                <a:cs typeface="Calibri"/>
              </a:rPr>
              <a:t>20</a:t>
            </a:r>
            <a:endParaRPr sz="1200" dirty="0">
              <a:latin typeface="Calibri"/>
              <a:cs typeface="Calibri"/>
            </a:endParaRPr>
          </a:p>
          <a:p>
            <a:pPr>
              <a:lnSpc>
                <a:spcPct val="100000"/>
              </a:lnSpc>
              <a:spcBef>
                <a:spcPts val="55"/>
              </a:spcBef>
            </a:pPr>
            <a:endParaRPr sz="1200" dirty="0">
              <a:latin typeface="Calibri"/>
              <a:cs typeface="Calibri"/>
            </a:endParaRPr>
          </a:p>
          <a:p>
            <a:pPr algn="ctr">
              <a:lnSpc>
                <a:spcPct val="100000"/>
              </a:lnSpc>
              <a:spcBef>
                <a:spcPts val="5"/>
              </a:spcBef>
            </a:pPr>
            <a:r>
              <a:rPr sz="1200" spc="-5" dirty="0">
                <a:solidFill>
                  <a:srgbClr val="002E5E"/>
                </a:solidFill>
                <a:latin typeface="Arial"/>
                <a:cs typeface="Arial"/>
              </a:rPr>
              <a:t>Source:</a:t>
            </a:r>
            <a:r>
              <a:rPr sz="1200" spc="-30" dirty="0">
                <a:solidFill>
                  <a:srgbClr val="002E5E"/>
                </a:solidFill>
                <a:latin typeface="Arial"/>
                <a:cs typeface="Arial"/>
              </a:rPr>
              <a:t> </a:t>
            </a:r>
            <a:r>
              <a:rPr sz="1200" dirty="0">
                <a:solidFill>
                  <a:srgbClr val="002E5E"/>
                </a:solidFill>
                <a:latin typeface="Arial"/>
                <a:cs typeface="Arial"/>
              </a:rPr>
              <a:t>IIA</a:t>
            </a:r>
            <a:r>
              <a:rPr sz="1200" spc="-70" dirty="0">
                <a:solidFill>
                  <a:srgbClr val="002E5E"/>
                </a:solidFill>
                <a:latin typeface="Arial"/>
                <a:cs typeface="Arial"/>
              </a:rPr>
              <a:t> </a:t>
            </a:r>
            <a:r>
              <a:rPr sz="1200" dirty="0">
                <a:solidFill>
                  <a:srgbClr val="002E5E"/>
                </a:solidFill>
                <a:latin typeface="Arial"/>
                <a:cs typeface="Arial"/>
              </a:rPr>
              <a:t>India</a:t>
            </a:r>
            <a:r>
              <a:rPr sz="1200" spc="-20" dirty="0">
                <a:solidFill>
                  <a:srgbClr val="002E5E"/>
                </a:solidFill>
                <a:latin typeface="Arial"/>
                <a:cs typeface="Arial"/>
              </a:rPr>
              <a:t> </a:t>
            </a:r>
            <a:r>
              <a:rPr sz="1200" spc="-10" dirty="0">
                <a:solidFill>
                  <a:srgbClr val="002E5E"/>
                </a:solidFill>
                <a:latin typeface="Basic Sans Light"/>
                <a:cs typeface="Arial"/>
              </a:rPr>
              <a:t>Membership</a:t>
            </a:r>
            <a:r>
              <a:rPr sz="1200" spc="-55" dirty="0">
                <a:solidFill>
                  <a:srgbClr val="002E5E"/>
                </a:solidFill>
                <a:latin typeface="Arial"/>
                <a:cs typeface="Arial"/>
              </a:rPr>
              <a:t> </a:t>
            </a:r>
            <a:r>
              <a:rPr sz="1200" spc="-40" dirty="0">
                <a:solidFill>
                  <a:srgbClr val="002E5E"/>
                </a:solidFill>
                <a:latin typeface="Arial"/>
                <a:cs typeface="Arial"/>
              </a:rPr>
              <a:t>Survey,</a:t>
            </a:r>
            <a:r>
              <a:rPr sz="1200" spc="-70" dirty="0">
                <a:solidFill>
                  <a:srgbClr val="002E5E"/>
                </a:solidFill>
                <a:latin typeface="Arial"/>
                <a:cs typeface="Arial"/>
              </a:rPr>
              <a:t> </a:t>
            </a:r>
            <a:r>
              <a:rPr sz="1200" spc="-5" dirty="0">
                <a:solidFill>
                  <a:srgbClr val="002E5E"/>
                </a:solidFill>
                <a:latin typeface="Arial"/>
                <a:cs typeface="Arial"/>
              </a:rPr>
              <a:t>August</a:t>
            </a:r>
            <a:r>
              <a:rPr sz="1200" spc="-185" dirty="0">
                <a:solidFill>
                  <a:srgbClr val="002E5E"/>
                </a:solidFill>
                <a:latin typeface="Arial"/>
                <a:cs typeface="Arial"/>
              </a:rPr>
              <a:t> </a:t>
            </a:r>
            <a:r>
              <a:rPr sz="1200" spc="-5" dirty="0">
                <a:solidFill>
                  <a:srgbClr val="002E5E"/>
                </a:solidFill>
                <a:latin typeface="Arial"/>
                <a:cs typeface="Arial"/>
              </a:rPr>
              <a:t>2020</a:t>
            </a:r>
            <a:endParaRPr sz="1200" dirty="0">
              <a:latin typeface="Arial"/>
              <a:cs typeface="Arial"/>
            </a:endParaRPr>
          </a:p>
        </p:txBody>
      </p:sp>
      <p:sp>
        <p:nvSpPr>
          <p:cNvPr id="22" name="object 22"/>
          <p:cNvSpPr/>
          <p:nvPr/>
        </p:nvSpPr>
        <p:spPr>
          <a:xfrm>
            <a:off x="5312664" y="2232787"/>
            <a:ext cx="5661660" cy="3514090"/>
          </a:xfrm>
          <a:custGeom>
            <a:avLst/>
            <a:gdLst/>
            <a:ahLst/>
            <a:cxnLst/>
            <a:rect l="l" t="t" r="r" b="b"/>
            <a:pathLst>
              <a:path w="5661659" h="3514090">
                <a:moveTo>
                  <a:pt x="0" y="3513963"/>
                </a:moveTo>
                <a:lnTo>
                  <a:pt x="5661660" y="3513963"/>
                </a:lnTo>
                <a:lnTo>
                  <a:pt x="5661660" y="0"/>
                </a:lnTo>
                <a:lnTo>
                  <a:pt x="0" y="0"/>
                </a:lnTo>
                <a:lnTo>
                  <a:pt x="0" y="3513963"/>
                </a:lnTo>
                <a:close/>
              </a:path>
            </a:pathLst>
          </a:custGeom>
          <a:ln w="57912">
            <a:solidFill>
              <a:srgbClr val="FFFFFF"/>
            </a:solidFill>
          </a:ln>
        </p:spPr>
        <p:txBody>
          <a:bodyPr wrap="square" lIns="0" tIns="0" rIns="0" bIns="0" rtlCol="0"/>
          <a:lstStyle/>
          <a:p>
            <a:endParaRPr/>
          </a:p>
        </p:txBody>
      </p:sp>
      <p:sp>
        <p:nvSpPr>
          <p:cNvPr id="26" name="object 2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28</a:t>
            </a:fld>
            <a:endParaRPr dirty="0"/>
          </a:p>
        </p:txBody>
      </p:sp>
      <p:pic>
        <p:nvPicPr>
          <p:cNvPr id="27" name="Picture 26">
            <a:extLst>
              <a:ext uri="{FF2B5EF4-FFF2-40B4-BE49-F238E27FC236}">
                <a16:creationId xmlns:a16="http://schemas.microsoft.com/office/drawing/2014/main" id="{823EF903-B782-43B4-879E-CA4936EE4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357" y="5906819"/>
            <a:ext cx="3402329" cy="814656"/>
          </a:xfrm>
          <a:prstGeom prst="rect">
            <a:avLst/>
          </a:prstGeom>
        </p:spPr>
      </p:pic>
      <p:sp>
        <p:nvSpPr>
          <p:cNvPr id="28" name="Rectangle 27">
            <a:extLst>
              <a:ext uri="{FF2B5EF4-FFF2-40B4-BE49-F238E27FC236}">
                <a16:creationId xmlns:a16="http://schemas.microsoft.com/office/drawing/2014/main" id="{9B75D1FE-E371-8F3F-C3E2-112A99D614AA}"/>
              </a:ext>
            </a:extLst>
          </p:cNvPr>
          <p:cNvSpPr/>
          <p:nvPr/>
        </p:nvSpPr>
        <p:spPr>
          <a:xfrm>
            <a:off x="5312664" y="2187016"/>
            <a:ext cx="6041136" cy="3413302"/>
          </a:xfrm>
          <a:prstGeom prst="rect">
            <a:avLst/>
          </a:prstGeom>
          <a:solidFill>
            <a:srgbClr val="006299"/>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Basic Sans Light"/>
              </a:rPr>
              <a:t> IIA organizes townhalls, conferences, round table conferences, webinars to facilitate knowledge transfer by renowned  professionals from the industry and outside.</a:t>
            </a:r>
          </a:p>
          <a:p>
            <a:pPr rtl="0" fontAlgn="base">
              <a:spcBef>
                <a:spcPts val="0"/>
              </a:spcBef>
              <a:spcAft>
                <a:spcPts val="0"/>
              </a:spcAft>
              <a:buFont typeface="Arial" panose="020B0604020202020204" pitchFamily="34" charset="0"/>
              <a:buChar char="•"/>
            </a:pPr>
            <a:endParaRPr lang="en-US" sz="16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Basic Sans Light"/>
              </a:rPr>
              <a:t> Exclusive network of internal audit / risk management  professionals – Top 1000 Corporates/ PSUs</a:t>
            </a:r>
          </a:p>
          <a:p>
            <a:pPr rtl="0" fontAlgn="base">
              <a:spcBef>
                <a:spcPts val="0"/>
              </a:spcBef>
              <a:spcAft>
                <a:spcPts val="0"/>
              </a:spcAft>
              <a:buFont typeface="Arial" panose="020B0604020202020204" pitchFamily="34" charset="0"/>
              <a:buChar char="•"/>
            </a:pPr>
            <a:endParaRPr lang="en-US" sz="16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Basic Sans Light"/>
              </a:rPr>
              <a:t> Social Media groups for students &amp; experienced members</a:t>
            </a:r>
          </a:p>
          <a:p>
            <a:pPr rtl="0" fontAlgn="base">
              <a:spcBef>
                <a:spcPts val="0"/>
              </a:spcBef>
              <a:spcAft>
                <a:spcPts val="0"/>
              </a:spcAft>
              <a:buFont typeface="Arial" panose="020B0604020202020204" pitchFamily="34" charset="0"/>
              <a:buChar char="•"/>
            </a:pPr>
            <a:endParaRPr lang="en-US" sz="16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Basic Sans Light"/>
              </a:rPr>
              <a:t> Exclusive access to Practice Advisories</a:t>
            </a:r>
          </a:p>
          <a:p>
            <a:pPr rtl="0" fontAlgn="base">
              <a:spcBef>
                <a:spcPts val="0"/>
              </a:spcBef>
              <a:spcAft>
                <a:spcPts val="0"/>
              </a:spcAft>
              <a:buFont typeface="Arial" panose="020B0604020202020204" pitchFamily="34" charset="0"/>
              <a:buChar char="•"/>
            </a:pPr>
            <a:endParaRPr lang="en-US" sz="1600" b="0" i="0" u="none" strike="noStrike" dirty="0">
              <a:solidFill>
                <a:schemeClr val="bg1"/>
              </a:solidFill>
              <a:effectLst/>
              <a:latin typeface="Basic Sans Light"/>
            </a:endParaRPr>
          </a:p>
          <a:p>
            <a:pP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Basic Sans Light"/>
              </a:rPr>
              <a:t> Knowledge sharing of best practices, upcoming trends via periodicals.</a:t>
            </a:r>
          </a:p>
          <a:p>
            <a:pPr algn="ctr"/>
            <a:endParaRPr lang="en-IN" dirty="0"/>
          </a:p>
        </p:txBody>
      </p:sp>
      <p:sp>
        <p:nvSpPr>
          <p:cNvPr id="31" name="object 2">
            <a:extLst>
              <a:ext uri="{FF2B5EF4-FFF2-40B4-BE49-F238E27FC236}">
                <a16:creationId xmlns:a16="http://schemas.microsoft.com/office/drawing/2014/main" id="{ED43F073-4A05-940A-F77A-124E030207C3}"/>
              </a:ext>
            </a:extLst>
          </p:cNvPr>
          <p:cNvSpPr txBox="1">
            <a:spLocks/>
          </p:cNvSpPr>
          <p:nvPr/>
        </p:nvSpPr>
        <p:spPr>
          <a:xfrm>
            <a:off x="1357122" y="222908"/>
            <a:ext cx="5763895" cy="44435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IN" sz="2800" b="1" dirty="0">
                <a:solidFill>
                  <a:srgbClr val="00629A"/>
                </a:solidFill>
                <a:latin typeface="Basic Sans Bold"/>
              </a:rPr>
              <a:t>Consultation with Industry Leaders</a:t>
            </a:r>
          </a:p>
        </p:txBody>
      </p:sp>
      <p:grpSp>
        <p:nvGrpSpPr>
          <p:cNvPr id="32" name="Group 31">
            <a:extLst>
              <a:ext uri="{FF2B5EF4-FFF2-40B4-BE49-F238E27FC236}">
                <a16:creationId xmlns:a16="http://schemas.microsoft.com/office/drawing/2014/main" id="{F0E63133-B50F-1437-EC47-53C338334C5C}"/>
              </a:ext>
            </a:extLst>
          </p:cNvPr>
          <p:cNvGrpSpPr/>
          <p:nvPr/>
        </p:nvGrpSpPr>
        <p:grpSpPr>
          <a:xfrm>
            <a:off x="695632" y="197284"/>
            <a:ext cx="519430" cy="483234"/>
            <a:chOff x="695632" y="197284"/>
            <a:chExt cx="519430" cy="483234"/>
          </a:xfrm>
        </p:grpSpPr>
        <p:sp>
          <p:nvSpPr>
            <p:cNvPr id="33" name="object 29">
              <a:extLst>
                <a:ext uri="{FF2B5EF4-FFF2-40B4-BE49-F238E27FC236}">
                  <a16:creationId xmlns:a16="http://schemas.microsoft.com/office/drawing/2014/main" id="{3E15E379-3C4F-202A-0095-47B3C5EA83D0}"/>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34" name="TextBox 33">
              <a:extLst>
                <a:ext uri="{FF2B5EF4-FFF2-40B4-BE49-F238E27FC236}">
                  <a16:creationId xmlns:a16="http://schemas.microsoft.com/office/drawing/2014/main" id="{5CE7F73E-C968-715F-5848-809DE6FF4AAA}"/>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5</a:t>
              </a:r>
            </a:p>
          </p:txBody>
        </p:sp>
      </p:grpSp>
    </p:spTree>
    <p:extLst>
      <p:ext uri="{BB962C8B-B14F-4D97-AF65-F5344CB8AC3E}">
        <p14:creationId xmlns:p14="http://schemas.microsoft.com/office/powerpoint/2010/main" val="355099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122" y="222908"/>
            <a:ext cx="5763895" cy="444352"/>
          </a:xfrm>
          <a:prstGeom prst="rect">
            <a:avLst/>
          </a:prstGeom>
        </p:spPr>
        <p:txBody>
          <a:bodyPr vert="horz" wrap="square" lIns="0" tIns="13335" rIns="0" bIns="0" rtlCol="0">
            <a:spAutoFit/>
          </a:bodyPr>
          <a:lstStyle/>
          <a:p>
            <a:pPr marL="12700">
              <a:lnSpc>
                <a:spcPct val="100000"/>
              </a:lnSpc>
              <a:spcBef>
                <a:spcPts val="105"/>
              </a:spcBef>
            </a:pPr>
            <a:r>
              <a:rPr sz="2800" b="1" dirty="0">
                <a:solidFill>
                  <a:srgbClr val="00629A"/>
                </a:solidFill>
                <a:latin typeface="Basic Sans Bold"/>
              </a:rPr>
              <a:t>Recruitment</a:t>
            </a:r>
            <a:r>
              <a:rPr sz="2800" b="1" dirty="0">
                <a:solidFill>
                  <a:srgbClr val="00629A"/>
                </a:solidFill>
                <a:latin typeface="+mn-lt"/>
              </a:rPr>
              <a:t> &amp; Internship</a:t>
            </a:r>
            <a:r>
              <a:rPr lang="en-IN" sz="2800" b="1" dirty="0">
                <a:solidFill>
                  <a:srgbClr val="00629A"/>
                </a:solidFill>
                <a:latin typeface="+mn-lt"/>
              </a:rPr>
              <a:t>s</a:t>
            </a:r>
            <a:endParaRPr sz="2800" b="1" dirty="0">
              <a:solidFill>
                <a:srgbClr val="00629A"/>
              </a:solidFill>
              <a:latin typeface="+mn-lt"/>
            </a:endParaRPr>
          </a:p>
        </p:txBody>
      </p:sp>
      <p:sp>
        <p:nvSpPr>
          <p:cNvPr id="3" name="object 3"/>
          <p:cNvSpPr txBox="1"/>
          <p:nvPr/>
        </p:nvSpPr>
        <p:spPr>
          <a:xfrm>
            <a:off x="723901" y="933526"/>
            <a:ext cx="9334500"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The </a:t>
            </a:r>
            <a:r>
              <a:rPr sz="1800" spc="-65" dirty="0">
                <a:latin typeface="Basic Sans Light"/>
                <a:cs typeface="Arial"/>
              </a:rPr>
              <a:t>IIA’s </a:t>
            </a:r>
            <a:r>
              <a:rPr sz="1800" spc="-15" dirty="0">
                <a:latin typeface="Basic Sans Light"/>
                <a:cs typeface="Arial"/>
              </a:rPr>
              <a:t>global </a:t>
            </a:r>
            <a:r>
              <a:rPr sz="1800" spc="-5" dirty="0">
                <a:latin typeface="Basic Sans Light"/>
                <a:cs typeface="Arial"/>
              </a:rPr>
              <a:t>network provides </a:t>
            </a:r>
            <a:r>
              <a:rPr sz="1800" spc="-10" dirty="0">
                <a:latin typeface="Basic Sans Light"/>
                <a:cs typeface="Arial"/>
              </a:rPr>
              <a:t>opportunities </a:t>
            </a:r>
            <a:r>
              <a:rPr sz="1800" dirty="0">
                <a:latin typeface="Basic Sans Light"/>
                <a:cs typeface="Arial"/>
              </a:rPr>
              <a:t>to </a:t>
            </a:r>
            <a:r>
              <a:rPr sz="1800" spc="-10" dirty="0">
                <a:latin typeface="Basic Sans Light"/>
                <a:cs typeface="Arial"/>
              </a:rPr>
              <a:t>both employing organizations </a:t>
            </a:r>
            <a:r>
              <a:rPr sz="1800" spc="-5" dirty="0">
                <a:latin typeface="Basic Sans Light"/>
                <a:cs typeface="Arial"/>
              </a:rPr>
              <a:t>as </a:t>
            </a:r>
            <a:r>
              <a:rPr sz="1800" spc="-25" dirty="0">
                <a:latin typeface="Basic Sans Light"/>
                <a:cs typeface="Arial"/>
              </a:rPr>
              <a:t>well </a:t>
            </a:r>
            <a:r>
              <a:rPr sz="1800" spc="10" dirty="0">
                <a:latin typeface="Basic Sans Light"/>
                <a:cs typeface="Arial"/>
              </a:rPr>
              <a:t>as  </a:t>
            </a:r>
            <a:r>
              <a:rPr sz="1800" spc="-10" dirty="0">
                <a:latin typeface="Basic Sans Light"/>
                <a:cs typeface="Arial"/>
              </a:rPr>
              <a:t>young </a:t>
            </a:r>
            <a:r>
              <a:rPr sz="1800" spc="-5" dirty="0">
                <a:latin typeface="Basic Sans Light"/>
                <a:cs typeface="Arial"/>
              </a:rPr>
              <a:t>professional </a:t>
            </a:r>
            <a:r>
              <a:rPr sz="1800" spc="-10" dirty="0">
                <a:latin typeface="Basic Sans Light"/>
                <a:cs typeface="Arial"/>
              </a:rPr>
              <a:t>aspirants/ experienced professionals </a:t>
            </a:r>
            <a:r>
              <a:rPr sz="1800" dirty="0">
                <a:latin typeface="Basic Sans Light"/>
                <a:cs typeface="Arial"/>
              </a:rPr>
              <a:t>to </a:t>
            </a:r>
            <a:r>
              <a:rPr sz="1800" spc="-5" dirty="0">
                <a:latin typeface="Basic Sans Light"/>
                <a:cs typeface="Arial"/>
              </a:rPr>
              <a:t>meet and </a:t>
            </a:r>
            <a:r>
              <a:rPr sz="1800" spc="-10" dirty="0">
                <a:latin typeface="Basic Sans Light"/>
                <a:cs typeface="Arial"/>
              </a:rPr>
              <a:t>explore </a:t>
            </a:r>
            <a:r>
              <a:rPr sz="1800" dirty="0">
                <a:latin typeface="Basic Sans Light"/>
                <a:cs typeface="Arial"/>
              </a:rPr>
              <a:t>the </a:t>
            </a:r>
            <a:r>
              <a:rPr sz="1800" spc="-5" dirty="0">
                <a:latin typeface="Basic Sans Light"/>
                <a:cs typeface="Arial"/>
              </a:rPr>
              <a:t>possibility </a:t>
            </a:r>
            <a:r>
              <a:rPr sz="1800" spc="-20" dirty="0">
                <a:latin typeface="Basic Sans Light"/>
                <a:cs typeface="Arial"/>
              </a:rPr>
              <a:t>of  </a:t>
            </a:r>
            <a:r>
              <a:rPr sz="1800" spc="-5" dirty="0">
                <a:latin typeface="Basic Sans Light"/>
                <a:cs typeface="Arial"/>
              </a:rPr>
              <a:t>taking up </a:t>
            </a:r>
            <a:r>
              <a:rPr sz="1800" spc="-10" dirty="0">
                <a:latin typeface="Basic Sans Light"/>
                <a:cs typeface="Arial"/>
              </a:rPr>
              <a:t>positions around </a:t>
            </a:r>
            <a:r>
              <a:rPr sz="1800" dirty="0">
                <a:latin typeface="Basic Sans Light"/>
                <a:cs typeface="Arial"/>
              </a:rPr>
              <a:t>the </a:t>
            </a:r>
            <a:r>
              <a:rPr sz="1800" spc="-15" dirty="0">
                <a:latin typeface="Basic Sans Light"/>
                <a:cs typeface="Arial"/>
              </a:rPr>
              <a:t>world </a:t>
            </a:r>
            <a:r>
              <a:rPr sz="1800" spc="-5" dirty="0">
                <a:latin typeface="Basic Sans Light"/>
                <a:cs typeface="Arial"/>
              </a:rPr>
              <a:t>through </a:t>
            </a:r>
            <a:r>
              <a:rPr sz="1800" dirty="0">
                <a:latin typeface="Basic Sans Light"/>
                <a:cs typeface="Arial"/>
              </a:rPr>
              <a:t>its </a:t>
            </a:r>
            <a:r>
              <a:rPr sz="1800" spc="-10" dirty="0">
                <a:latin typeface="Basic Sans Light"/>
                <a:cs typeface="Arial"/>
              </a:rPr>
              <a:t>Audit Career </a:t>
            </a:r>
            <a:r>
              <a:rPr sz="1800" spc="-40" dirty="0">
                <a:latin typeface="Basic Sans Light"/>
                <a:cs typeface="Arial"/>
              </a:rPr>
              <a:t>Center, </a:t>
            </a:r>
            <a:r>
              <a:rPr sz="1800" dirty="0">
                <a:latin typeface="Basic Sans Light"/>
                <a:cs typeface="Arial"/>
              </a:rPr>
              <a:t>its </a:t>
            </a:r>
            <a:r>
              <a:rPr sz="1800" spc="-10" dirty="0">
                <a:latin typeface="Basic Sans Light"/>
                <a:cs typeface="Arial"/>
              </a:rPr>
              <a:t>website, </a:t>
            </a:r>
            <a:r>
              <a:rPr sz="1800" spc="-5" dirty="0">
                <a:latin typeface="Basic Sans Light"/>
                <a:cs typeface="Arial"/>
              </a:rPr>
              <a:t>and </a:t>
            </a:r>
            <a:r>
              <a:rPr sz="1800" spc="-10" dirty="0">
                <a:latin typeface="Basic Sans Light"/>
                <a:cs typeface="Arial"/>
              </a:rPr>
              <a:t>through  </a:t>
            </a:r>
            <a:r>
              <a:rPr sz="1800" spc="-5" dirty="0">
                <a:latin typeface="Basic Sans Light"/>
                <a:cs typeface="Arial"/>
              </a:rPr>
              <a:t>periodic postings in </a:t>
            </a:r>
            <a:r>
              <a:rPr sz="1800" dirty="0">
                <a:latin typeface="Basic Sans Light"/>
                <a:cs typeface="Arial"/>
              </a:rPr>
              <a:t>its </a:t>
            </a:r>
            <a:r>
              <a:rPr sz="1800" spc="-5" dirty="0">
                <a:latin typeface="Basic Sans Light"/>
                <a:cs typeface="Arial"/>
              </a:rPr>
              <a:t>monthly magazine “Internal Audit</a:t>
            </a:r>
            <a:r>
              <a:rPr sz="1800" spc="-355" dirty="0">
                <a:latin typeface="Basic Sans Light"/>
                <a:cs typeface="Arial"/>
              </a:rPr>
              <a:t> </a:t>
            </a:r>
            <a:r>
              <a:rPr lang="en-IN" sz="1800" spc="-355" dirty="0">
                <a:latin typeface="Basic Sans Light"/>
                <a:cs typeface="Arial"/>
              </a:rPr>
              <a:t> </a:t>
            </a:r>
            <a:r>
              <a:rPr sz="1800" spc="-70" dirty="0">
                <a:latin typeface="Basic Sans Light"/>
                <a:cs typeface="Arial"/>
              </a:rPr>
              <a:t>Today”.</a:t>
            </a:r>
            <a:endParaRPr sz="1800" dirty="0">
              <a:latin typeface="Basic Sans Light"/>
              <a:cs typeface="Arial"/>
            </a:endParaRPr>
          </a:p>
        </p:txBody>
      </p:sp>
      <p:sp>
        <p:nvSpPr>
          <p:cNvPr id="5" name="object 5"/>
          <p:cNvSpPr/>
          <p:nvPr/>
        </p:nvSpPr>
        <p:spPr>
          <a:xfrm>
            <a:off x="1295400" y="2124455"/>
            <a:ext cx="5589905" cy="4006850"/>
          </a:xfrm>
          <a:custGeom>
            <a:avLst/>
            <a:gdLst/>
            <a:ahLst/>
            <a:cxnLst/>
            <a:rect l="l" t="t" r="r" b="b"/>
            <a:pathLst>
              <a:path w="5589905" h="4006850">
                <a:moveTo>
                  <a:pt x="0" y="4006341"/>
                </a:moveTo>
                <a:lnTo>
                  <a:pt x="5589524" y="4006341"/>
                </a:lnTo>
                <a:lnTo>
                  <a:pt x="5589524" y="0"/>
                </a:lnTo>
                <a:lnTo>
                  <a:pt x="0" y="0"/>
                </a:lnTo>
                <a:lnTo>
                  <a:pt x="0" y="4006341"/>
                </a:lnTo>
                <a:close/>
              </a:path>
            </a:pathLst>
          </a:custGeom>
          <a:ln w="57911">
            <a:solidFill>
              <a:srgbClr val="FFFFFF"/>
            </a:solidFill>
          </a:ln>
        </p:spPr>
        <p:txBody>
          <a:bodyPr wrap="square" lIns="0" tIns="0" rIns="0" bIns="0" rtlCol="0"/>
          <a:lstStyle/>
          <a:p>
            <a:endParaRPr/>
          </a:p>
        </p:txBody>
      </p:sp>
      <p:sp>
        <p:nvSpPr>
          <p:cNvPr id="7" name="object 7"/>
          <p:cNvSpPr/>
          <p:nvPr/>
        </p:nvSpPr>
        <p:spPr>
          <a:xfrm>
            <a:off x="7791449" y="2327655"/>
            <a:ext cx="2767694" cy="3542206"/>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29</a:t>
            </a:fld>
            <a:endParaRPr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066" y="203454"/>
            <a:ext cx="980476" cy="1886800"/>
          </a:xfrm>
          <a:prstGeom prst="rect">
            <a:avLst/>
          </a:prstGeom>
        </p:spPr>
      </p:pic>
      <p:sp>
        <p:nvSpPr>
          <p:cNvPr id="11" name="Rectangle 10">
            <a:extLst>
              <a:ext uri="{FF2B5EF4-FFF2-40B4-BE49-F238E27FC236}">
                <a16:creationId xmlns:a16="http://schemas.microsoft.com/office/drawing/2014/main" id="{3E137D61-67F8-7C48-B286-7C073CCA57C8}"/>
              </a:ext>
            </a:extLst>
          </p:cNvPr>
          <p:cNvSpPr/>
          <p:nvPr/>
        </p:nvSpPr>
        <p:spPr>
          <a:xfrm>
            <a:off x="738505" y="2269186"/>
            <a:ext cx="6261100" cy="3756888"/>
          </a:xfrm>
          <a:prstGeom prst="rect">
            <a:avLst/>
          </a:prstGeom>
          <a:solidFill>
            <a:srgbClr val="0068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US" sz="1500" b="0" i="0" u="none" strike="noStrike" dirty="0">
                <a:solidFill>
                  <a:schemeClr val="bg1"/>
                </a:solidFill>
                <a:effectLst/>
                <a:latin typeface="Basic Sans Light"/>
              </a:rPr>
              <a:t>Having  a  team  of  credentialed  professionals  demonstrates  to stakeholders  that  work  force  is  aligned  and  possesses  the  latest knowledge, skills, and competencies to effectively carry out the  professional responsibilities. The  IIA:</a:t>
            </a:r>
          </a:p>
          <a:p>
            <a:pPr rtl="0">
              <a:spcBef>
                <a:spcPts val="0"/>
              </a:spcBef>
              <a:spcAft>
                <a:spcPts val="0"/>
              </a:spcAft>
            </a:pPr>
            <a:endParaRPr lang="en-US" sz="1500" b="0" dirty="0">
              <a:solidFill>
                <a:schemeClr val="bg1"/>
              </a:solidFill>
              <a:effectLst/>
              <a:latin typeface="Basic Sans Light"/>
            </a:endParaRPr>
          </a:p>
          <a:p>
            <a:pPr rtl="0">
              <a:spcBef>
                <a:spcPts val="0"/>
              </a:spcBef>
              <a:spcAft>
                <a:spcPts val="0"/>
              </a:spcAft>
            </a:pPr>
            <a:r>
              <a:rPr lang="en-US" sz="1500" b="0" i="0" u="none" strike="noStrike" dirty="0">
                <a:solidFill>
                  <a:schemeClr val="bg1"/>
                </a:solidFill>
                <a:effectLst/>
                <a:latin typeface="Basic Sans Light"/>
              </a:rPr>
              <a:t>•Introduces employers to impeccably trained students/ professionals  ready to hit the ground running.</a:t>
            </a:r>
          </a:p>
          <a:p>
            <a:pPr rtl="0">
              <a:spcBef>
                <a:spcPts val="0"/>
              </a:spcBef>
              <a:spcAft>
                <a:spcPts val="0"/>
              </a:spcAft>
            </a:pPr>
            <a:endParaRPr lang="en-US" sz="1500" b="0" dirty="0">
              <a:solidFill>
                <a:schemeClr val="bg1"/>
              </a:solidFill>
              <a:effectLst/>
              <a:latin typeface="Basic Sans Light"/>
            </a:endParaRPr>
          </a:p>
          <a:p>
            <a:pPr rtl="0">
              <a:spcBef>
                <a:spcPts val="0"/>
              </a:spcBef>
              <a:spcAft>
                <a:spcPts val="0"/>
              </a:spcAft>
            </a:pPr>
            <a:r>
              <a:rPr lang="en-US" sz="1500" b="0" i="0" u="none" strike="noStrike" dirty="0">
                <a:solidFill>
                  <a:schemeClr val="bg1"/>
                </a:solidFill>
                <a:effectLst/>
                <a:latin typeface="Basic Sans Light"/>
              </a:rPr>
              <a:t>• Provides discounted employer pricing for posting job  opportunities on its website and its monthly periodicals.</a:t>
            </a:r>
          </a:p>
          <a:p>
            <a:pPr rtl="0">
              <a:spcBef>
                <a:spcPts val="0"/>
              </a:spcBef>
              <a:spcAft>
                <a:spcPts val="0"/>
              </a:spcAft>
            </a:pPr>
            <a:endParaRPr lang="en-US" sz="1500" b="0" dirty="0">
              <a:solidFill>
                <a:schemeClr val="bg1"/>
              </a:solidFill>
              <a:effectLst/>
              <a:latin typeface="Basic Sans Light"/>
            </a:endParaRPr>
          </a:p>
          <a:p>
            <a:pPr rtl="0">
              <a:spcBef>
                <a:spcPts val="0"/>
              </a:spcBef>
              <a:spcAft>
                <a:spcPts val="0"/>
              </a:spcAft>
            </a:pPr>
            <a:r>
              <a:rPr lang="en-US" sz="1500" b="0" i="0" u="none" strike="noStrike" dirty="0">
                <a:solidFill>
                  <a:schemeClr val="bg1"/>
                </a:solidFill>
                <a:effectLst/>
                <a:latin typeface="Basic Sans Light"/>
              </a:rPr>
              <a:t>•Facilitates free resume posting service with the ability to submit resumes for current job opportunities.</a:t>
            </a:r>
          </a:p>
          <a:p>
            <a:pPr rtl="0">
              <a:spcBef>
                <a:spcPts val="0"/>
              </a:spcBef>
              <a:spcAft>
                <a:spcPts val="0"/>
              </a:spcAft>
            </a:pPr>
            <a:endParaRPr lang="en-US" sz="1500" b="0" dirty="0">
              <a:solidFill>
                <a:schemeClr val="bg1"/>
              </a:solidFill>
              <a:effectLst/>
              <a:latin typeface="Basic Sans Light"/>
            </a:endParaRPr>
          </a:p>
          <a:p>
            <a:pPr rtl="0">
              <a:spcBef>
                <a:spcPts val="0"/>
              </a:spcBef>
              <a:spcAft>
                <a:spcPts val="0"/>
              </a:spcAft>
            </a:pPr>
            <a:r>
              <a:rPr lang="en-US" sz="1500" b="0" i="0" u="none" strike="noStrike" dirty="0">
                <a:solidFill>
                  <a:schemeClr val="bg1"/>
                </a:solidFill>
                <a:effectLst/>
                <a:latin typeface="Basic Sans Light"/>
              </a:rPr>
              <a:t>•Easy access to advice and resources geared to those looking at</a:t>
            </a:r>
            <a:endParaRPr lang="en-US" sz="1500" b="0" dirty="0">
              <a:solidFill>
                <a:schemeClr val="bg1"/>
              </a:solidFill>
              <a:effectLst/>
              <a:latin typeface="Basic Sans Light"/>
            </a:endParaRPr>
          </a:p>
          <a:p>
            <a:pPr rtl="0">
              <a:spcBef>
                <a:spcPts val="0"/>
              </a:spcBef>
              <a:spcAft>
                <a:spcPts val="0"/>
              </a:spcAft>
            </a:pPr>
            <a:r>
              <a:rPr lang="en-US" sz="1500" b="0" i="0" u="none" strike="noStrike" dirty="0">
                <a:solidFill>
                  <a:schemeClr val="bg1"/>
                </a:solidFill>
                <a:effectLst/>
                <a:latin typeface="Basic Sans Light"/>
              </a:rPr>
              <a:t>careers in internal audit.</a:t>
            </a:r>
            <a:endParaRPr lang="en-US" sz="1500" b="0" dirty="0">
              <a:solidFill>
                <a:schemeClr val="bg1"/>
              </a:solidFill>
              <a:effectLst/>
              <a:latin typeface="Basic Sans Light"/>
            </a:endParaRPr>
          </a:p>
        </p:txBody>
      </p:sp>
      <p:grpSp>
        <p:nvGrpSpPr>
          <p:cNvPr id="13" name="Group 12">
            <a:extLst>
              <a:ext uri="{FF2B5EF4-FFF2-40B4-BE49-F238E27FC236}">
                <a16:creationId xmlns:a16="http://schemas.microsoft.com/office/drawing/2014/main" id="{171F6921-60B0-F295-FA45-370E42793032}"/>
              </a:ext>
            </a:extLst>
          </p:cNvPr>
          <p:cNvGrpSpPr/>
          <p:nvPr/>
        </p:nvGrpSpPr>
        <p:grpSpPr>
          <a:xfrm>
            <a:off x="695632" y="197284"/>
            <a:ext cx="519430" cy="483234"/>
            <a:chOff x="695632" y="197284"/>
            <a:chExt cx="519430" cy="483234"/>
          </a:xfrm>
        </p:grpSpPr>
        <p:sp>
          <p:nvSpPr>
            <p:cNvPr id="14" name="object 29">
              <a:extLst>
                <a:ext uri="{FF2B5EF4-FFF2-40B4-BE49-F238E27FC236}">
                  <a16:creationId xmlns:a16="http://schemas.microsoft.com/office/drawing/2014/main" id="{44572940-BF93-AC3A-F09C-993AF6C23074}"/>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15" name="TextBox 14">
              <a:extLst>
                <a:ext uri="{FF2B5EF4-FFF2-40B4-BE49-F238E27FC236}">
                  <a16:creationId xmlns:a16="http://schemas.microsoft.com/office/drawing/2014/main" id="{34227EEE-117A-A503-12DE-F6D322A28D7E}"/>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6</a:t>
              </a:r>
            </a:p>
          </p:txBody>
        </p:sp>
      </p:grpSp>
    </p:spTree>
    <p:extLst>
      <p:ext uri="{BB962C8B-B14F-4D97-AF65-F5344CB8AC3E}">
        <p14:creationId xmlns:p14="http://schemas.microsoft.com/office/powerpoint/2010/main" val="428667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584435" y="1168908"/>
            <a:ext cx="1780031" cy="1725168"/>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1889" y="42113"/>
            <a:ext cx="9832340" cy="697230"/>
          </a:xfrm>
          <a:prstGeom prst="rect">
            <a:avLst/>
          </a:prstGeom>
        </p:spPr>
        <p:txBody>
          <a:bodyPr vert="horz" wrap="square" lIns="0" tIns="13335" rIns="0" bIns="0" rtlCol="0">
            <a:spAutoFit/>
          </a:bodyPr>
          <a:lstStyle/>
          <a:p>
            <a:pPr marL="12700" algn="ctr">
              <a:lnSpc>
                <a:spcPct val="100000"/>
              </a:lnSpc>
              <a:spcBef>
                <a:spcPts val="105"/>
              </a:spcBef>
              <a:tabLst>
                <a:tab pos="9819005" algn="l"/>
              </a:tabLst>
            </a:pPr>
            <a:r>
              <a:rPr spc="-385" dirty="0">
                <a:solidFill>
                  <a:srgbClr val="000000"/>
                </a:solidFill>
                <a:latin typeface="Basic Sans Bold"/>
              </a:rPr>
              <a:t> </a:t>
            </a:r>
            <a:r>
              <a:rPr sz="2800" b="1" dirty="0">
                <a:solidFill>
                  <a:srgbClr val="00305E"/>
                </a:solidFill>
                <a:latin typeface="Basic Sans Bold"/>
              </a:rPr>
              <a:t>IIA’s Mission, Goals &amp; Objectives</a:t>
            </a:r>
          </a:p>
        </p:txBody>
      </p:sp>
      <p:grpSp>
        <p:nvGrpSpPr>
          <p:cNvPr id="2" name="Group 1">
            <a:extLst>
              <a:ext uri="{FF2B5EF4-FFF2-40B4-BE49-F238E27FC236}">
                <a16:creationId xmlns:a16="http://schemas.microsoft.com/office/drawing/2014/main" id="{633FAED9-011C-D556-491C-BD0BC34CA14F}"/>
              </a:ext>
            </a:extLst>
          </p:cNvPr>
          <p:cNvGrpSpPr/>
          <p:nvPr/>
        </p:nvGrpSpPr>
        <p:grpSpPr>
          <a:xfrm>
            <a:off x="1790064" y="3192526"/>
            <a:ext cx="6978650" cy="2799333"/>
            <a:chOff x="1151889" y="3453384"/>
            <a:chExt cx="6978650" cy="2799333"/>
          </a:xfrm>
        </p:grpSpPr>
        <p:sp>
          <p:nvSpPr>
            <p:cNvPr id="8" name="object 8"/>
            <p:cNvSpPr/>
            <p:nvPr/>
          </p:nvSpPr>
          <p:spPr>
            <a:xfrm>
              <a:off x="1151889" y="5725667"/>
              <a:ext cx="6978650" cy="527050"/>
            </a:xfrm>
            <a:custGeom>
              <a:avLst/>
              <a:gdLst/>
              <a:ahLst/>
              <a:cxnLst/>
              <a:rect l="l" t="t" r="r" b="b"/>
              <a:pathLst>
                <a:path w="6978650" h="527050">
                  <a:moveTo>
                    <a:pt x="6890258" y="0"/>
                  </a:moveTo>
                  <a:lnTo>
                    <a:pt x="87884" y="0"/>
                  </a:lnTo>
                  <a:lnTo>
                    <a:pt x="53670" y="6896"/>
                  </a:lnTo>
                  <a:lnTo>
                    <a:pt x="25742" y="25717"/>
                  </a:lnTo>
                  <a:lnTo>
                    <a:pt x="6908" y="53632"/>
                  </a:lnTo>
                  <a:lnTo>
                    <a:pt x="0" y="87820"/>
                  </a:lnTo>
                  <a:lnTo>
                    <a:pt x="0" y="439102"/>
                  </a:lnTo>
                  <a:lnTo>
                    <a:pt x="6908" y="473290"/>
                  </a:lnTo>
                  <a:lnTo>
                    <a:pt x="25742" y="501205"/>
                  </a:lnTo>
                  <a:lnTo>
                    <a:pt x="53670" y="520026"/>
                  </a:lnTo>
                  <a:lnTo>
                    <a:pt x="87884" y="526922"/>
                  </a:lnTo>
                  <a:lnTo>
                    <a:pt x="6890258" y="526922"/>
                  </a:lnTo>
                  <a:lnTo>
                    <a:pt x="6924421" y="520026"/>
                  </a:lnTo>
                  <a:lnTo>
                    <a:pt x="6952360" y="501205"/>
                  </a:lnTo>
                  <a:lnTo>
                    <a:pt x="6971283" y="473290"/>
                  </a:lnTo>
                  <a:lnTo>
                    <a:pt x="6978142" y="439102"/>
                  </a:lnTo>
                  <a:lnTo>
                    <a:pt x="6978142" y="87820"/>
                  </a:lnTo>
                  <a:lnTo>
                    <a:pt x="6971283" y="53632"/>
                  </a:lnTo>
                  <a:lnTo>
                    <a:pt x="6952360" y="25717"/>
                  </a:lnTo>
                  <a:lnTo>
                    <a:pt x="6924421" y="6896"/>
                  </a:lnTo>
                  <a:lnTo>
                    <a:pt x="6890258" y="0"/>
                  </a:lnTo>
                  <a:close/>
                </a:path>
              </a:pathLst>
            </a:custGeom>
            <a:solidFill>
              <a:srgbClr val="92D050"/>
            </a:solidFill>
          </p:spPr>
          <p:txBody>
            <a:bodyPr wrap="square" lIns="0" tIns="0" rIns="0" bIns="0" rtlCol="0"/>
            <a:lstStyle/>
            <a:p>
              <a:endParaRPr/>
            </a:p>
          </p:txBody>
        </p:sp>
        <p:sp>
          <p:nvSpPr>
            <p:cNvPr id="10" name="object 10"/>
            <p:cNvSpPr txBox="1"/>
            <p:nvPr/>
          </p:nvSpPr>
          <p:spPr>
            <a:xfrm>
              <a:off x="3652518" y="5830011"/>
              <a:ext cx="196786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Basic Sans Bold"/>
                  <a:cs typeface="Arial"/>
                </a:rPr>
                <a:t>Pillars </a:t>
              </a:r>
              <a:r>
                <a:rPr sz="1800" b="1" dirty="0">
                  <a:solidFill>
                    <a:srgbClr val="FFFFFF"/>
                  </a:solidFill>
                  <a:latin typeface="Basic Sans Bold"/>
                  <a:cs typeface="Arial"/>
                </a:rPr>
                <a:t>of</a:t>
              </a:r>
              <a:r>
                <a:rPr sz="1800" b="1" spc="-155" dirty="0">
                  <a:solidFill>
                    <a:srgbClr val="FFFFFF"/>
                  </a:solidFill>
                  <a:latin typeface="Basic Sans Bold"/>
                  <a:cs typeface="Arial"/>
                </a:rPr>
                <a:t> </a:t>
              </a:r>
              <a:r>
                <a:rPr sz="1800" b="1" spc="-5" dirty="0">
                  <a:solidFill>
                    <a:srgbClr val="FFFFFF"/>
                  </a:solidFill>
                  <a:latin typeface="Basic Sans Bold"/>
                  <a:cs typeface="Arial"/>
                </a:rPr>
                <a:t>Success</a:t>
              </a:r>
              <a:endParaRPr sz="1800" dirty="0">
                <a:latin typeface="Basic Sans Bold"/>
                <a:cs typeface="Arial"/>
              </a:endParaRPr>
            </a:p>
          </p:txBody>
        </p:sp>
        <p:sp>
          <p:nvSpPr>
            <p:cNvPr id="11" name="object 11"/>
            <p:cNvSpPr/>
            <p:nvPr/>
          </p:nvSpPr>
          <p:spPr>
            <a:xfrm>
              <a:off x="1433828" y="4066032"/>
              <a:ext cx="2025650" cy="1630680"/>
            </a:xfrm>
            <a:custGeom>
              <a:avLst/>
              <a:gdLst/>
              <a:ahLst/>
              <a:cxnLst/>
              <a:rect l="l" t="t" r="r" b="b"/>
              <a:pathLst>
                <a:path w="2025650" h="1630679">
                  <a:moveTo>
                    <a:pt x="1753362" y="0"/>
                  </a:moveTo>
                  <a:lnTo>
                    <a:pt x="271779" y="0"/>
                  </a:lnTo>
                  <a:lnTo>
                    <a:pt x="222884" y="4318"/>
                  </a:lnTo>
                  <a:lnTo>
                    <a:pt x="176910" y="17018"/>
                  </a:lnTo>
                  <a:lnTo>
                    <a:pt x="134619" y="37084"/>
                  </a:lnTo>
                  <a:lnTo>
                    <a:pt x="96647" y="63881"/>
                  </a:lnTo>
                  <a:lnTo>
                    <a:pt x="63881" y="96647"/>
                  </a:lnTo>
                  <a:lnTo>
                    <a:pt x="37084" y="134620"/>
                  </a:lnTo>
                  <a:lnTo>
                    <a:pt x="17018" y="176911"/>
                  </a:lnTo>
                  <a:lnTo>
                    <a:pt x="4318" y="222885"/>
                  </a:lnTo>
                  <a:lnTo>
                    <a:pt x="0" y="271780"/>
                  </a:lnTo>
                  <a:lnTo>
                    <a:pt x="0" y="1358900"/>
                  </a:lnTo>
                  <a:lnTo>
                    <a:pt x="4318" y="1407795"/>
                  </a:lnTo>
                  <a:lnTo>
                    <a:pt x="17018" y="1453769"/>
                  </a:lnTo>
                  <a:lnTo>
                    <a:pt x="37084" y="1496060"/>
                  </a:lnTo>
                  <a:lnTo>
                    <a:pt x="63881" y="1534007"/>
                  </a:lnTo>
                  <a:lnTo>
                    <a:pt x="96647" y="1566760"/>
                  </a:lnTo>
                  <a:lnTo>
                    <a:pt x="134619" y="1593583"/>
                  </a:lnTo>
                  <a:lnTo>
                    <a:pt x="176910" y="1613674"/>
                  </a:lnTo>
                  <a:lnTo>
                    <a:pt x="222884" y="1626298"/>
                  </a:lnTo>
                  <a:lnTo>
                    <a:pt x="271779" y="1630680"/>
                  </a:lnTo>
                  <a:lnTo>
                    <a:pt x="1753362" y="1630680"/>
                  </a:lnTo>
                  <a:lnTo>
                    <a:pt x="1802257" y="1626298"/>
                  </a:lnTo>
                  <a:lnTo>
                    <a:pt x="1848231" y="1613674"/>
                  </a:lnTo>
                  <a:lnTo>
                    <a:pt x="1890522" y="1593583"/>
                  </a:lnTo>
                  <a:lnTo>
                    <a:pt x="1928495" y="1566760"/>
                  </a:lnTo>
                  <a:lnTo>
                    <a:pt x="1961261" y="1534007"/>
                  </a:lnTo>
                  <a:lnTo>
                    <a:pt x="1988058" y="1496060"/>
                  </a:lnTo>
                  <a:lnTo>
                    <a:pt x="2008124" y="1453769"/>
                  </a:lnTo>
                  <a:lnTo>
                    <a:pt x="2020824" y="1407795"/>
                  </a:lnTo>
                  <a:lnTo>
                    <a:pt x="2025142" y="1358900"/>
                  </a:lnTo>
                  <a:lnTo>
                    <a:pt x="2025142" y="271780"/>
                  </a:lnTo>
                  <a:lnTo>
                    <a:pt x="2020824" y="222885"/>
                  </a:lnTo>
                  <a:lnTo>
                    <a:pt x="2008124" y="176911"/>
                  </a:lnTo>
                  <a:lnTo>
                    <a:pt x="1988058" y="134620"/>
                  </a:lnTo>
                  <a:lnTo>
                    <a:pt x="1961261" y="96647"/>
                  </a:lnTo>
                  <a:lnTo>
                    <a:pt x="1928495" y="63881"/>
                  </a:lnTo>
                  <a:lnTo>
                    <a:pt x="1890522" y="37084"/>
                  </a:lnTo>
                  <a:lnTo>
                    <a:pt x="1848231" y="17018"/>
                  </a:lnTo>
                  <a:lnTo>
                    <a:pt x="1802257" y="4318"/>
                  </a:lnTo>
                  <a:lnTo>
                    <a:pt x="1753362" y="0"/>
                  </a:lnTo>
                  <a:close/>
                </a:path>
              </a:pathLst>
            </a:custGeom>
            <a:solidFill>
              <a:srgbClr val="0070C0"/>
            </a:solidFill>
          </p:spPr>
          <p:txBody>
            <a:bodyPr wrap="square" lIns="0" tIns="0" rIns="0" bIns="0" rtlCol="0"/>
            <a:lstStyle/>
            <a:p>
              <a:endParaRPr dirty="0">
                <a:latin typeface="Basic Sans Light"/>
              </a:endParaRPr>
            </a:p>
          </p:txBody>
        </p:sp>
        <p:sp>
          <p:nvSpPr>
            <p:cNvPr id="12" name="object 12"/>
            <p:cNvSpPr txBox="1"/>
            <p:nvPr/>
          </p:nvSpPr>
          <p:spPr>
            <a:xfrm>
              <a:off x="1711632" y="4218254"/>
              <a:ext cx="1577340" cy="1306830"/>
            </a:xfrm>
            <a:prstGeom prst="rect">
              <a:avLst/>
            </a:prstGeom>
          </p:spPr>
          <p:txBody>
            <a:bodyPr vert="horz" wrap="square" lIns="0" tIns="13335" rIns="0" bIns="0" rtlCol="0">
              <a:spAutoFit/>
            </a:bodyPr>
            <a:lstStyle/>
            <a:p>
              <a:pPr marL="12700" marR="5080" indent="1905">
                <a:lnSpc>
                  <a:spcPct val="100000"/>
                </a:lnSpc>
                <a:spcBef>
                  <a:spcPts val="105"/>
                </a:spcBef>
              </a:pPr>
              <a:r>
                <a:rPr sz="1400" dirty="0">
                  <a:solidFill>
                    <a:srgbClr val="FFFFFF"/>
                  </a:solidFill>
                  <a:latin typeface="Basic Sans Light"/>
                  <a:cs typeface="Arial"/>
                </a:rPr>
                <a:t>IIA members  </a:t>
              </a:r>
              <a:r>
                <a:rPr sz="1400" spc="-10" dirty="0">
                  <a:solidFill>
                    <a:srgbClr val="FFFFFF"/>
                  </a:solidFill>
                  <a:latin typeface="Basic Sans Light"/>
                  <a:cs typeface="Arial"/>
                </a:rPr>
                <a:t>effectively </a:t>
              </a:r>
              <a:r>
                <a:rPr sz="1400" dirty="0">
                  <a:solidFill>
                    <a:srgbClr val="FFFFFF"/>
                  </a:solidFill>
                  <a:latin typeface="Basic Sans Light"/>
                  <a:cs typeface="Arial"/>
                </a:rPr>
                <a:t>engage  </a:t>
              </a:r>
              <a:r>
                <a:rPr sz="1400" spc="-10" dirty="0">
                  <a:solidFill>
                    <a:srgbClr val="FFFFFF"/>
                  </a:solidFill>
                  <a:latin typeface="Basic Sans Light"/>
                  <a:cs typeface="Arial"/>
                </a:rPr>
                <a:t>stakeholders </a:t>
              </a:r>
              <a:r>
                <a:rPr sz="1400" dirty="0">
                  <a:solidFill>
                    <a:srgbClr val="FFFFFF"/>
                  </a:solidFill>
                  <a:latin typeface="Basic Sans Light"/>
                  <a:cs typeface="Arial"/>
                </a:rPr>
                <a:t>and  </a:t>
              </a:r>
              <a:r>
                <a:rPr sz="1400" spc="-5" dirty="0">
                  <a:solidFill>
                    <a:srgbClr val="FFFFFF"/>
                  </a:solidFill>
                  <a:latin typeface="Basic Sans Light"/>
                  <a:cs typeface="Arial"/>
                </a:rPr>
                <a:t>provide </a:t>
              </a:r>
              <a:r>
                <a:rPr sz="1400" dirty="0">
                  <a:solidFill>
                    <a:srgbClr val="FFFFFF"/>
                  </a:solidFill>
                  <a:latin typeface="Basic Sans Light"/>
                  <a:cs typeface="Arial"/>
                </a:rPr>
                <a:t>insight on  risks impacting</a:t>
              </a:r>
              <a:r>
                <a:rPr sz="1400" spc="-280" dirty="0">
                  <a:solidFill>
                    <a:srgbClr val="FFFFFF"/>
                  </a:solidFill>
                  <a:latin typeface="Basic Sans Light"/>
                  <a:cs typeface="Arial"/>
                </a:rPr>
                <a:t> </a:t>
              </a:r>
              <a:r>
                <a:rPr lang="en-IN" sz="1400" spc="-280" dirty="0">
                  <a:solidFill>
                    <a:srgbClr val="FFFFFF"/>
                  </a:solidFill>
                  <a:latin typeface="Basic Sans Light"/>
                  <a:cs typeface="Arial"/>
                </a:rPr>
                <a:t>  </a:t>
              </a:r>
              <a:r>
                <a:rPr sz="1400" dirty="0">
                  <a:solidFill>
                    <a:srgbClr val="FFFFFF"/>
                  </a:solidFill>
                  <a:latin typeface="Basic Sans Light"/>
                  <a:cs typeface="Arial"/>
                </a:rPr>
                <a:t>their  </a:t>
              </a:r>
              <a:r>
                <a:rPr sz="1400" spc="-5" dirty="0">
                  <a:solidFill>
                    <a:srgbClr val="FFFFFF"/>
                  </a:solidFill>
                  <a:latin typeface="Basic Sans Light"/>
                  <a:cs typeface="Arial"/>
                </a:rPr>
                <a:t>organizations.</a:t>
              </a:r>
              <a:endParaRPr sz="1400" dirty="0">
                <a:latin typeface="Basic Sans Light"/>
                <a:cs typeface="Arial"/>
              </a:endParaRPr>
            </a:p>
          </p:txBody>
        </p:sp>
        <p:sp>
          <p:nvSpPr>
            <p:cNvPr id="13" name="object 13"/>
            <p:cNvSpPr/>
            <p:nvPr/>
          </p:nvSpPr>
          <p:spPr>
            <a:xfrm>
              <a:off x="1433828" y="3453384"/>
              <a:ext cx="2025650" cy="527050"/>
            </a:xfrm>
            <a:custGeom>
              <a:avLst/>
              <a:gdLst/>
              <a:ahLst/>
              <a:cxnLst/>
              <a:rect l="l" t="t" r="r" b="b"/>
              <a:pathLst>
                <a:path w="2025650" h="527050">
                  <a:moveTo>
                    <a:pt x="1937258" y="0"/>
                  </a:moveTo>
                  <a:lnTo>
                    <a:pt x="87884" y="0"/>
                  </a:lnTo>
                  <a:lnTo>
                    <a:pt x="53721" y="6857"/>
                  </a:lnTo>
                  <a:lnTo>
                    <a:pt x="25781" y="25780"/>
                  </a:lnTo>
                  <a:lnTo>
                    <a:pt x="6857" y="53593"/>
                  </a:lnTo>
                  <a:lnTo>
                    <a:pt x="0" y="87756"/>
                  </a:lnTo>
                  <a:lnTo>
                    <a:pt x="0" y="439038"/>
                  </a:lnTo>
                  <a:lnTo>
                    <a:pt x="6857" y="473328"/>
                  </a:lnTo>
                  <a:lnTo>
                    <a:pt x="25781" y="501141"/>
                  </a:lnTo>
                  <a:lnTo>
                    <a:pt x="53721" y="520064"/>
                  </a:lnTo>
                  <a:lnTo>
                    <a:pt x="87884" y="526922"/>
                  </a:lnTo>
                  <a:lnTo>
                    <a:pt x="1937258" y="526922"/>
                  </a:lnTo>
                  <a:lnTo>
                    <a:pt x="1971421" y="520064"/>
                  </a:lnTo>
                  <a:lnTo>
                    <a:pt x="1999361" y="501141"/>
                  </a:lnTo>
                  <a:lnTo>
                    <a:pt x="2018284" y="473328"/>
                  </a:lnTo>
                  <a:lnTo>
                    <a:pt x="2025142" y="439038"/>
                  </a:lnTo>
                  <a:lnTo>
                    <a:pt x="2025142" y="87756"/>
                  </a:lnTo>
                  <a:lnTo>
                    <a:pt x="2018284" y="53593"/>
                  </a:lnTo>
                  <a:lnTo>
                    <a:pt x="1999361" y="25780"/>
                  </a:lnTo>
                  <a:lnTo>
                    <a:pt x="1971421" y="6857"/>
                  </a:lnTo>
                  <a:lnTo>
                    <a:pt x="1937258" y="0"/>
                  </a:lnTo>
                  <a:close/>
                </a:path>
              </a:pathLst>
            </a:custGeom>
            <a:solidFill>
              <a:srgbClr val="92D050"/>
            </a:solidFill>
          </p:spPr>
          <p:txBody>
            <a:bodyPr wrap="square" lIns="0" tIns="0" rIns="0" bIns="0" rtlCol="0"/>
            <a:lstStyle/>
            <a:p>
              <a:endParaRPr/>
            </a:p>
          </p:txBody>
        </p:sp>
        <p:sp>
          <p:nvSpPr>
            <p:cNvPr id="14" name="object 14"/>
            <p:cNvSpPr txBox="1"/>
            <p:nvPr/>
          </p:nvSpPr>
          <p:spPr>
            <a:xfrm>
              <a:off x="1528372" y="3588511"/>
              <a:ext cx="1769745" cy="22890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FFFF"/>
                  </a:solidFill>
                  <a:latin typeface="Basic Sans Light"/>
                  <a:cs typeface="Arial"/>
                </a:rPr>
                <a:t>Stronger</a:t>
              </a:r>
              <a:r>
                <a:rPr sz="1400" b="1" spc="240" dirty="0">
                  <a:solidFill>
                    <a:srgbClr val="FFFFFF"/>
                  </a:solidFill>
                  <a:latin typeface="Basic Sans Light"/>
                  <a:cs typeface="Arial"/>
                </a:rPr>
                <a:t> </a:t>
              </a:r>
              <a:r>
                <a:rPr sz="1400" b="1" spc="-5" dirty="0">
                  <a:solidFill>
                    <a:srgbClr val="FFFFFF"/>
                  </a:solidFill>
                  <a:latin typeface="Basic Sans Light"/>
                  <a:cs typeface="Arial"/>
                </a:rPr>
                <a:t>Profession</a:t>
              </a:r>
              <a:endParaRPr sz="1400" dirty="0">
                <a:latin typeface="Basic Sans Light"/>
                <a:cs typeface="Arial"/>
              </a:endParaRPr>
            </a:p>
          </p:txBody>
        </p:sp>
        <p:sp>
          <p:nvSpPr>
            <p:cNvPr id="15" name="object 15"/>
            <p:cNvSpPr/>
            <p:nvPr/>
          </p:nvSpPr>
          <p:spPr>
            <a:xfrm>
              <a:off x="3646677" y="4037076"/>
              <a:ext cx="2026920" cy="1631950"/>
            </a:xfrm>
            <a:custGeom>
              <a:avLst/>
              <a:gdLst/>
              <a:ahLst/>
              <a:cxnLst/>
              <a:rect l="l" t="t" r="r" b="b"/>
              <a:pathLst>
                <a:path w="2026920" h="1631950">
                  <a:moveTo>
                    <a:pt x="1754886" y="0"/>
                  </a:moveTo>
                  <a:lnTo>
                    <a:pt x="272034" y="0"/>
                  </a:lnTo>
                  <a:lnTo>
                    <a:pt x="223138" y="4318"/>
                  </a:lnTo>
                  <a:lnTo>
                    <a:pt x="177164" y="17018"/>
                  </a:lnTo>
                  <a:lnTo>
                    <a:pt x="134747" y="37084"/>
                  </a:lnTo>
                  <a:lnTo>
                    <a:pt x="96774" y="64007"/>
                  </a:lnTo>
                  <a:lnTo>
                    <a:pt x="64008" y="96774"/>
                  </a:lnTo>
                  <a:lnTo>
                    <a:pt x="37084" y="134747"/>
                  </a:lnTo>
                  <a:lnTo>
                    <a:pt x="17017" y="177037"/>
                  </a:lnTo>
                  <a:lnTo>
                    <a:pt x="4445" y="223138"/>
                  </a:lnTo>
                  <a:lnTo>
                    <a:pt x="0" y="271906"/>
                  </a:lnTo>
                  <a:lnTo>
                    <a:pt x="0" y="1359789"/>
                  </a:lnTo>
                  <a:lnTo>
                    <a:pt x="4445" y="1408684"/>
                  </a:lnTo>
                  <a:lnTo>
                    <a:pt x="17017" y="1454785"/>
                  </a:lnTo>
                  <a:lnTo>
                    <a:pt x="37084" y="1497076"/>
                  </a:lnTo>
                  <a:lnTo>
                    <a:pt x="64008" y="1535049"/>
                  </a:lnTo>
                  <a:lnTo>
                    <a:pt x="96774" y="1567853"/>
                  </a:lnTo>
                  <a:lnTo>
                    <a:pt x="134747" y="1594688"/>
                  </a:lnTo>
                  <a:lnTo>
                    <a:pt x="177164" y="1614805"/>
                  </a:lnTo>
                  <a:lnTo>
                    <a:pt x="223138" y="1627441"/>
                  </a:lnTo>
                  <a:lnTo>
                    <a:pt x="272034" y="1631823"/>
                  </a:lnTo>
                  <a:lnTo>
                    <a:pt x="1754886" y="1631823"/>
                  </a:lnTo>
                  <a:lnTo>
                    <a:pt x="1803781" y="1627441"/>
                  </a:lnTo>
                  <a:lnTo>
                    <a:pt x="1849754" y="1614805"/>
                  </a:lnTo>
                  <a:lnTo>
                    <a:pt x="1892173" y="1594688"/>
                  </a:lnTo>
                  <a:lnTo>
                    <a:pt x="1930146" y="1567853"/>
                  </a:lnTo>
                  <a:lnTo>
                    <a:pt x="1962912" y="1535049"/>
                  </a:lnTo>
                  <a:lnTo>
                    <a:pt x="1989836" y="1497076"/>
                  </a:lnTo>
                  <a:lnTo>
                    <a:pt x="2009902" y="1454785"/>
                  </a:lnTo>
                  <a:lnTo>
                    <a:pt x="2022475" y="1408684"/>
                  </a:lnTo>
                  <a:lnTo>
                    <a:pt x="2026920" y="1359789"/>
                  </a:lnTo>
                  <a:lnTo>
                    <a:pt x="2026920" y="271906"/>
                  </a:lnTo>
                  <a:lnTo>
                    <a:pt x="2022475" y="223138"/>
                  </a:lnTo>
                  <a:lnTo>
                    <a:pt x="2009902" y="177037"/>
                  </a:lnTo>
                  <a:lnTo>
                    <a:pt x="1989836" y="134747"/>
                  </a:lnTo>
                  <a:lnTo>
                    <a:pt x="1962912" y="96774"/>
                  </a:lnTo>
                  <a:lnTo>
                    <a:pt x="1930146" y="64007"/>
                  </a:lnTo>
                  <a:lnTo>
                    <a:pt x="1892173" y="37084"/>
                  </a:lnTo>
                  <a:lnTo>
                    <a:pt x="1849754" y="17018"/>
                  </a:lnTo>
                  <a:lnTo>
                    <a:pt x="1803781" y="4318"/>
                  </a:lnTo>
                  <a:lnTo>
                    <a:pt x="1754886" y="0"/>
                  </a:lnTo>
                  <a:close/>
                </a:path>
              </a:pathLst>
            </a:custGeom>
            <a:solidFill>
              <a:srgbClr val="0070C0"/>
            </a:solidFill>
          </p:spPr>
          <p:txBody>
            <a:bodyPr wrap="square" lIns="0" tIns="0" rIns="0" bIns="0" rtlCol="0"/>
            <a:lstStyle/>
            <a:p>
              <a:endParaRPr/>
            </a:p>
          </p:txBody>
        </p:sp>
        <p:sp>
          <p:nvSpPr>
            <p:cNvPr id="16" name="object 16"/>
            <p:cNvSpPr txBox="1"/>
            <p:nvPr/>
          </p:nvSpPr>
          <p:spPr>
            <a:xfrm>
              <a:off x="3835833" y="4190491"/>
              <a:ext cx="1758950" cy="1306830"/>
            </a:xfrm>
            <a:prstGeom prst="rect">
              <a:avLst/>
            </a:prstGeom>
          </p:spPr>
          <p:txBody>
            <a:bodyPr vert="horz" wrap="square" lIns="0" tIns="12700" rIns="0" bIns="0" rtlCol="0">
              <a:spAutoFit/>
            </a:bodyPr>
            <a:lstStyle/>
            <a:p>
              <a:pPr marL="12700" marR="5080" indent="-1905">
                <a:lnSpc>
                  <a:spcPct val="100000"/>
                </a:lnSpc>
                <a:spcBef>
                  <a:spcPts val="100"/>
                </a:spcBef>
              </a:pPr>
              <a:r>
                <a:rPr sz="1400" spc="-5" dirty="0">
                  <a:solidFill>
                    <a:srgbClr val="FFFFFF"/>
                  </a:solidFill>
                  <a:latin typeface="Basic Sans Light"/>
                  <a:cs typeface="Arial"/>
                </a:rPr>
                <a:t>Members </a:t>
              </a:r>
              <a:r>
                <a:rPr sz="1400" dirty="0">
                  <a:solidFill>
                    <a:srgbClr val="FFFFFF"/>
                  </a:solidFill>
                  <a:latin typeface="Basic Sans Light"/>
                  <a:cs typeface="Arial"/>
                </a:rPr>
                <a:t>are  </a:t>
              </a:r>
              <a:r>
                <a:rPr sz="1400" spc="-10" dirty="0">
                  <a:solidFill>
                    <a:srgbClr val="FFFFFF"/>
                  </a:solidFill>
                  <a:latin typeface="Basic Sans Light"/>
                  <a:cs typeface="Arial"/>
                </a:rPr>
                <a:t>competent </a:t>
              </a:r>
              <a:r>
                <a:rPr sz="1400" dirty="0">
                  <a:solidFill>
                    <a:srgbClr val="FFFFFF"/>
                  </a:solidFill>
                  <a:latin typeface="Basic Sans Light"/>
                  <a:cs typeface="Arial"/>
                </a:rPr>
                <a:t>to </a:t>
              </a:r>
              <a:r>
                <a:rPr sz="1400" spc="-5" dirty="0">
                  <a:solidFill>
                    <a:srgbClr val="FFFFFF"/>
                  </a:solidFill>
                  <a:latin typeface="Basic Sans Light"/>
                  <a:cs typeface="Arial"/>
                </a:rPr>
                <a:t>deliver  </a:t>
              </a:r>
              <a:r>
                <a:rPr sz="1400" dirty="0">
                  <a:solidFill>
                    <a:srgbClr val="FFFFFF"/>
                  </a:solidFill>
                  <a:latin typeface="Basic Sans Light"/>
                  <a:cs typeface="Arial"/>
                </a:rPr>
                <a:t>on stakeholder  expectations &amp;  </a:t>
              </a:r>
              <a:r>
                <a:rPr sz="1400" spc="-10" dirty="0">
                  <a:solidFill>
                    <a:srgbClr val="FFFFFF"/>
                  </a:solidFill>
                  <a:latin typeface="Basic Sans Light"/>
                  <a:cs typeface="Arial"/>
                </a:rPr>
                <a:t>demonstrate </a:t>
              </a:r>
              <a:r>
                <a:rPr sz="1400" dirty="0">
                  <a:solidFill>
                    <a:srgbClr val="FFFFFF"/>
                  </a:solidFill>
                  <a:latin typeface="Basic Sans Light"/>
                  <a:cs typeface="Arial"/>
                </a:rPr>
                <a:t>the</a:t>
              </a:r>
              <a:r>
                <a:rPr sz="1400" spc="-200" dirty="0">
                  <a:solidFill>
                    <a:srgbClr val="FFFFFF"/>
                  </a:solidFill>
                  <a:latin typeface="Basic Sans Light"/>
                  <a:cs typeface="Arial"/>
                </a:rPr>
                <a:t> </a:t>
              </a:r>
              <a:r>
                <a:rPr sz="1400" spc="-5" dirty="0">
                  <a:solidFill>
                    <a:srgbClr val="FFFFFF"/>
                  </a:solidFill>
                  <a:latin typeface="Basic Sans Light"/>
                  <a:cs typeface="Arial"/>
                </a:rPr>
                <a:t>value  of</a:t>
              </a:r>
              <a:r>
                <a:rPr sz="1400" spc="-50" dirty="0">
                  <a:solidFill>
                    <a:srgbClr val="FFFFFF"/>
                  </a:solidFill>
                  <a:latin typeface="Basic Sans Light"/>
                  <a:cs typeface="Arial"/>
                </a:rPr>
                <a:t> </a:t>
              </a:r>
              <a:r>
                <a:rPr sz="1400" dirty="0">
                  <a:solidFill>
                    <a:srgbClr val="FFFFFF"/>
                  </a:solidFill>
                  <a:latin typeface="Basic Sans Light"/>
                  <a:cs typeface="Arial"/>
                </a:rPr>
                <a:t>profession</a:t>
              </a:r>
              <a:endParaRPr sz="1400" dirty="0">
                <a:latin typeface="Basic Sans Light"/>
                <a:cs typeface="Arial"/>
              </a:endParaRPr>
            </a:p>
          </p:txBody>
        </p:sp>
        <p:sp>
          <p:nvSpPr>
            <p:cNvPr id="17" name="object 17"/>
            <p:cNvSpPr/>
            <p:nvPr/>
          </p:nvSpPr>
          <p:spPr>
            <a:xfrm>
              <a:off x="3646677" y="3453384"/>
              <a:ext cx="2026920" cy="527050"/>
            </a:xfrm>
            <a:custGeom>
              <a:avLst/>
              <a:gdLst/>
              <a:ahLst/>
              <a:cxnLst/>
              <a:rect l="l" t="t" r="r" b="b"/>
              <a:pathLst>
                <a:path w="2026920" h="527050">
                  <a:moveTo>
                    <a:pt x="1939036" y="0"/>
                  </a:moveTo>
                  <a:lnTo>
                    <a:pt x="87884" y="0"/>
                  </a:lnTo>
                  <a:lnTo>
                    <a:pt x="53721" y="6857"/>
                  </a:lnTo>
                  <a:lnTo>
                    <a:pt x="25781" y="25780"/>
                  </a:lnTo>
                  <a:lnTo>
                    <a:pt x="6858" y="53593"/>
                  </a:lnTo>
                  <a:lnTo>
                    <a:pt x="0" y="87756"/>
                  </a:lnTo>
                  <a:lnTo>
                    <a:pt x="0" y="439038"/>
                  </a:lnTo>
                  <a:lnTo>
                    <a:pt x="6858" y="473328"/>
                  </a:lnTo>
                  <a:lnTo>
                    <a:pt x="25781" y="501141"/>
                  </a:lnTo>
                  <a:lnTo>
                    <a:pt x="53721" y="520064"/>
                  </a:lnTo>
                  <a:lnTo>
                    <a:pt x="87884" y="526922"/>
                  </a:lnTo>
                  <a:lnTo>
                    <a:pt x="1939036" y="526922"/>
                  </a:lnTo>
                  <a:lnTo>
                    <a:pt x="1973199" y="520064"/>
                  </a:lnTo>
                  <a:lnTo>
                    <a:pt x="2001139" y="501141"/>
                  </a:lnTo>
                  <a:lnTo>
                    <a:pt x="2020062" y="473328"/>
                  </a:lnTo>
                  <a:lnTo>
                    <a:pt x="2026920" y="439038"/>
                  </a:lnTo>
                  <a:lnTo>
                    <a:pt x="2026920" y="87756"/>
                  </a:lnTo>
                  <a:lnTo>
                    <a:pt x="2020062" y="53593"/>
                  </a:lnTo>
                  <a:lnTo>
                    <a:pt x="2001139" y="25780"/>
                  </a:lnTo>
                  <a:lnTo>
                    <a:pt x="1973199" y="6857"/>
                  </a:lnTo>
                  <a:lnTo>
                    <a:pt x="1939036" y="0"/>
                  </a:lnTo>
                  <a:close/>
                </a:path>
              </a:pathLst>
            </a:custGeom>
            <a:solidFill>
              <a:srgbClr val="92D050"/>
            </a:solidFill>
          </p:spPr>
          <p:txBody>
            <a:bodyPr wrap="square" lIns="0" tIns="0" rIns="0" bIns="0" rtlCol="0"/>
            <a:lstStyle/>
            <a:p>
              <a:endParaRPr/>
            </a:p>
          </p:txBody>
        </p:sp>
        <p:sp>
          <p:nvSpPr>
            <p:cNvPr id="18" name="object 18"/>
            <p:cNvSpPr txBox="1"/>
            <p:nvPr/>
          </p:nvSpPr>
          <p:spPr>
            <a:xfrm>
              <a:off x="4045605" y="3481832"/>
              <a:ext cx="1188720" cy="452755"/>
            </a:xfrm>
            <a:prstGeom prst="rect">
              <a:avLst/>
            </a:prstGeom>
          </p:spPr>
          <p:txBody>
            <a:bodyPr vert="horz" wrap="square" lIns="0" tIns="13335" rIns="0" bIns="0" rtlCol="0">
              <a:spAutoFit/>
            </a:bodyPr>
            <a:lstStyle/>
            <a:p>
              <a:pPr marL="12700" marR="5080" indent="118745">
                <a:lnSpc>
                  <a:spcPct val="100000"/>
                </a:lnSpc>
                <a:spcBef>
                  <a:spcPts val="105"/>
                </a:spcBef>
              </a:pPr>
              <a:r>
                <a:rPr sz="1400" b="1" spc="-5" dirty="0">
                  <a:solidFill>
                    <a:srgbClr val="FFFFFF"/>
                  </a:solidFill>
                  <a:latin typeface="Basic Sans Light"/>
                  <a:cs typeface="Arial"/>
                </a:rPr>
                <a:t>Competent  P</a:t>
              </a:r>
              <a:r>
                <a:rPr sz="1400" b="1" spc="5" dirty="0">
                  <a:solidFill>
                    <a:srgbClr val="FFFFFF"/>
                  </a:solidFill>
                  <a:latin typeface="Basic Sans Light"/>
                  <a:cs typeface="Arial"/>
                </a:rPr>
                <a:t>r</a:t>
              </a:r>
              <a:r>
                <a:rPr sz="1400" b="1" spc="-20" dirty="0">
                  <a:solidFill>
                    <a:srgbClr val="FFFFFF"/>
                  </a:solidFill>
                  <a:latin typeface="Basic Sans Light"/>
                  <a:cs typeface="Arial"/>
                </a:rPr>
                <a:t>o</a:t>
              </a:r>
              <a:r>
                <a:rPr sz="1400" b="1" dirty="0">
                  <a:solidFill>
                    <a:srgbClr val="FFFFFF"/>
                  </a:solidFill>
                  <a:latin typeface="Basic Sans Light"/>
                  <a:cs typeface="Arial"/>
                </a:rPr>
                <a:t>fessi</a:t>
              </a:r>
              <a:r>
                <a:rPr sz="1400" b="1" spc="-20" dirty="0">
                  <a:solidFill>
                    <a:srgbClr val="FFFFFF"/>
                  </a:solidFill>
                  <a:latin typeface="Basic Sans Light"/>
                  <a:cs typeface="Arial"/>
                </a:rPr>
                <a:t>on</a:t>
              </a:r>
              <a:r>
                <a:rPr sz="1400" b="1" spc="-5" dirty="0">
                  <a:solidFill>
                    <a:srgbClr val="FFFFFF"/>
                  </a:solidFill>
                  <a:latin typeface="Basic Sans Light"/>
                  <a:cs typeface="Arial"/>
                </a:rPr>
                <a:t>a</a:t>
              </a:r>
              <a:r>
                <a:rPr sz="1400" b="1" spc="-10" dirty="0">
                  <a:solidFill>
                    <a:srgbClr val="FFFFFF"/>
                  </a:solidFill>
                  <a:latin typeface="Basic Sans Light"/>
                  <a:cs typeface="Arial"/>
                </a:rPr>
                <a:t>l</a:t>
              </a:r>
              <a:r>
                <a:rPr sz="1400" b="1" dirty="0">
                  <a:solidFill>
                    <a:srgbClr val="FFFFFF"/>
                  </a:solidFill>
                  <a:latin typeface="Basic Sans Light"/>
                  <a:cs typeface="Arial"/>
                </a:rPr>
                <a:t>s</a:t>
              </a:r>
              <a:endParaRPr sz="1400" dirty="0">
                <a:latin typeface="Basic Sans Light"/>
                <a:cs typeface="Arial"/>
              </a:endParaRPr>
            </a:p>
          </p:txBody>
        </p:sp>
        <p:sp>
          <p:nvSpPr>
            <p:cNvPr id="19" name="object 19"/>
            <p:cNvSpPr/>
            <p:nvPr/>
          </p:nvSpPr>
          <p:spPr>
            <a:xfrm>
              <a:off x="5861048" y="4037076"/>
              <a:ext cx="2025650" cy="1631950"/>
            </a:xfrm>
            <a:custGeom>
              <a:avLst/>
              <a:gdLst/>
              <a:ahLst/>
              <a:cxnLst/>
              <a:rect l="l" t="t" r="r" b="b"/>
              <a:pathLst>
                <a:path w="2025650" h="1631950">
                  <a:moveTo>
                    <a:pt x="1753108" y="0"/>
                  </a:moveTo>
                  <a:lnTo>
                    <a:pt x="272034" y="0"/>
                  </a:lnTo>
                  <a:lnTo>
                    <a:pt x="223138" y="4318"/>
                  </a:lnTo>
                  <a:lnTo>
                    <a:pt x="177037" y="17018"/>
                  </a:lnTo>
                  <a:lnTo>
                    <a:pt x="134747" y="37084"/>
                  </a:lnTo>
                  <a:lnTo>
                    <a:pt x="96774" y="64007"/>
                  </a:lnTo>
                  <a:lnTo>
                    <a:pt x="64007" y="96774"/>
                  </a:lnTo>
                  <a:lnTo>
                    <a:pt x="37084" y="134747"/>
                  </a:lnTo>
                  <a:lnTo>
                    <a:pt x="17017" y="177037"/>
                  </a:lnTo>
                  <a:lnTo>
                    <a:pt x="4317" y="223138"/>
                  </a:lnTo>
                  <a:lnTo>
                    <a:pt x="0" y="271906"/>
                  </a:lnTo>
                  <a:lnTo>
                    <a:pt x="0" y="1359789"/>
                  </a:lnTo>
                  <a:lnTo>
                    <a:pt x="4317" y="1408684"/>
                  </a:lnTo>
                  <a:lnTo>
                    <a:pt x="17017" y="1454785"/>
                  </a:lnTo>
                  <a:lnTo>
                    <a:pt x="37084" y="1497076"/>
                  </a:lnTo>
                  <a:lnTo>
                    <a:pt x="64007" y="1535049"/>
                  </a:lnTo>
                  <a:lnTo>
                    <a:pt x="96774" y="1567853"/>
                  </a:lnTo>
                  <a:lnTo>
                    <a:pt x="134747" y="1594688"/>
                  </a:lnTo>
                  <a:lnTo>
                    <a:pt x="177037" y="1614805"/>
                  </a:lnTo>
                  <a:lnTo>
                    <a:pt x="223138" y="1627441"/>
                  </a:lnTo>
                  <a:lnTo>
                    <a:pt x="272034" y="1631823"/>
                  </a:lnTo>
                  <a:lnTo>
                    <a:pt x="1753108" y="1631823"/>
                  </a:lnTo>
                  <a:lnTo>
                    <a:pt x="1802003" y="1627441"/>
                  </a:lnTo>
                  <a:lnTo>
                    <a:pt x="1848104" y="1614805"/>
                  </a:lnTo>
                  <a:lnTo>
                    <a:pt x="1890394" y="1594688"/>
                  </a:lnTo>
                  <a:lnTo>
                    <a:pt x="1928367" y="1567853"/>
                  </a:lnTo>
                  <a:lnTo>
                    <a:pt x="1961134" y="1535049"/>
                  </a:lnTo>
                  <a:lnTo>
                    <a:pt x="1988058" y="1497076"/>
                  </a:lnTo>
                  <a:lnTo>
                    <a:pt x="2008123" y="1454785"/>
                  </a:lnTo>
                  <a:lnTo>
                    <a:pt x="2020696" y="1408684"/>
                  </a:lnTo>
                  <a:lnTo>
                    <a:pt x="2025141" y="1359789"/>
                  </a:lnTo>
                  <a:lnTo>
                    <a:pt x="2025141" y="271906"/>
                  </a:lnTo>
                  <a:lnTo>
                    <a:pt x="2020696" y="223138"/>
                  </a:lnTo>
                  <a:lnTo>
                    <a:pt x="2008123" y="177037"/>
                  </a:lnTo>
                  <a:lnTo>
                    <a:pt x="1988058" y="134747"/>
                  </a:lnTo>
                  <a:lnTo>
                    <a:pt x="1961134" y="96774"/>
                  </a:lnTo>
                  <a:lnTo>
                    <a:pt x="1928367" y="64007"/>
                  </a:lnTo>
                  <a:lnTo>
                    <a:pt x="1890394" y="37084"/>
                  </a:lnTo>
                  <a:lnTo>
                    <a:pt x="1848104" y="17018"/>
                  </a:lnTo>
                  <a:lnTo>
                    <a:pt x="1802003" y="4318"/>
                  </a:lnTo>
                  <a:lnTo>
                    <a:pt x="1753108" y="0"/>
                  </a:lnTo>
                  <a:close/>
                </a:path>
              </a:pathLst>
            </a:custGeom>
            <a:solidFill>
              <a:srgbClr val="0070C0"/>
            </a:solidFill>
          </p:spPr>
          <p:txBody>
            <a:bodyPr wrap="square" lIns="0" tIns="0" rIns="0" bIns="0" rtlCol="0"/>
            <a:lstStyle/>
            <a:p>
              <a:endParaRPr/>
            </a:p>
          </p:txBody>
        </p:sp>
        <p:sp>
          <p:nvSpPr>
            <p:cNvPr id="20" name="object 20"/>
            <p:cNvSpPr txBox="1"/>
            <p:nvPr/>
          </p:nvSpPr>
          <p:spPr>
            <a:xfrm>
              <a:off x="5999534" y="4404105"/>
              <a:ext cx="1708150" cy="879475"/>
            </a:xfrm>
            <a:prstGeom prst="rect">
              <a:avLst/>
            </a:prstGeom>
          </p:spPr>
          <p:txBody>
            <a:bodyPr vert="horz" wrap="square" lIns="0" tIns="12700" rIns="0" bIns="0" rtlCol="0">
              <a:spAutoFit/>
            </a:bodyPr>
            <a:lstStyle/>
            <a:p>
              <a:pPr marL="12700" marR="5080" indent="-3175">
                <a:lnSpc>
                  <a:spcPct val="100000"/>
                </a:lnSpc>
                <a:spcBef>
                  <a:spcPts val="100"/>
                </a:spcBef>
              </a:pPr>
              <a:r>
                <a:rPr sz="1400" spc="-25" dirty="0">
                  <a:solidFill>
                    <a:srgbClr val="FFFFFF"/>
                  </a:solidFill>
                  <a:latin typeface="Basic Sans Light"/>
                  <a:cs typeface="Arial"/>
                </a:rPr>
                <a:t>Value </a:t>
              </a:r>
              <a:r>
                <a:rPr sz="1400" dirty="0">
                  <a:solidFill>
                    <a:srgbClr val="FFFFFF"/>
                  </a:solidFill>
                  <a:latin typeface="Basic Sans Light"/>
                  <a:cs typeface="Arial"/>
                </a:rPr>
                <a:t>is </a:t>
              </a:r>
              <a:r>
                <a:rPr sz="1400" spc="-5" dirty="0">
                  <a:solidFill>
                    <a:srgbClr val="FFFFFF"/>
                  </a:solidFill>
                  <a:latin typeface="Basic Sans Light"/>
                  <a:cs typeface="Arial"/>
                </a:rPr>
                <a:t>delivered </a:t>
              </a:r>
              <a:r>
                <a:rPr sz="1400" dirty="0">
                  <a:solidFill>
                    <a:srgbClr val="FFFFFF"/>
                  </a:solidFill>
                  <a:latin typeface="Basic Sans Light"/>
                  <a:cs typeface="Arial"/>
                </a:rPr>
                <a:t>to  IIA </a:t>
              </a:r>
              <a:r>
                <a:rPr sz="1400" spc="-5" dirty="0">
                  <a:solidFill>
                    <a:srgbClr val="FFFFFF"/>
                  </a:solidFill>
                  <a:latin typeface="Basic Sans Light"/>
                  <a:cs typeface="Arial"/>
                </a:rPr>
                <a:t>members</a:t>
              </a:r>
              <a:r>
                <a:rPr sz="1400" spc="-204" dirty="0">
                  <a:solidFill>
                    <a:srgbClr val="FFFFFF"/>
                  </a:solidFill>
                  <a:latin typeface="Basic Sans Light"/>
                  <a:cs typeface="Arial"/>
                </a:rPr>
                <a:t> </a:t>
              </a:r>
              <a:r>
                <a:rPr sz="1400" spc="-5" dirty="0">
                  <a:solidFill>
                    <a:srgbClr val="FFFFFF"/>
                  </a:solidFill>
                  <a:latin typeface="Basic Sans Light"/>
                  <a:cs typeface="Arial"/>
                </a:rPr>
                <a:t>globally  </a:t>
              </a:r>
              <a:r>
                <a:rPr sz="1400" dirty="0">
                  <a:solidFill>
                    <a:srgbClr val="FFFFFF"/>
                  </a:solidFill>
                  <a:latin typeface="Basic Sans Light"/>
                  <a:cs typeface="Arial"/>
                </a:rPr>
                <a:t>through a</a:t>
              </a:r>
              <a:r>
                <a:rPr sz="1400" spc="-265" dirty="0">
                  <a:solidFill>
                    <a:srgbClr val="FFFFFF"/>
                  </a:solidFill>
                  <a:latin typeface="Basic Sans Light"/>
                  <a:cs typeface="Arial"/>
                </a:rPr>
                <a:t> </a:t>
              </a:r>
              <a:r>
                <a:rPr sz="1400" dirty="0">
                  <a:solidFill>
                    <a:srgbClr val="FFFFFF"/>
                  </a:solidFill>
                  <a:latin typeface="Basic Sans Light"/>
                  <a:cs typeface="Arial"/>
                </a:rPr>
                <a:t>sustainable  operating</a:t>
              </a:r>
              <a:r>
                <a:rPr sz="1400" spc="-114" dirty="0">
                  <a:solidFill>
                    <a:srgbClr val="FFFFFF"/>
                  </a:solidFill>
                  <a:latin typeface="Basic Sans Light"/>
                  <a:cs typeface="Arial"/>
                </a:rPr>
                <a:t> </a:t>
              </a:r>
              <a:r>
                <a:rPr sz="1400" dirty="0">
                  <a:solidFill>
                    <a:srgbClr val="FFFFFF"/>
                  </a:solidFill>
                  <a:latin typeface="Basic Sans Light"/>
                  <a:cs typeface="Arial"/>
                </a:rPr>
                <a:t>model.</a:t>
              </a:r>
              <a:endParaRPr sz="1400" dirty="0">
                <a:latin typeface="Basic Sans Light"/>
                <a:cs typeface="Arial"/>
              </a:endParaRPr>
            </a:p>
          </p:txBody>
        </p:sp>
        <p:sp>
          <p:nvSpPr>
            <p:cNvPr id="21" name="object 21"/>
            <p:cNvSpPr/>
            <p:nvPr/>
          </p:nvSpPr>
          <p:spPr>
            <a:xfrm>
              <a:off x="5861048" y="3453384"/>
              <a:ext cx="2025650" cy="527050"/>
            </a:xfrm>
            <a:custGeom>
              <a:avLst/>
              <a:gdLst/>
              <a:ahLst/>
              <a:cxnLst/>
              <a:rect l="l" t="t" r="r" b="b"/>
              <a:pathLst>
                <a:path w="2025650" h="527050">
                  <a:moveTo>
                    <a:pt x="1937258" y="0"/>
                  </a:moveTo>
                  <a:lnTo>
                    <a:pt x="87884" y="0"/>
                  </a:lnTo>
                  <a:lnTo>
                    <a:pt x="53720" y="6857"/>
                  </a:lnTo>
                  <a:lnTo>
                    <a:pt x="25780" y="25780"/>
                  </a:lnTo>
                  <a:lnTo>
                    <a:pt x="6857" y="53593"/>
                  </a:lnTo>
                  <a:lnTo>
                    <a:pt x="0" y="87756"/>
                  </a:lnTo>
                  <a:lnTo>
                    <a:pt x="0" y="439038"/>
                  </a:lnTo>
                  <a:lnTo>
                    <a:pt x="6857" y="473328"/>
                  </a:lnTo>
                  <a:lnTo>
                    <a:pt x="25780" y="501141"/>
                  </a:lnTo>
                  <a:lnTo>
                    <a:pt x="53720" y="520064"/>
                  </a:lnTo>
                  <a:lnTo>
                    <a:pt x="87884" y="526922"/>
                  </a:lnTo>
                  <a:lnTo>
                    <a:pt x="1937258" y="526922"/>
                  </a:lnTo>
                  <a:lnTo>
                    <a:pt x="1971420" y="520064"/>
                  </a:lnTo>
                  <a:lnTo>
                    <a:pt x="1999361" y="501141"/>
                  </a:lnTo>
                  <a:lnTo>
                    <a:pt x="2018284" y="473328"/>
                  </a:lnTo>
                  <a:lnTo>
                    <a:pt x="2025141" y="439038"/>
                  </a:lnTo>
                  <a:lnTo>
                    <a:pt x="2025141" y="87756"/>
                  </a:lnTo>
                  <a:lnTo>
                    <a:pt x="2018284" y="53593"/>
                  </a:lnTo>
                  <a:lnTo>
                    <a:pt x="1999361" y="25780"/>
                  </a:lnTo>
                  <a:lnTo>
                    <a:pt x="1971420" y="6857"/>
                  </a:lnTo>
                  <a:lnTo>
                    <a:pt x="1937258" y="0"/>
                  </a:lnTo>
                  <a:close/>
                </a:path>
              </a:pathLst>
            </a:custGeom>
            <a:solidFill>
              <a:srgbClr val="92D050"/>
            </a:solidFill>
          </p:spPr>
          <p:txBody>
            <a:bodyPr wrap="square" lIns="0" tIns="0" rIns="0" bIns="0" rtlCol="0"/>
            <a:lstStyle/>
            <a:p>
              <a:endParaRPr/>
            </a:p>
          </p:txBody>
        </p:sp>
        <p:sp>
          <p:nvSpPr>
            <p:cNvPr id="22" name="object 22"/>
            <p:cNvSpPr txBox="1"/>
            <p:nvPr/>
          </p:nvSpPr>
          <p:spPr>
            <a:xfrm>
              <a:off x="6076337" y="3588511"/>
              <a:ext cx="1516380" cy="228909"/>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Basic Sans Light"/>
                  <a:cs typeface="Arial"/>
                </a:rPr>
                <a:t>Sustainable</a:t>
              </a:r>
              <a:r>
                <a:rPr sz="1400" b="1" spc="-180" dirty="0">
                  <a:solidFill>
                    <a:srgbClr val="FFFFFF"/>
                  </a:solidFill>
                  <a:latin typeface="Basic Sans Light"/>
                  <a:cs typeface="Arial"/>
                </a:rPr>
                <a:t> </a:t>
              </a:r>
              <a:r>
                <a:rPr sz="1400" b="1" spc="-15" dirty="0">
                  <a:solidFill>
                    <a:srgbClr val="FFFFFF"/>
                  </a:solidFill>
                  <a:latin typeface="Basic Sans Light"/>
                  <a:cs typeface="Arial"/>
                </a:rPr>
                <a:t>Value</a:t>
              </a:r>
              <a:endParaRPr sz="1400" dirty="0">
                <a:latin typeface="Basic Sans Light"/>
                <a:cs typeface="Arial"/>
              </a:endParaRPr>
            </a:p>
          </p:txBody>
        </p:sp>
      </p:grpSp>
      <p:sp>
        <p:nvSpPr>
          <p:cNvPr id="23" name="object 23"/>
          <p:cNvSpPr/>
          <p:nvPr/>
        </p:nvSpPr>
        <p:spPr>
          <a:xfrm>
            <a:off x="8970264" y="3576828"/>
            <a:ext cx="2139696" cy="2151888"/>
          </a:xfrm>
          <a:prstGeom prst="rect">
            <a:avLst/>
          </a:prstGeom>
          <a:blipFill>
            <a:blip r:embed="rId3" cstate="print"/>
            <a:stretch>
              <a:fillRect/>
            </a:stretch>
          </a:blipFill>
        </p:spPr>
        <p:txBody>
          <a:bodyPr wrap="square" lIns="0" tIns="0" rIns="0" bIns="0" rtlCol="0"/>
          <a:lstStyle/>
          <a:p>
            <a:endParaRPr dirty="0">
              <a:latin typeface="Basic Sans Light"/>
            </a:endParaRPr>
          </a:p>
        </p:txBody>
      </p:sp>
      <p:sp>
        <p:nvSpPr>
          <p:cNvPr id="24" name="object 24"/>
          <p:cNvSpPr txBox="1"/>
          <p:nvPr/>
        </p:nvSpPr>
        <p:spPr>
          <a:xfrm>
            <a:off x="3736020" y="2808428"/>
            <a:ext cx="3077210" cy="299720"/>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002E5E"/>
                </a:solidFill>
                <a:latin typeface="Basic Sans Light"/>
                <a:cs typeface="Arial"/>
              </a:rPr>
              <a:t>The </a:t>
            </a:r>
            <a:r>
              <a:rPr sz="1800" b="1" i="1" spc="-60" dirty="0">
                <a:solidFill>
                  <a:srgbClr val="002E5E"/>
                </a:solidFill>
                <a:latin typeface="Basic Sans Light"/>
                <a:cs typeface="Arial"/>
              </a:rPr>
              <a:t>IIA’s </a:t>
            </a:r>
            <a:r>
              <a:rPr sz="1800" b="1" i="1" dirty="0">
                <a:solidFill>
                  <a:srgbClr val="002E5E"/>
                </a:solidFill>
                <a:latin typeface="Basic Sans Light"/>
                <a:cs typeface="Arial"/>
              </a:rPr>
              <a:t>Goals </a:t>
            </a:r>
            <a:r>
              <a:rPr sz="1800" b="1" i="1" spc="-5" dirty="0">
                <a:solidFill>
                  <a:srgbClr val="002E5E"/>
                </a:solidFill>
                <a:latin typeface="Basic Sans Light"/>
                <a:cs typeface="Arial"/>
              </a:rPr>
              <a:t>&amp;</a:t>
            </a:r>
            <a:r>
              <a:rPr sz="1800" b="1" i="1" spc="-100" dirty="0">
                <a:solidFill>
                  <a:srgbClr val="002E5E"/>
                </a:solidFill>
                <a:latin typeface="Basic Sans Light"/>
                <a:cs typeface="Arial"/>
              </a:rPr>
              <a:t> </a:t>
            </a:r>
            <a:r>
              <a:rPr sz="1800" b="1" i="1" spc="-5" dirty="0">
                <a:solidFill>
                  <a:srgbClr val="002E5E"/>
                </a:solidFill>
                <a:latin typeface="Basic Sans Light"/>
                <a:cs typeface="Arial"/>
              </a:rPr>
              <a:t>Objectives</a:t>
            </a:r>
            <a:endParaRPr sz="1800" dirty="0">
              <a:latin typeface="Basic Sans Light"/>
              <a:cs typeface="Arial"/>
            </a:endParaRPr>
          </a:p>
        </p:txBody>
      </p:sp>
      <p:sp>
        <p:nvSpPr>
          <p:cNvPr id="25" name="object 25"/>
          <p:cNvSpPr txBox="1"/>
          <p:nvPr/>
        </p:nvSpPr>
        <p:spPr>
          <a:xfrm>
            <a:off x="3044858" y="734370"/>
            <a:ext cx="5657158" cy="443711"/>
          </a:xfrm>
          <a:prstGeom prst="rect">
            <a:avLst/>
          </a:prstGeom>
        </p:spPr>
        <p:txBody>
          <a:bodyPr vert="horz" wrap="square" lIns="0" tIns="12700" rIns="0" bIns="0" rtlCol="0">
            <a:spAutoFit/>
          </a:bodyPr>
          <a:lstStyle/>
          <a:p>
            <a:pPr marL="12700" algn="ctr">
              <a:lnSpc>
                <a:spcPct val="100000"/>
              </a:lnSpc>
              <a:spcBef>
                <a:spcPts val="100"/>
              </a:spcBef>
            </a:pPr>
            <a:r>
              <a:rPr lang="en-IN" sz="2800" b="1" dirty="0">
                <a:solidFill>
                  <a:srgbClr val="00305E"/>
                </a:solidFill>
                <a:latin typeface="Basic Sans Bold"/>
                <a:ea typeface="+mj-ea"/>
                <a:cs typeface="+mj-cs"/>
              </a:rPr>
              <a:t> </a:t>
            </a:r>
            <a:r>
              <a:rPr sz="2800" b="1" dirty="0">
                <a:solidFill>
                  <a:srgbClr val="00305E"/>
                </a:solidFill>
                <a:latin typeface="Basic Sans Bold"/>
                <a:ea typeface="+mj-ea"/>
                <a:cs typeface="+mj-cs"/>
              </a:rPr>
              <a:t>The Mission of Internal audit</a:t>
            </a:r>
          </a:p>
        </p:txBody>
      </p:sp>
      <p:sp>
        <p:nvSpPr>
          <p:cNvPr id="26" name="object 26"/>
          <p:cNvSpPr/>
          <p:nvPr/>
        </p:nvSpPr>
        <p:spPr>
          <a:xfrm>
            <a:off x="1462742" y="1542572"/>
            <a:ext cx="8819515" cy="1013460"/>
          </a:xfrm>
          <a:custGeom>
            <a:avLst/>
            <a:gdLst/>
            <a:ahLst/>
            <a:cxnLst/>
            <a:rect l="l" t="t" r="r" b="b"/>
            <a:pathLst>
              <a:path w="8819515" h="1013460">
                <a:moveTo>
                  <a:pt x="8537956" y="0"/>
                </a:moveTo>
                <a:lnTo>
                  <a:pt x="0" y="0"/>
                </a:lnTo>
                <a:lnTo>
                  <a:pt x="281304" y="506729"/>
                </a:lnTo>
                <a:lnTo>
                  <a:pt x="0" y="1013459"/>
                </a:lnTo>
                <a:lnTo>
                  <a:pt x="8537956" y="1013459"/>
                </a:lnTo>
                <a:lnTo>
                  <a:pt x="8819261" y="506729"/>
                </a:lnTo>
                <a:lnTo>
                  <a:pt x="8537956" y="0"/>
                </a:lnTo>
                <a:close/>
              </a:path>
            </a:pathLst>
          </a:custGeom>
          <a:solidFill>
            <a:srgbClr val="0070C0"/>
          </a:solidFill>
        </p:spPr>
        <p:txBody>
          <a:bodyPr wrap="square" lIns="0" tIns="0" rIns="0" bIns="0" rtlCol="0"/>
          <a:lstStyle/>
          <a:p>
            <a:endParaRPr/>
          </a:p>
        </p:txBody>
      </p:sp>
      <p:sp>
        <p:nvSpPr>
          <p:cNvPr id="27" name="object 27"/>
          <p:cNvSpPr txBox="1"/>
          <p:nvPr/>
        </p:nvSpPr>
        <p:spPr>
          <a:xfrm>
            <a:off x="2193471" y="1778000"/>
            <a:ext cx="7451725" cy="574040"/>
          </a:xfrm>
          <a:prstGeom prst="rect">
            <a:avLst/>
          </a:prstGeom>
        </p:spPr>
        <p:txBody>
          <a:bodyPr vert="horz" wrap="square" lIns="0" tIns="12700" rIns="0" bIns="0" rtlCol="0">
            <a:spAutoFit/>
          </a:bodyPr>
          <a:lstStyle/>
          <a:p>
            <a:pPr algn="ctr">
              <a:lnSpc>
                <a:spcPct val="100000"/>
              </a:lnSpc>
              <a:spcBef>
                <a:spcPts val="100"/>
              </a:spcBef>
            </a:pPr>
            <a:r>
              <a:rPr sz="1800" i="1" spc="-125" dirty="0">
                <a:solidFill>
                  <a:srgbClr val="FFFFFF"/>
                </a:solidFill>
                <a:latin typeface="Basic Sans Light"/>
                <a:cs typeface="Arial"/>
              </a:rPr>
              <a:t>To </a:t>
            </a:r>
            <a:r>
              <a:rPr sz="1800" b="1" i="1" dirty="0">
                <a:solidFill>
                  <a:srgbClr val="FFFFFF"/>
                </a:solidFill>
                <a:latin typeface="Basic Sans Light"/>
                <a:cs typeface="Arial"/>
              </a:rPr>
              <a:t>enhance </a:t>
            </a:r>
            <a:r>
              <a:rPr sz="1800" i="1" spc="-15" dirty="0">
                <a:solidFill>
                  <a:srgbClr val="FFFFFF"/>
                </a:solidFill>
                <a:latin typeface="Basic Sans Light"/>
                <a:cs typeface="Arial"/>
              </a:rPr>
              <a:t>and </a:t>
            </a:r>
            <a:r>
              <a:rPr sz="1800" i="1" spc="-5" dirty="0">
                <a:solidFill>
                  <a:srgbClr val="FFFFFF"/>
                </a:solidFill>
                <a:latin typeface="Basic Sans Light"/>
                <a:cs typeface="Arial"/>
              </a:rPr>
              <a:t>protect </a:t>
            </a:r>
            <a:r>
              <a:rPr sz="1800" i="1" spc="-20" dirty="0">
                <a:solidFill>
                  <a:srgbClr val="FFFFFF"/>
                </a:solidFill>
                <a:latin typeface="Basic Sans Light"/>
                <a:cs typeface="Arial"/>
              </a:rPr>
              <a:t>organizational </a:t>
            </a:r>
            <a:r>
              <a:rPr sz="1800" i="1" spc="-5" dirty="0">
                <a:solidFill>
                  <a:srgbClr val="FFFFFF"/>
                </a:solidFill>
                <a:latin typeface="Basic Sans Light"/>
                <a:cs typeface="Arial"/>
              </a:rPr>
              <a:t>value by providing </a:t>
            </a:r>
            <a:r>
              <a:rPr sz="1800" b="1" i="1" spc="-5" dirty="0">
                <a:solidFill>
                  <a:srgbClr val="FFFFFF"/>
                </a:solidFill>
                <a:latin typeface="Basic Sans Light"/>
                <a:cs typeface="Arial"/>
              </a:rPr>
              <a:t>risk-based</a:t>
            </a:r>
            <a:r>
              <a:rPr sz="1800" b="1" i="1" spc="140" dirty="0">
                <a:solidFill>
                  <a:srgbClr val="FFFFFF"/>
                </a:solidFill>
                <a:latin typeface="Basic Sans Light"/>
                <a:cs typeface="Arial"/>
              </a:rPr>
              <a:t> </a:t>
            </a:r>
            <a:r>
              <a:rPr sz="1800" i="1" spc="-25" dirty="0">
                <a:solidFill>
                  <a:srgbClr val="FFFFFF"/>
                </a:solidFill>
                <a:latin typeface="Basic Sans Light"/>
                <a:cs typeface="Arial"/>
              </a:rPr>
              <a:t>and</a:t>
            </a:r>
            <a:endParaRPr sz="1800" dirty="0">
              <a:latin typeface="Basic Sans Light"/>
              <a:cs typeface="Arial"/>
            </a:endParaRPr>
          </a:p>
          <a:p>
            <a:pPr marL="2540" algn="ctr">
              <a:lnSpc>
                <a:spcPct val="100000"/>
              </a:lnSpc>
            </a:pPr>
            <a:r>
              <a:rPr sz="1800" i="1" spc="-5" dirty="0">
                <a:solidFill>
                  <a:srgbClr val="FFFFFF"/>
                </a:solidFill>
                <a:latin typeface="Basic Sans Light"/>
                <a:cs typeface="Arial"/>
              </a:rPr>
              <a:t>objective assurance, </a:t>
            </a:r>
            <a:r>
              <a:rPr sz="1800" b="1" i="1" spc="-5" dirty="0">
                <a:solidFill>
                  <a:srgbClr val="FFFFFF"/>
                </a:solidFill>
                <a:latin typeface="Basic Sans Light"/>
                <a:cs typeface="Arial"/>
              </a:rPr>
              <a:t>advice</a:t>
            </a:r>
            <a:r>
              <a:rPr sz="1800" i="1" spc="-5" dirty="0">
                <a:solidFill>
                  <a:srgbClr val="FFFFFF"/>
                </a:solidFill>
                <a:latin typeface="Basic Sans Light"/>
                <a:cs typeface="Arial"/>
              </a:rPr>
              <a:t>, and</a:t>
            </a:r>
            <a:r>
              <a:rPr sz="1800" i="1" spc="-95" dirty="0">
                <a:solidFill>
                  <a:srgbClr val="FFFFFF"/>
                </a:solidFill>
                <a:latin typeface="Basic Sans Light"/>
                <a:cs typeface="Arial"/>
              </a:rPr>
              <a:t> </a:t>
            </a:r>
            <a:r>
              <a:rPr sz="1800" b="1" i="1" dirty="0">
                <a:solidFill>
                  <a:srgbClr val="FFFFFF"/>
                </a:solidFill>
                <a:latin typeface="Basic Sans Light"/>
                <a:cs typeface="Arial"/>
              </a:rPr>
              <a:t>insight</a:t>
            </a:r>
            <a:r>
              <a:rPr sz="1800" i="1" dirty="0">
                <a:solidFill>
                  <a:srgbClr val="FFFFFF"/>
                </a:solidFill>
                <a:latin typeface="Basic Sans Light"/>
                <a:cs typeface="Arial"/>
              </a:rPr>
              <a:t>.</a:t>
            </a:r>
            <a:endParaRPr sz="1800" dirty="0">
              <a:latin typeface="Basic Sans Light"/>
              <a:cs typeface="Arial"/>
            </a:endParaRPr>
          </a:p>
        </p:txBody>
      </p:sp>
      <p:sp>
        <p:nvSpPr>
          <p:cNvPr id="28" name="object 28"/>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3</a:t>
            </a:fld>
            <a:endParaRPr dirty="0"/>
          </a:p>
        </p:txBody>
      </p:sp>
    </p:spTree>
    <p:extLst>
      <p:ext uri="{BB962C8B-B14F-4D97-AF65-F5344CB8AC3E}">
        <p14:creationId xmlns:p14="http://schemas.microsoft.com/office/powerpoint/2010/main" val="89810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299" y="197284"/>
            <a:ext cx="8241030" cy="444352"/>
          </a:xfrm>
          <a:prstGeom prst="rect">
            <a:avLst/>
          </a:prstGeom>
        </p:spPr>
        <p:txBody>
          <a:bodyPr vert="horz" wrap="square" lIns="0" tIns="13335" rIns="0" bIns="0" rtlCol="0">
            <a:spAutoFit/>
          </a:bodyPr>
          <a:lstStyle/>
          <a:p>
            <a:pPr marL="12700">
              <a:lnSpc>
                <a:spcPct val="100000"/>
              </a:lnSpc>
              <a:spcBef>
                <a:spcPts val="105"/>
              </a:spcBef>
            </a:pPr>
            <a:r>
              <a:rPr sz="2800" b="1" dirty="0">
                <a:solidFill>
                  <a:srgbClr val="0068A3"/>
                </a:solidFill>
                <a:latin typeface="+mn-lt"/>
              </a:rPr>
              <a:t>Value </a:t>
            </a:r>
            <a:r>
              <a:rPr sz="2800" b="1" dirty="0">
                <a:solidFill>
                  <a:srgbClr val="0068A3"/>
                </a:solidFill>
                <a:latin typeface="Basic Sans Bold"/>
              </a:rPr>
              <a:t>from</a:t>
            </a:r>
            <a:r>
              <a:rPr sz="2800" b="1" dirty="0">
                <a:solidFill>
                  <a:srgbClr val="0068A3"/>
                </a:solidFill>
                <a:latin typeface="+mn-lt"/>
              </a:rPr>
              <a:t> Conferences &amp; Webinars</a:t>
            </a:r>
          </a:p>
        </p:txBody>
      </p:sp>
      <p:sp>
        <p:nvSpPr>
          <p:cNvPr id="3" name="object 3"/>
          <p:cNvSpPr txBox="1"/>
          <p:nvPr/>
        </p:nvSpPr>
        <p:spPr>
          <a:xfrm>
            <a:off x="805054" y="837438"/>
            <a:ext cx="10665839" cy="112082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IIA </a:t>
            </a:r>
            <a:r>
              <a:rPr sz="1800" spc="-10" dirty="0">
                <a:latin typeface="Basic Sans Light"/>
                <a:cs typeface="Arial"/>
              </a:rPr>
              <a:t>Learning Webinars </a:t>
            </a:r>
            <a:r>
              <a:rPr sz="1800" spc="-5" dirty="0">
                <a:latin typeface="Basic Sans Light"/>
                <a:cs typeface="Arial"/>
              </a:rPr>
              <a:t>are short, live, </a:t>
            </a:r>
            <a:r>
              <a:rPr sz="1800" spc="-10" dirty="0">
                <a:latin typeface="Basic Sans Light"/>
                <a:cs typeface="Arial"/>
              </a:rPr>
              <a:t>educational presentations covering </a:t>
            </a:r>
            <a:r>
              <a:rPr sz="1800" dirty="0">
                <a:latin typeface="Basic Sans Light"/>
                <a:cs typeface="Arial"/>
              </a:rPr>
              <a:t>the </a:t>
            </a:r>
            <a:r>
              <a:rPr sz="1800" spc="-10" dirty="0">
                <a:latin typeface="Basic Sans Light"/>
                <a:cs typeface="Arial"/>
              </a:rPr>
              <a:t>latest </a:t>
            </a:r>
            <a:r>
              <a:rPr sz="1800" spc="-5" dirty="0">
                <a:latin typeface="Basic Sans Light"/>
                <a:cs typeface="Arial"/>
              </a:rPr>
              <a:t>trending  </a:t>
            </a:r>
            <a:r>
              <a:rPr sz="1800" spc="-10" dirty="0">
                <a:latin typeface="Basic Sans Light"/>
                <a:cs typeface="Arial"/>
              </a:rPr>
              <a:t>topics </a:t>
            </a:r>
            <a:r>
              <a:rPr sz="1800" spc="-5" dirty="0">
                <a:latin typeface="Basic Sans Light"/>
                <a:cs typeface="Arial"/>
              </a:rPr>
              <a:t>in </a:t>
            </a:r>
            <a:r>
              <a:rPr sz="1800" dirty="0">
                <a:latin typeface="Basic Sans Light"/>
                <a:cs typeface="Arial"/>
              </a:rPr>
              <a:t>the </a:t>
            </a:r>
            <a:r>
              <a:rPr sz="1800" spc="-10" dirty="0">
                <a:latin typeface="Basic Sans Light"/>
                <a:cs typeface="Arial"/>
              </a:rPr>
              <a:t>world of </a:t>
            </a:r>
            <a:r>
              <a:rPr sz="1800" spc="-5" dirty="0">
                <a:latin typeface="Basic Sans Light"/>
                <a:cs typeface="Arial"/>
              </a:rPr>
              <a:t>internal </a:t>
            </a:r>
            <a:r>
              <a:rPr sz="1800" spc="-10" dirty="0">
                <a:latin typeface="Basic Sans Light"/>
                <a:cs typeface="Arial"/>
              </a:rPr>
              <a:t>auditing. </a:t>
            </a:r>
            <a:r>
              <a:rPr sz="1800" dirty="0">
                <a:latin typeface="Basic Sans Light"/>
                <a:cs typeface="Arial"/>
              </a:rPr>
              <a:t>The </a:t>
            </a:r>
            <a:r>
              <a:rPr sz="1800" spc="-10" dirty="0">
                <a:latin typeface="Basic Sans Light"/>
                <a:cs typeface="Arial"/>
              </a:rPr>
              <a:t>IIA </a:t>
            </a:r>
            <a:r>
              <a:rPr sz="1800" spc="-20" dirty="0">
                <a:latin typeface="Basic Sans Light"/>
                <a:cs typeface="Arial"/>
              </a:rPr>
              <a:t>offers </a:t>
            </a:r>
            <a:r>
              <a:rPr sz="1800" spc="-5" dirty="0">
                <a:latin typeface="Basic Sans Light"/>
                <a:cs typeface="Arial"/>
              </a:rPr>
              <a:t>a </a:t>
            </a:r>
            <a:r>
              <a:rPr sz="1800" spc="-15" dirty="0">
                <a:latin typeface="Basic Sans Light"/>
                <a:cs typeface="Arial"/>
              </a:rPr>
              <a:t>wide </a:t>
            </a:r>
            <a:r>
              <a:rPr sz="1800" spc="-5" dirty="0">
                <a:latin typeface="Basic Sans Light"/>
                <a:cs typeface="Arial"/>
              </a:rPr>
              <a:t>variety of </a:t>
            </a:r>
            <a:r>
              <a:rPr sz="1800" spc="-10" dirty="0">
                <a:latin typeface="Basic Sans Light"/>
                <a:cs typeface="Arial"/>
              </a:rPr>
              <a:t>dynamic </a:t>
            </a:r>
            <a:r>
              <a:rPr sz="1800" spc="-5" dirty="0">
                <a:latin typeface="Basic Sans Light"/>
                <a:cs typeface="Arial"/>
              </a:rPr>
              <a:t>events focused  on </a:t>
            </a:r>
            <a:r>
              <a:rPr sz="1800" spc="-10" dirty="0">
                <a:latin typeface="Basic Sans Light"/>
                <a:cs typeface="Arial"/>
              </a:rPr>
              <a:t>emerging issues </a:t>
            </a:r>
            <a:r>
              <a:rPr sz="1800" spc="-5" dirty="0">
                <a:latin typeface="Basic Sans Light"/>
                <a:cs typeface="Arial"/>
              </a:rPr>
              <a:t>in </a:t>
            </a:r>
            <a:r>
              <a:rPr sz="1800" spc="-10" dirty="0">
                <a:latin typeface="Basic Sans Light"/>
                <a:cs typeface="Arial"/>
              </a:rPr>
              <a:t>internal auditing. </a:t>
            </a:r>
            <a:r>
              <a:rPr sz="1800" dirty="0">
                <a:latin typeface="Basic Sans Light"/>
                <a:cs typeface="Arial"/>
              </a:rPr>
              <a:t>IIA </a:t>
            </a:r>
            <a:r>
              <a:rPr sz="1800" spc="-10" dirty="0">
                <a:latin typeface="Basic Sans Light"/>
                <a:cs typeface="Arial"/>
              </a:rPr>
              <a:t>conferences </a:t>
            </a:r>
            <a:r>
              <a:rPr sz="1800" spc="-5" dirty="0">
                <a:latin typeface="Basic Sans Light"/>
                <a:cs typeface="Arial"/>
              </a:rPr>
              <a:t>are </a:t>
            </a:r>
            <a:r>
              <a:rPr sz="1800" spc="-10" dirty="0">
                <a:latin typeface="Basic Sans Light"/>
                <a:cs typeface="Arial"/>
              </a:rPr>
              <a:t>designed </a:t>
            </a:r>
            <a:r>
              <a:rPr sz="1800" dirty="0">
                <a:latin typeface="Basic Sans Light"/>
                <a:cs typeface="Arial"/>
              </a:rPr>
              <a:t>to </a:t>
            </a:r>
            <a:r>
              <a:rPr sz="1800" spc="-5" dirty="0">
                <a:latin typeface="Basic Sans Light"/>
                <a:cs typeface="Arial"/>
              </a:rPr>
              <a:t>allow </a:t>
            </a:r>
            <a:r>
              <a:rPr sz="1800" dirty="0">
                <a:latin typeface="Basic Sans Light"/>
                <a:cs typeface="Arial"/>
              </a:rPr>
              <a:t>for </a:t>
            </a:r>
            <a:r>
              <a:rPr sz="1800" spc="-5" dirty="0">
                <a:latin typeface="Basic Sans Light"/>
                <a:cs typeface="Arial"/>
              </a:rPr>
              <a:t>networking  </a:t>
            </a:r>
            <a:r>
              <a:rPr sz="1800" spc="-10" dirty="0">
                <a:latin typeface="Basic Sans Light"/>
                <a:cs typeface="Arial"/>
              </a:rPr>
              <a:t>with peers, gaining </a:t>
            </a:r>
            <a:r>
              <a:rPr sz="1800" spc="-5" dirty="0">
                <a:latin typeface="Basic Sans Light"/>
                <a:cs typeface="Arial"/>
              </a:rPr>
              <a:t>greater </a:t>
            </a:r>
            <a:r>
              <a:rPr sz="1800" spc="-10" dirty="0">
                <a:latin typeface="Basic Sans Light"/>
                <a:cs typeface="Arial"/>
              </a:rPr>
              <a:t>understanding of </a:t>
            </a:r>
            <a:r>
              <a:rPr sz="1800" spc="-5" dirty="0">
                <a:latin typeface="Basic Sans Light"/>
                <a:cs typeface="Arial"/>
              </a:rPr>
              <a:t>leading </a:t>
            </a:r>
            <a:r>
              <a:rPr sz="1800" spc="-10" dirty="0">
                <a:latin typeface="Basic Sans Light"/>
                <a:cs typeface="Arial"/>
              </a:rPr>
              <a:t>practices, </a:t>
            </a:r>
            <a:r>
              <a:rPr sz="1800" spc="-15" dirty="0">
                <a:latin typeface="Basic Sans Light"/>
                <a:cs typeface="Arial"/>
              </a:rPr>
              <a:t>and </a:t>
            </a:r>
            <a:r>
              <a:rPr sz="1800" spc="-5" dirty="0">
                <a:latin typeface="Basic Sans Light"/>
                <a:cs typeface="Arial"/>
              </a:rPr>
              <a:t>taking </a:t>
            </a:r>
            <a:r>
              <a:rPr sz="1800" spc="-20" dirty="0">
                <a:latin typeface="Basic Sans Light"/>
                <a:cs typeface="Arial"/>
              </a:rPr>
              <a:t>your </a:t>
            </a:r>
            <a:r>
              <a:rPr sz="1800" spc="-5" dirty="0">
                <a:latin typeface="Basic Sans Light"/>
                <a:cs typeface="Arial"/>
              </a:rPr>
              <a:t>career to </a:t>
            </a:r>
            <a:r>
              <a:rPr sz="1800" dirty="0">
                <a:latin typeface="Basic Sans Light"/>
                <a:cs typeface="Arial"/>
              </a:rPr>
              <a:t>the  </a:t>
            </a:r>
            <a:r>
              <a:rPr sz="1800" spc="-20" dirty="0">
                <a:latin typeface="Basic Sans Light"/>
                <a:cs typeface="Arial"/>
              </a:rPr>
              <a:t>next</a:t>
            </a:r>
            <a:r>
              <a:rPr sz="1800" spc="10" dirty="0">
                <a:latin typeface="Basic Sans Light"/>
                <a:cs typeface="Arial"/>
              </a:rPr>
              <a:t> </a:t>
            </a:r>
            <a:r>
              <a:rPr sz="1800" spc="-5" dirty="0">
                <a:latin typeface="Basic Sans Light"/>
                <a:cs typeface="Arial"/>
              </a:rPr>
              <a:t>level.</a:t>
            </a:r>
            <a:endParaRPr sz="1800" dirty="0">
              <a:latin typeface="Basic Sans Light"/>
              <a:cs typeface="Arial"/>
            </a:endParaRPr>
          </a:p>
        </p:txBody>
      </p:sp>
      <p:sp>
        <p:nvSpPr>
          <p:cNvPr id="4" name="object 4"/>
          <p:cNvSpPr txBox="1"/>
          <p:nvPr/>
        </p:nvSpPr>
        <p:spPr>
          <a:xfrm>
            <a:off x="863600" y="5866795"/>
            <a:ext cx="3402329"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2E5E"/>
                </a:solidFill>
                <a:latin typeface="Basic Sans Light"/>
                <a:cs typeface="Arial"/>
              </a:rPr>
              <a:t>Source:</a:t>
            </a:r>
            <a:r>
              <a:rPr sz="1200" spc="-30" dirty="0">
                <a:solidFill>
                  <a:srgbClr val="002E5E"/>
                </a:solidFill>
                <a:latin typeface="Basic Sans Light"/>
                <a:cs typeface="Arial"/>
              </a:rPr>
              <a:t> </a:t>
            </a:r>
            <a:r>
              <a:rPr sz="1200" dirty="0">
                <a:solidFill>
                  <a:srgbClr val="002E5E"/>
                </a:solidFill>
                <a:latin typeface="Basic Sans Light"/>
                <a:cs typeface="Arial"/>
              </a:rPr>
              <a:t>IIA</a:t>
            </a:r>
            <a:r>
              <a:rPr sz="1200" spc="-70" dirty="0">
                <a:solidFill>
                  <a:srgbClr val="002E5E"/>
                </a:solidFill>
                <a:latin typeface="Basic Sans Light"/>
                <a:cs typeface="Arial"/>
              </a:rPr>
              <a:t> </a:t>
            </a:r>
            <a:r>
              <a:rPr sz="1200" dirty="0">
                <a:solidFill>
                  <a:srgbClr val="002E5E"/>
                </a:solidFill>
                <a:latin typeface="Basic Sans Light"/>
                <a:cs typeface="Arial"/>
              </a:rPr>
              <a:t>India</a:t>
            </a:r>
            <a:r>
              <a:rPr sz="1200" spc="-20" dirty="0">
                <a:solidFill>
                  <a:srgbClr val="002E5E"/>
                </a:solidFill>
                <a:latin typeface="Basic Sans Light"/>
                <a:cs typeface="Arial"/>
              </a:rPr>
              <a:t> </a:t>
            </a:r>
            <a:r>
              <a:rPr sz="1200" spc="-10" dirty="0">
                <a:solidFill>
                  <a:srgbClr val="002E5E"/>
                </a:solidFill>
                <a:latin typeface="Basic Sans Light"/>
                <a:cs typeface="Arial"/>
              </a:rPr>
              <a:t>Membership</a:t>
            </a:r>
            <a:r>
              <a:rPr sz="1200" spc="-55" dirty="0">
                <a:solidFill>
                  <a:srgbClr val="002E5E"/>
                </a:solidFill>
                <a:latin typeface="Basic Sans Light"/>
                <a:cs typeface="Arial"/>
              </a:rPr>
              <a:t> </a:t>
            </a:r>
            <a:r>
              <a:rPr sz="1200" spc="-40" dirty="0">
                <a:solidFill>
                  <a:srgbClr val="002E5E"/>
                </a:solidFill>
                <a:latin typeface="Basic Sans Light"/>
                <a:cs typeface="Arial"/>
              </a:rPr>
              <a:t>Survey,</a:t>
            </a:r>
            <a:r>
              <a:rPr sz="1200" spc="-70" dirty="0">
                <a:solidFill>
                  <a:srgbClr val="002E5E"/>
                </a:solidFill>
                <a:latin typeface="Basic Sans Light"/>
                <a:cs typeface="Arial"/>
              </a:rPr>
              <a:t> </a:t>
            </a:r>
            <a:r>
              <a:rPr sz="1200" spc="-5" dirty="0">
                <a:solidFill>
                  <a:srgbClr val="002E5E"/>
                </a:solidFill>
                <a:latin typeface="Basic Sans Light"/>
                <a:cs typeface="Arial"/>
              </a:rPr>
              <a:t>August</a:t>
            </a:r>
            <a:r>
              <a:rPr sz="1200" spc="-185" dirty="0">
                <a:solidFill>
                  <a:srgbClr val="002E5E"/>
                </a:solidFill>
                <a:latin typeface="Basic Sans Light"/>
                <a:cs typeface="Arial"/>
              </a:rPr>
              <a:t> </a:t>
            </a:r>
            <a:r>
              <a:rPr sz="1200" spc="-5" dirty="0">
                <a:solidFill>
                  <a:srgbClr val="002E5E"/>
                </a:solidFill>
                <a:latin typeface="Basic Sans Light"/>
                <a:cs typeface="Arial"/>
              </a:rPr>
              <a:t>2020</a:t>
            </a:r>
            <a:endParaRPr sz="1200">
              <a:latin typeface="Basic Sans Light"/>
              <a:cs typeface="Arial"/>
            </a:endParaRPr>
          </a:p>
        </p:txBody>
      </p:sp>
      <p:sp>
        <p:nvSpPr>
          <p:cNvPr id="6" name="object 6"/>
          <p:cNvSpPr/>
          <p:nvPr/>
        </p:nvSpPr>
        <p:spPr>
          <a:xfrm>
            <a:off x="6234684" y="2250948"/>
            <a:ext cx="5236210" cy="3607435"/>
          </a:xfrm>
          <a:custGeom>
            <a:avLst/>
            <a:gdLst/>
            <a:ahLst/>
            <a:cxnLst/>
            <a:rect l="l" t="t" r="r" b="b"/>
            <a:pathLst>
              <a:path w="5236209" h="3607435">
                <a:moveTo>
                  <a:pt x="0" y="3607180"/>
                </a:moveTo>
                <a:lnTo>
                  <a:pt x="5236083" y="3607180"/>
                </a:lnTo>
                <a:lnTo>
                  <a:pt x="5236083" y="0"/>
                </a:lnTo>
                <a:lnTo>
                  <a:pt x="0" y="0"/>
                </a:lnTo>
                <a:lnTo>
                  <a:pt x="0" y="3607180"/>
                </a:lnTo>
                <a:close/>
              </a:path>
            </a:pathLst>
          </a:custGeom>
          <a:ln w="57911">
            <a:solidFill>
              <a:srgbClr val="FFFFFF"/>
            </a:solidFill>
          </a:ln>
        </p:spPr>
        <p:txBody>
          <a:bodyPr wrap="square" lIns="0" tIns="0" rIns="0" bIns="0" rtlCol="0"/>
          <a:lstStyle/>
          <a:p>
            <a:endParaRPr/>
          </a:p>
        </p:txBody>
      </p:sp>
      <p:sp>
        <p:nvSpPr>
          <p:cNvPr id="8" name="object 8"/>
          <p:cNvSpPr/>
          <p:nvPr/>
        </p:nvSpPr>
        <p:spPr>
          <a:xfrm>
            <a:off x="3471671" y="2695955"/>
            <a:ext cx="1072515" cy="1864360"/>
          </a:xfrm>
          <a:custGeom>
            <a:avLst/>
            <a:gdLst/>
            <a:ahLst/>
            <a:cxnLst/>
            <a:rect l="l" t="t" r="r" b="b"/>
            <a:pathLst>
              <a:path w="1072514" h="1864360">
                <a:moveTo>
                  <a:pt x="0" y="0"/>
                </a:moveTo>
                <a:lnTo>
                  <a:pt x="0" y="268351"/>
                </a:lnTo>
                <a:lnTo>
                  <a:pt x="51815" y="270002"/>
                </a:lnTo>
                <a:lnTo>
                  <a:pt x="102997" y="274955"/>
                </a:lnTo>
                <a:lnTo>
                  <a:pt x="153669" y="283210"/>
                </a:lnTo>
                <a:lnTo>
                  <a:pt x="203453" y="294513"/>
                </a:lnTo>
                <a:lnTo>
                  <a:pt x="252349" y="308991"/>
                </a:lnTo>
                <a:lnTo>
                  <a:pt x="300100" y="326517"/>
                </a:lnTo>
                <a:lnTo>
                  <a:pt x="346710" y="346964"/>
                </a:lnTo>
                <a:lnTo>
                  <a:pt x="391922" y="370332"/>
                </a:lnTo>
                <a:lnTo>
                  <a:pt x="435610" y="396621"/>
                </a:lnTo>
                <a:lnTo>
                  <a:pt x="477774" y="425704"/>
                </a:lnTo>
                <a:lnTo>
                  <a:pt x="518032" y="457454"/>
                </a:lnTo>
                <a:lnTo>
                  <a:pt x="556260" y="491871"/>
                </a:lnTo>
                <a:lnTo>
                  <a:pt x="592581" y="528955"/>
                </a:lnTo>
                <a:lnTo>
                  <a:pt x="623569" y="564642"/>
                </a:lnTo>
                <a:lnTo>
                  <a:pt x="652017" y="601726"/>
                </a:lnTo>
                <a:lnTo>
                  <a:pt x="678052" y="639953"/>
                </a:lnTo>
                <a:lnTo>
                  <a:pt x="701675" y="679323"/>
                </a:lnTo>
                <a:lnTo>
                  <a:pt x="722756" y="719582"/>
                </a:lnTo>
                <a:lnTo>
                  <a:pt x="741426" y="760603"/>
                </a:lnTo>
                <a:lnTo>
                  <a:pt x="757681" y="802513"/>
                </a:lnTo>
                <a:lnTo>
                  <a:pt x="771525" y="845058"/>
                </a:lnTo>
                <a:lnTo>
                  <a:pt x="782954" y="888111"/>
                </a:lnTo>
                <a:lnTo>
                  <a:pt x="791844" y="931545"/>
                </a:lnTo>
                <a:lnTo>
                  <a:pt x="798449" y="975360"/>
                </a:lnTo>
                <a:lnTo>
                  <a:pt x="802513" y="1019429"/>
                </a:lnTo>
                <a:lnTo>
                  <a:pt x="804290" y="1063498"/>
                </a:lnTo>
                <a:lnTo>
                  <a:pt x="803528" y="1107694"/>
                </a:lnTo>
                <a:lnTo>
                  <a:pt x="800480" y="1151636"/>
                </a:lnTo>
                <a:lnTo>
                  <a:pt x="795019" y="1195451"/>
                </a:lnTo>
                <a:lnTo>
                  <a:pt x="787145" y="1239012"/>
                </a:lnTo>
                <a:lnTo>
                  <a:pt x="776858" y="1282065"/>
                </a:lnTo>
                <a:lnTo>
                  <a:pt x="764158" y="1324610"/>
                </a:lnTo>
                <a:lnTo>
                  <a:pt x="749173" y="1366647"/>
                </a:lnTo>
                <a:lnTo>
                  <a:pt x="731774" y="1407668"/>
                </a:lnTo>
                <a:lnTo>
                  <a:pt x="711962" y="1448054"/>
                </a:lnTo>
                <a:lnTo>
                  <a:pt x="689863" y="1487424"/>
                </a:lnTo>
                <a:lnTo>
                  <a:pt x="665352" y="1525651"/>
                </a:lnTo>
                <a:lnTo>
                  <a:pt x="638428" y="1562862"/>
                </a:lnTo>
                <a:lnTo>
                  <a:pt x="609218" y="1598676"/>
                </a:lnTo>
                <a:lnTo>
                  <a:pt x="577723" y="1633220"/>
                </a:lnTo>
                <a:lnTo>
                  <a:pt x="543813" y="1666113"/>
                </a:lnTo>
                <a:lnTo>
                  <a:pt x="725169" y="1863852"/>
                </a:lnTo>
                <a:lnTo>
                  <a:pt x="761111" y="1829181"/>
                </a:lnTo>
                <a:lnTo>
                  <a:pt x="795274" y="1793113"/>
                </a:lnTo>
                <a:lnTo>
                  <a:pt x="827658" y="1755521"/>
                </a:lnTo>
                <a:lnTo>
                  <a:pt x="858138" y="1716786"/>
                </a:lnTo>
                <a:lnTo>
                  <a:pt x="886840" y="1676654"/>
                </a:lnTo>
                <a:lnTo>
                  <a:pt x="913511" y="1635379"/>
                </a:lnTo>
                <a:lnTo>
                  <a:pt x="938276" y="1592961"/>
                </a:lnTo>
                <a:lnTo>
                  <a:pt x="961008" y="1549400"/>
                </a:lnTo>
                <a:lnTo>
                  <a:pt x="981710" y="1505077"/>
                </a:lnTo>
                <a:lnTo>
                  <a:pt x="1000378" y="1459738"/>
                </a:lnTo>
                <a:lnTo>
                  <a:pt x="1017015" y="1413510"/>
                </a:lnTo>
                <a:lnTo>
                  <a:pt x="1031493" y="1366520"/>
                </a:lnTo>
                <a:lnTo>
                  <a:pt x="1043939" y="1319022"/>
                </a:lnTo>
                <a:lnTo>
                  <a:pt x="1054100" y="1270762"/>
                </a:lnTo>
                <a:lnTo>
                  <a:pt x="1061974" y="1221994"/>
                </a:lnTo>
                <a:lnTo>
                  <a:pt x="1067815" y="1172845"/>
                </a:lnTo>
                <a:lnTo>
                  <a:pt x="1071244" y="1123188"/>
                </a:lnTo>
                <a:lnTo>
                  <a:pt x="1072388" y="1073150"/>
                </a:lnTo>
                <a:lnTo>
                  <a:pt x="1071372" y="1025398"/>
                </a:lnTo>
                <a:lnTo>
                  <a:pt x="1068197" y="978154"/>
                </a:lnTo>
                <a:lnTo>
                  <a:pt x="1063116" y="931418"/>
                </a:lnTo>
                <a:lnTo>
                  <a:pt x="1056004" y="885317"/>
                </a:lnTo>
                <a:lnTo>
                  <a:pt x="1046988" y="839978"/>
                </a:lnTo>
                <a:lnTo>
                  <a:pt x="1036065" y="795274"/>
                </a:lnTo>
                <a:lnTo>
                  <a:pt x="1023365" y="751332"/>
                </a:lnTo>
                <a:lnTo>
                  <a:pt x="1008761" y="708152"/>
                </a:lnTo>
                <a:lnTo>
                  <a:pt x="992504" y="665861"/>
                </a:lnTo>
                <a:lnTo>
                  <a:pt x="974470" y="624459"/>
                </a:lnTo>
                <a:lnTo>
                  <a:pt x="954786" y="584073"/>
                </a:lnTo>
                <a:lnTo>
                  <a:pt x="933450" y="544449"/>
                </a:lnTo>
                <a:lnTo>
                  <a:pt x="910589" y="505968"/>
                </a:lnTo>
                <a:lnTo>
                  <a:pt x="886078" y="468503"/>
                </a:lnTo>
                <a:lnTo>
                  <a:pt x="860170" y="432181"/>
                </a:lnTo>
                <a:lnTo>
                  <a:pt x="832865" y="397002"/>
                </a:lnTo>
                <a:lnTo>
                  <a:pt x="804037" y="362966"/>
                </a:lnTo>
                <a:lnTo>
                  <a:pt x="773938" y="330200"/>
                </a:lnTo>
                <a:lnTo>
                  <a:pt x="742441" y="298704"/>
                </a:lnTo>
                <a:lnTo>
                  <a:pt x="709676" y="268605"/>
                </a:lnTo>
                <a:lnTo>
                  <a:pt x="675639" y="239776"/>
                </a:lnTo>
                <a:lnTo>
                  <a:pt x="640588" y="212344"/>
                </a:lnTo>
                <a:lnTo>
                  <a:pt x="604265" y="186436"/>
                </a:lnTo>
                <a:lnTo>
                  <a:pt x="566801" y="161925"/>
                </a:lnTo>
                <a:lnTo>
                  <a:pt x="528319" y="139065"/>
                </a:lnTo>
                <a:lnTo>
                  <a:pt x="488823" y="117729"/>
                </a:lnTo>
                <a:lnTo>
                  <a:pt x="448437" y="98044"/>
                </a:lnTo>
                <a:lnTo>
                  <a:pt x="407035" y="80010"/>
                </a:lnTo>
                <a:lnTo>
                  <a:pt x="364743" y="63627"/>
                </a:lnTo>
                <a:lnTo>
                  <a:pt x="321690" y="49149"/>
                </a:lnTo>
                <a:lnTo>
                  <a:pt x="277749" y="36322"/>
                </a:lnTo>
                <a:lnTo>
                  <a:pt x="233044" y="25400"/>
                </a:lnTo>
                <a:lnTo>
                  <a:pt x="187705" y="16383"/>
                </a:lnTo>
                <a:lnTo>
                  <a:pt x="141604" y="9271"/>
                </a:lnTo>
                <a:lnTo>
                  <a:pt x="94995" y="4191"/>
                </a:lnTo>
                <a:lnTo>
                  <a:pt x="47751" y="1016"/>
                </a:lnTo>
                <a:lnTo>
                  <a:pt x="0" y="0"/>
                </a:lnTo>
                <a:close/>
              </a:path>
            </a:pathLst>
          </a:custGeom>
          <a:solidFill>
            <a:srgbClr val="002E5E"/>
          </a:solidFill>
        </p:spPr>
        <p:txBody>
          <a:bodyPr wrap="square" lIns="0" tIns="0" rIns="0" bIns="0" rtlCol="0"/>
          <a:lstStyle/>
          <a:p>
            <a:endParaRPr/>
          </a:p>
        </p:txBody>
      </p:sp>
      <p:sp>
        <p:nvSpPr>
          <p:cNvPr id="9" name="object 9"/>
          <p:cNvSpPr/>
          <p:nvPr/>
        </p:nvSpPr>
        <p:spPr>
          <a:xfrm>
            <a:off x="2398776" y="3707891"/>
            <a:ext cx="1782445" cy="1133475"/>
          </a:xfrm>
          <a:custGeom>
            <a:avLst/>
            <a:gdLst/>
            <a:ahLst/>
            <a:cxnLst/>
            <a:rect l="l" t="t" r="r" b="b"/>
            <a:pathLst>
              <a:path w="1782445" h="1133475">
                <a:moveTo>
                  <a:pt x="1650" y="0"/>
                </a:moveTo>
                <a:lnTo>
                  <a:pt x="0" y="50926"/>
                </a:lnTo>
                <a:lnTo>
                  <a:pt x="762" y="101726"/>
                </a:lnTo>
                <a:lnTo>
                  <a:pt x="3810" y="152272"/>
                </a:lnTo>
                <a:lnTo>
                  <a:pt x="9271" y="202437"/>
                </a:lnTo>
                <a:lnTo>
                  <a:pt x="17144" y="252094"/>
                </a:lnTo>
                <a:lnTo>
                  <a:pt x="27178" y="301370"/>
                </a:lnTo>
                <a:lnTo>
                  <a:pt x="39624" y="349884"/>
                </a:lnTo>
                <a:lnTo>
                  <a:pt x="54229" y="397890"/>
                </a:lnTo>
                <a:lnTo>
                  <a:pt x="70993" y="445134"/>
                </a:lnTo>
                <a:lnTo>
                  <a:pt x="90043" y="491489"/>
                </a:lnTo>
                <a:lnTo>
                  <a:pt x="111251" y="536955"/>
                </a:lnTo>
                <a:lnTo>
                  <a:pt x="134619" y="581405"/>
                </a:lnTo>
                <a:lnTo>
                  <a:pt x="160019" y="624839"/>
                </a:lnTo>
                <a:lnTo>
                  <a:pt x="187579" y="667130"/>
                </a:lnTo>
                <a:lnTo>
                  <a:pt x="217169" y="708151"/>
                </a:lnTo>
                <a:lnTo>
                  <a:pt x="248793" y="747902"/>
                </a:lnTo>
                <a:lnTo>
                  <a:pt x="282321" y="786383"/>
                </a:lnTo>
                <a:lnTo>
                  <a:pt x="315468" y="820800"/>
                </a:lnTo>
                <a:lnTo>
                  <a:pt x="349631" y="853566"/>
                </a:lnTo>
                <a:lnTo>
                  <a:pt x="385063" y="884427"/>
                </a:lnTo>
                <a:lnTo>
                  <a:pt x="421386" y="913510"/>
                </a:lnTo>
                <a:lnTo>
                  <a:pt x="458724" y="940942"/>
                </a:lnTo>
                <a:lnTo>
                  <a:pt x="496950" y="966469"/>
                </a:lnTo>
                <a:lnTo>
                  <a:pt x="536067" y="990091"/>
                </a:lnTo>
                <a:lnTo>
                  <a:pt x="575944" y="1012062"/>
                </a:lnTo>
                <a:lnTo>
                  <a:pt x="616585" y="1032128"/>
                </a:lnTo>
                <a:lnTo>
                  <a:pt x="657732" y="1050416"/>
                </a:lnTo>
                <a:lnTo>
                  <a:pt x="699643" y="1066926"/>
                </a:lnTo>
                <a:lnTo>
                  <a:pt x="742061" y="1081658"/>
                </a:lnTo>
                <a:lnTo>
                  <a:pt x="784987" y="1094485"/>
                </a:lnTo>
                <a:lnTo>
                  <a:pt x="828294" y="1105534"/>
                </a:lnTo>
                <a:lnTo>
                  <a:pt x="871982" y="1114805"/>
                </a:lnTo>
                <a:lnTo>
                  <a:pt x="915924" y="1122171"/>
                </a:lnTo>
                <a:lnTo>
                  <a:pt x="960120" y="1127759"/>
                </a:lnTo>
                <a:lnTo>
                  <a:pt x="1004443" y="1131442"/>
                </a:lnTo>
                <a:lnTo>
                  <a:pt x="1048893" y="1133347"/>
                </a:lnTo>
                <a:lnTo>
                  <a:pt x="1093470" y="1133474"/>
                </a:lnTo>
                <a:lnTo>
                  <a:pt x="1137920" y="1131696"/>
                </a:lnTo>
                <a:lnTo>
                  <a:pt x="1182370" y="1128140"/>
                </a:lnTo>
                <a:lnTo>
                  <a:pt x="1226693" y="1122679"/>
                </a:lnTo>
                <a:lnTo>
                  <a:pt x="1270762" y="1115313"/>
                </a:lnTo>
                <a:lnTo>
                  <a:pt x="1314577" y="1106169"/>
                </a:lnTo>
                <a:lnTo>
                  <a:pt x="1358138" y="1095247"/>
                </a:lnTo>
                <a:lnTo>
                  <a:pt x="1401318" y="1082293"/>
                </a:lnTo>
                <a:lnTo>
                  <a:pt x="1443989" y="1067688"/>
                </a:lnTo>
                <a:lnTo>
                  <a:pt x="1486153" y="1051051"/>
                </a:lnTo>
                <a:lnTo>
                  <a:pt x="1527810" y="1032636"/>
                </a:lnTo>
                <a:lnTo>
                  <a:pt x="1568703" y="1012316"/>
                </a:lnTo>
                <a:lnTo>
                  <a:pt x="1609089" y="990218"/>
                </a:lnTo>
                <a:lnTo>
                  <a:pt x="1648587" y="966215"/>
                </a:lnTo>
                <a:lnTo>
                  <a:pt x="1687322" y="940307"/>
                </a:lnTo>
                <a:lnTo>
                  <a:pt x="1725168" y="912494"/>
                </a:lnTo>
                <a:lnTo>
                  <a:pt x="1762125" y="882903"/>
                </a:lnTo>
                <a:lnTo>
                  <a:pt x="1781937" y="865504"/>
                </a:lnTo>
                <a:lnTo>
                  <a:pt x="1076706" y="865504"/>
                </a:lnTo>
                <a:lnTo>
                  <a:pt x="1026668" y="864107"/>
                </a:lnTo>
                <a:lnTo>
                  <a:pt x="979551" y="860170"/>
                </a:lnTo>
                <a:lnTo>
                  <a:pt x="933323" y="853439"/>
                </a:lnTo>
                <a:lnTo>
                  <a:pt x="887984" y="844168"/>
                </a:lnTo>
                <a:lnTo>
                  <a:pt x="843788" y="832484"/>
                </a:lnTo>
                <a:lnTo>
                  <a:pt x="800481" y="818387"/>
                </a:lnTo>
                <a:lnTo>
                  <a:pt x="758444" y="801877"/>
                </a:lnTo>
                <a:lnTo>
                  <a:pt x="717676" y="783208"/>
                </a:lnTo>
                <a:lnTo>
                  <a:pt x="678180" y="762380"/>
                </a:lnTo>
                <a:lnTo>
                  <a:pt x="639953" y="739520"/>
                </a:lnTo>
                <a:lnTo>
                  <a:pt x="603250" y="714628"/>
                </a:lnTo>
                <a:lnTo>
                  <a:pt x="568071" y="687704"/>
                </a:lnTo>
                <a:lnTo>
                  <a:pt x="534416" y="659129"/>
                </a:lnTo>
                <a:lnTo>
                  <a:pt x="502412" y="628649"/>
                </a:lnTo>
                <a:lnTo>
                  <a:pt x="472186" y="596518"/>
                </a:lnTo>
                <a:lnTo>
                  <a:pt x="443738" y="562863"/>
                </a:lnTo>
                <a:lnTo>
                  <a:pt x="417194" y="527557"/>
                </a:lnTo>
                <a:lnTo>
                  <a:pt x="392430" y="490981"/>
                </a:lnTo>
                <a:lnTo>
                  <a:pt x="369824" y="452881"/>
                </a:lnTo>
                <a:lnTo>
                  <a:pt x="349250" y="413638"/>
                </a:lnTo>
                <a:lnTo>
                  <a:pt x="330835" y="373125"/>
                </a:lnTo>
                <a:lnTo>
                  <a:pt x="314579" y="331469"/>
                </a:lnTo>
                <a:lnTo>
                  <a:pt x="300736" y="288797"/>
                </a:lnTo>
                <a:lnTo>
                  <a:pt x="289179" y="245109"/>
                </a:lnTo>
                <a:lnTo>
                  <a:pt x="280035" y="200532"/>
                </a:lnTo>
                <a:lnTo>
                  <a:pt x="273431" y="155193"/>
                </a:lnTo>
                <a:lnTo>
                  <a:pt x="269494" y="109219"/>
                </a:lnTo>
                <a:lnTo>
                  <a:pt x="268097" y="62483"/>
                </a:lnTo>
                <a:lnTo>
                  <a:pt x="269367" y="15239"/>
                </a:lnTo>
                <a:lnTo>
                  <a:pt x="1650" y="0"/>
                </a:lnTo>
                <a:close/>
              </a:path>
            </a:pathLst>
          </a:custGeom>
          <a:solidFill>
            <a:srgbClr val="005F96"/>
          </a:solidFill>
        </p:spPr>
        <p:txBody>
          <a:bodyPr wrap="square" lIns="0" tIns="0" rIns="0" bIns="0" rtlCol="0"/>
          <a:lstStyle/>
          <a:p>
            <a:endParaRPr/>
          </a:p>
        </p:txBody>
      </p:sp>
      <p:sp>
        <p:nvSpPr>
          <p:cNvPr id="10" name="object 10"/>
          <p:cNvSpPr/>
          <p:nvPr/>
        </p:nvSpPr>
        <p:spPr>
          <a:xfrm>
            <a:off x="3475482" y="4361688"/>
            <a:ext cx="721360" cy="212090"/>
          </a:xfrm>
          <a:custGeom>
            <a:avLst/>
            <a:gdLst/>
            <a:ahLst/>
            <a:cxnLst/>
            <a:rect l="l" t="t" r="r" b="b"/>
            <a:pathLst>
              <a:path w="721360" h="212089">
                <a:moveTo>
                  <a:pt x="539876" y="0"/>
                </a:moveTo>
                <a:lnTo>
                  <a:pt x="502030" y="32638"/>
                </a:lnTo>
                <a:lnTo>
                  <a:pt x="462406" y="62737"/>
                </a:lnTo>
                <a:lnTo>
                  <a:pt x="421258" y="90169"/>
                </a:lnTo>
                <a:lnTo>
                  <a:pt x="378587" y="114935"/>
                </a:lnTo>
                <a:lnTo>
                  <a:pt x="334517" y="137032"/>
                </a:lnTo>
                <a:lnTo>
                  <a:pt x="289305" y="156337"/>
                </a:lnTo>
                <a:lnTo>
                  <a:pt x="243077" y="172847"/>
                </a:lnTo>
                <a:lnTo>
                  <a:pt x="195833" y="186562"/>
                </a:lnTo>
                <a:lnTo>
                  <a:pt x="147700" y="197231"/>
                </a:lnTo>
                <a:lnTo>
                  <a:pt x="98932" y="205105"/>
                </a:lnTo>
                <a:lnTo>
                  <a:pt x="49656" y="209931"/>
                </a:lnTo>
                <a:lnTo>
                  <a:pt x="0" y="211709"/>
                </a:lnTo>
                <a:lnTo>
                  <a:pt x="705230" y="211709"/>
                </a:lnTo>
                <a:lnTo>
                  <a:pt x="721232" y="197485"/>
                </a:lnTo>
                <a:lnTo>
                  <a:pt x="539876" y="0"/>
                </a:lnTo>
                <a:close/>
              </a:path>
            </a:pathLst>
          </a:custGeom>
          <a:solidFill>
            <a:srgbClr val="005F96"/>
          </a:solidFill>
        </p:spPr>
        <p:txBody>
          <a:bodyPr wrap="square" lIns="0" tIns="0" rIns="0" bIns="0" rtlCol="0"/>
          <a:lstStyle/>
          <a:p>
            <a:endParaRPr/>
          </a:p>
        </p:txBody>
      </p:sp>
      <p:sp>
        <p:nvSpPr>
          <p:cNvPr id="11" name="object 11"/>
          <p:cNvSpPr/>
          <p:nvPr/>
        </p:nvSpPr>
        <p:spPr>
          <a:xfrm>
            <a:off x="2399538" y="3708653"/>
            <a:ext cx="1798320" cy="1133475"/>
          </a:xfrm>
          <a:custGeom>
            <a:avLst/>
            <a:gdLst/>
            <a:ahLst/>
            <a:cxnLst/>
            <a:rect l="l" t="t" r="r" b="b"/>
            <a:pathLst>
              <a:path w="1798320" h="1133475">
                <a:moveTo>
                  <a:pt x="1797939" y="851281"/>
                </a:moveTo>
                <a:lnTo>
                  <a:pt x="1762125" y="882904"/>
                </a:lnTo>
                <a:lnTo>
                  <a:pt x="1725167" y="912495"/>
                </a:lnTo>
                <a:lnTo>
                  <a:pt x="1687322" y="940308"/>
                </a:lnTo>
                <a:lnTo>
                  <a:pt x="1648587" y="966216"/>
                </a:lnTo>
                <a:lnTo>
                  <a:pt x="1609089" y="990219"/>
                </a:lnTo>
                <a:lnTo>
                  <a:pt x="1568703" y="1012317"/>
                </a:lnTo>
                <a:lnTo>
                  <a:pt x="1527810" y="1032637"/>
                </a:lnTo>
                <a:lnTo>
                  <a:pt x="1486153" y="1051052"/>
                </a:lnTo>
                <a:lnTo>
                  <a:pt x="1443989" y="1067689"/>
                </a:lnTo>
                <a:lnTo>
                  <a:pt x="1401317" y="1082294"/>
                </a:lnTo>
                <a:lnTo>
                  <a:pt x="1358138" y="1095248"/>
                </a:lnTo>
                <a:lnTo>
                  <a:pt x="1314577" y="1106170"/>
                </a:lnTo>
                <a:lnTo>
                  <a:pt x="1270762" y="1115314"/>
                </a:lnTo>
                <a:lnTo>
                  <a:pt x="1226692" y="1122680"/>
                </a:lnTo>
                <a:lnTo>
                  <a:pt x="1182370" y="1128141"/>
                </a:lnTo>
                <a:lnTo>
                  <a:pt x="1137920" y="1131697"/>
                </a:lnTo>
                <a:lnTo>
                  <a:pt x="1093470" y="1133475"/>
                </a:lnTo>
                <a:lnTo>
                  <a:pt x="1048892" y="1133348"/>
                </a:lnTo>
                <a:lnTo>
                  <a:pt x="1004442" y="1131443"/>
                </a:lnTo>
                <a:lnTo>
                  <a:pt x="960120" y="1127760"/>
                </a:lnTo>
                <a:lnTo>
                  <a:pt x="915924" y="1122172"/>
                </a:lnTo>
                <a:lnTo>
                  <a:pt x="871982" y="1114806"/>
                </a:lnTo>
                <a:lnTo>
                  <a:pt x="828294" y="1105535"/>
                </a:lnTo>
                <a:lnTo>
                  <a:pt x="784987" y="1094486"/>
                </a:lnTo>
                <a:lnTo>
                  <a:pt x="742061" y="1081659"/>
                </a:lnTo>
                <a:lnTo>
                  <a:pt x="699643" y="1066927"/>
                </a:lnTo>
                <a:lnTo>
                  <a:pt x="657732" y="1050417"/>
                </a:lnTo>
                <a:lnTo>
                  <a:pt x="616585" y="1032129"/>
                </a:lnTo>
                <a:lnTo>
                  <a:pt x="575944" y="1012063"/>
                </a:lnTo>
                <a:lnTo>
                  <a:pt x="536067" y="990092"/>
                </a:lnTo>
                <a:lnTo>
                  <a:pt x="496950" y="966470"/>
                </a:lnTo>
                <a:lnTo>
                  <a:pt x="458724" y="940943"/>
                </a:lnTo>
                <a:lnTo>
                  <a:pt x="421386" y="913511"/>
                </a:lnTo>
                <a:lnTo>
                  <a:pt x="385063" y="884428"/>
                </a:lnTo>
                <a:lnTo>
                  <a:pt x="349631" y="853567"/>
                </a:lnTo>
                <a:lnTo>
                  <a:pt x="315468" y="820801"/>
                </a:lnTo>
                <a:lnTo>
                  <a:pt x="282320" y="786384"/>
                </a:lnTo>
                <a:lnTo>
                  <a:pt x="248793" y="747903"/>
                </a:lnTo>
                <a:lnTo>
                  <a:pt x="217169" y="708152"/>
                </a:lnTo>
                <a:lnTo>
                  <a:pt x="187579" y="667131"/>
                </a:lnTo>
                <a:lnTo>
                  <a:pt x="160019" y="624840"/>
                </a:lnTo>
                <a:lnTo>
                  <a:pt x="134619" y="581406"/>
                </a:lnTo>
                <a:lnTo>
                  <a:pt x="111251" y="536956"/>
                </a:lnTo>
                <a:lnTo>
                  <a:pt x="90043" y="491490"/>
                </a:lnTo>
                <a:lnTo>
                  <a:pt x="70993" y="445135"/>
                </a:lnTo>
                <a:lnTo>
                  <a:pt x="54229" y="397891"/>
                </a:lnTo>
                <a:lnTo>
                  <a:pt x="39624" y="349885"/>
                </a:lnTo>
                <a:lnTo>
                  <a:pt x="27178" y="301371"/>
                </a:lnTo>
                <a:lnTo>
                  <a:pt x="17144" y="252095"/>
                </a:lnTo>
                <a:lnTo>
                  <a:pt x="9270" y="202438"/>
                </a:lnTo>
                <a:lnTo>
                  <a:pt x="3810" y="152273"/>
                </a:lnTo>
                <a:lnTo>
                  <a:pt x="762" y="101727"/>
                </a:lnTo>
                <a:lnTo>
                  <a:pt x="0" y="50927"/>
                </a:lnTo>
                <a:lnTo>
                  <a:pt x="1650" y="0"/>
                </a:lnTo>
                <a:lnTo>
                  <a:pt x="269367" y="15240"/>
                </a:lnTo>
                <a:lnTo>
                  <a:pt x="268097" y="62484"/>
                </a:lnTo>
                <a:lnTo>
                  <a:pt x="269494" y="109220"/>
                </a:lnTo>
                <a:lnTo>
                  <a:pt x="273431" y="155194"/>
                </a:lnTo>
                <a:lnTo>
                  <a:pt x="280035" y="200533"/>
                </a:lnTo>
                <a:lnTo>
                  <a:pt x="289179" y="245110"/>
                </a:lnTo>
                <a:lnTo>
                  <a:pt x="300736" y="288798"/>
                </a:lnTo>
                <a:lnTo>
                  <a:pt x="314579" y="331470"/>
                </a:lnTo>
                <a:lnTo>
                  <a:pt x="330835" y="373126"/>
                </a:lnTo>
                <a:lnTo>
                  <a:pt x="349250" y="413639"/>
                </a:lnTo>
                <a:lnTo>
                  <a:pt x="369824" y="452882"/>
                </a:lnTo>
                <a:lnTo>
                  <a:pt x="392430" y="490982"/>
                </a:lnTo>
                <a:lnTo>
                  <a:pt x="417194" y="527558"/>
                </a:lnTo>
                <a:lnTo>
                  <a:pt x="443738" y="562864"/>
                </a:lnTo>
                <a:lnTo>
                  <a:pt x="472186" y="596519"/>
                </a:lnTo>
                <a:lnTo>
                  <a:pt x="502412" y="628650"/>
                </a:lnTo>
                <a:lnTo>
                  <a:pt x="534416" y="659130"/>
                </a:lnTo>
                <a:lnTo>
                  <a:pt x="568070" y="687705"/>
                </a:lnTo>
                <a:lnTo>
                  <a:pt x="603250" y="714629"/>
                </a:lnTo>
                <a:lnTo>
                  <a:pt x="639953" y="739521"/>
                </a:lnTo>
                <a:lnTo>
                  <a:pt x="678180" y="762381"/>
                </a:lnTo>
                <a:lnTo>
                  <a:pt x="717676" y="783209"/>
                </a:lnTo>
                <a:lnTo>
                  <a:pt x="758444" y="801878"/>
                </a:lnTo>
                <a:lnTo>
                  <a:pt x="800481" y="818388"/>
                </a:lnTo>
                <a:lnTo>
                  <a:pt x="843788" y="832485"/>
                </a:lnTo>
                <a:lnTo>
                  <a:pt x="887984" y="844169"/>
                </a:lnTo>
                <a:lnTo>
                  <a:pt x="933323" y="853440"/>
                </a:lnTo>
                <a:lnTo>
                  <a:pt x="979551" y="860171"/>
                </a:lnTo>
                <a:lnTo>
                  <a:pt x="1026667" y="864108"/>
                </a:lnTo>
                <a:lnTo>
                  <a:pt x="1076706" y="865505"/>
                </a:lnTo>
                <a:lnTo>
                  <a:pt x="1126363" y="863727"/>
                </a:lnTo>
                <a:lnTo>
                  <a:pt x="1175639" y="858901"/>
                </a:lnTo>
                <a:lnTo>
                  <a:pt x="1224407" y="851027"/>
                </a:lnTo>
                <a:lnTo>
                  <a:pt x="1272539" y="840359"/>
                </a:lnTo>
                <a:lnTo>
                  <a:pt x="1319784" y="826643"/>
                </a:lnTo>
                <a:lnTo>
                  <a:pt x="1366012" y="810133"/>
                </a:lnTo>
                <a:lnTo>
                  <a:pt x="1411224" y="790829"/>
                </a:lnTo>
                <a:lnTo>
                  <a:pt x="1455292" y="768731"/>
                </a:lnTo>
                <a:lnTo>
                  <a:pt x="1497964" y="743966"/>
                </a:lnTo>
                <a:lnTo>
                  <a:pt x="1539113" y="716534"/>
                </a:lnTo>
                <a:lnTo>
                  <a:pt x="1578737" y="686435"/>
                </a:lnTo>
                <a:lnTo>
                  <a:pt x="1616583" y="653796"/>
                </a:lnTo>
                <a:lnTo>
                  <a:pt x="1797939" y="851281"/>
                </a:lnTo>
                <a:close/>
              </a:path>
            </a:pathLst>
          </a:custGeom>
          <a:ln w="19812">
            <a:solidFill>
              <a:srgbClr val="FFFFFF"/>
            </a:solidFill>
          </a:ln>
        </p:spPr>
        <p:txBody>
          <a:bodyPr wrap="square" lIns="0" tIns="0" rIns="0" bIns="0" rtlCol="0"/>
          <a:lstStyle/>
          <a:p>
            <a:endParaRPr/>
          </a:p>
        </p:txBody>
      </p:sp>
      <p:sp>
        <p:nvSpPr>
          <p:cNvPr id="12" name="object 12"/>
          <p:cNvSpPr/>
          <p:nvPr/>
        </p:nvSpPr>
        <p:spPr>
          <a:xfrm>
            <a:off x="2400300" y="2758439"/>
            <a:ext cx="800100" cy="964565"/>
          </a:xfrm>
          <a:custGeom>
            <a:avLst/>
            <a:gdLst/>
            <a:ahLst/>
            <a:cxnLst/>
            <a:rect l="l" t="t" r="r" b="b"/>
            <a:pathLst>
              <a:path w="800100" h="964564">
                <a:moveTo>
                  <a:pt x="709930" y="0"/>
                </a:moveTo>
                <a:lnTo>
                  <a:pt x="663575" y="17652"/>
                </a:lnTo>
                <a:lnTo>
                  <a:pt x="618489" y="37464"/>
                </a:lnTo>
                <a:lnTo>
                  <a:pt x="574675" y="59055"/>
                </a:lnTo>
                <a:lnTo>
                  <a:pt x="532002" y="82423"/>
                </a:lnTo>
                <a:lnTo>
                  <a:pt x="490727" y="107696"/>
                </a:lnTo>
                <a:lnTo>
                  <a:pt x="450723" y="134747"/>
                </a:lnTo>
                <a:lnTo>
                  <a:pt x="412114" y="163449"/>
                </a:lnTo>
                <a:lnTo>
                  <a:pt x="374904" y="193675"/>
                </a:lnTo>
                <a:lnTo>
                  <a:pt x="339217" y="225551"/>
                </a:lnTo>
                <a:lnTo>
                  <a:pt x="305054" y="258952"/>
                </a:lnTo>
                <a:lnTo>
                  <a:pt x="272414" y="293750"/>
                </a:lnTo>
                <a:lnTo>
                  <a:pt x="241426" y="329946"/>
                </a:lnTo>
                <a:lnTo>
                  <a:pt x="212089" y="367538"/>
                </a:lnTo>
                <a:lnTo>
                  <a:pt x="184404" y="406273"/>
                </a:lnTo>
                <a:lnTo>
                  <a:pt x="158369" y="446277"/>
                </a:lnTo>
                <a:lnTo>
                  <a:pt x="134238" y="487425"/>
                </a:lnTo>
                <a:lnTo>
                  <a:pt x="111887" y="529717"/>
                </a:lnTo>
                <a:lnTo>
                  <a:pt x="91439" y="572897"/>
                </a:lnTo>
                <a:lnTo>
                  <a:pt x="72770" y="617220"/>
                </a:lnTo>
                <a:lnTo>
                  <a:pt x="56133" y="662305"/>
                </a:lnTo>
                <a:lnTo>
                  <a:pt x="41529" y="708406"/>
                </a:lnTo>
                <a:lnTo>
                  <a:pt x="28956" y="755142"/>
                </a:lnTo>
                <a:lnTo>
                  <a:pt x="18542" y="802767"/>
                </a:lnTo>
                <a:lnTo>
                  <a:pt x="10160" y="850900"/>
                </a:lnTo>
                <a:lnTo>
                  <a:pt x="3937" y="899795"/>
                </a:lnTo>
                <a:lnTo>
                  <a:pt x="0" y="949198"/>
                </a:lnTo>
                <a:lnTo>
                  <a:pt x="267462" y="964438"/>
                </a:lnTo>
                <a:lnTo>
                  <a:pt x="271652" y="916305"/>
                </a:lnTo>
                <a:lnTo>
                  <a:pt x="278638" y="869061"/>
                </a:lnTo>
                <a:lnTo>
                  <a:pt x="288417" y="822451"/>
                </a:lnTo>
                <a:lnTo>
                  <a:pt x="300736" y="776859"/>
                </a:lnTo>
                <a:lnTo>
                  <a:pt x="315722" y="732282"/>
                </a:lnTo>
                <a:lnTo>
                  <a:pt x="333120" y="688848"/>
                </a:lnTo>
                <a:lnTo>
                  <a:pt x="353060" y="646684"/>
                </a:lnTo>
                <a:lnTo>
                  <a:pt x="375285" y="605663"/>
                </a:lnTo>
                <a:lnTo>
                  <a:pt x="399795" y="566165"/>
                </a:lnTo>
                <a:lnTo>
                  <a:pt x="426593" y="528193"/>
                </a:lnTo>
                <a:lnTo>
                  <a:pt x="455422" y="491871"/>
                </a:lnTo>
                <a:lnTo>
                  <a:pt x="486410" y="457073"/>
                </a:lnTo>
                <a:lnTo>
                  <a:pt x="519430" y="424180"/>
                </a:lnTo>
                <a:lnTo>
                  <a:pt x="554227" y="393192"/>
                </a:lnTo>
                <a:lnTo>
                  <a:pt x="591057" y="364236"/>
                </a:lnTo>
                <a:lnTo>
                  <a:pt x="629538" y="337312"/>
                </a:lnTo>
                <a:lnTo>
                  <a:pt x="669798" y="312547"/>
                </a:lnTo>
                <a:lnTo>
                  <a:pt x="711581" y="290195"/>
                </a:lnTo>
                <a:lnTo>
                  <a:pt x="755014" y="270129"/>
                </a:lnTo>
                <a:lnTo>
                  <a:pt x="799973" y="252475"/>
                </a:lnTo>
                <a:lnTo>
                  <a:pt x="709930" y="0"/>
                </a:lnTo>
                <a:close/>
              </a:path>
            </a:pathLst>
          </a:custGeom>
          <a:solidFill>
            <a:srgbClr val="00ABE6"/>
          </a:solidFill>
        </p:spPr>
        <p:txBody>
          <a:bodyPr wrap="square" lIns="0" tIns="0" rIns="0" bIns="0" rtlCol="0"/>
          <a:lstStyle/>
          <a:p>
            <a:endParaRPr/>
          </a:p>
        </p:txBody>
      </p:sp>
      <p:sp>
        <p:nvSpPr>
          <p:cNvPr id="13" name="object 13"/>
          <p:cNvSpPr/>
          <p:nvPr/>
        </p:nvSpPr>
        <p:spPr>
          <a:xfrm>
            <a:off x="2401061" y="2759201"/>
            <a:ext cx="800100" cy="964565"/>
          </a:xfrm>
          <a:custGeom>
            <a:avLst/>
            <a:gdLst/>
            <a:ahLst/>
            <a:cxnLst/>
            <a:rect l="l" t="t" r="r" b="b"/>
            <a:pathLst>
              <a:path w="800100" h="964564">
                <a:moveTo>
                  <a:pt x="0" y="949198"/>
                </a:moveTo>
                <a:lnTo>
                  <a:pt x="3937" y="899795"/>
                </a:lnTo>
                <a:lnTo>
                  <a:pt x="10160" y="850900"/>
                </a:lnTo>
                <a:lnTo>
                  <a:pt x="18542" y="802767"/>
                </a:lnTo>
                <a:lnTo>
                  <a:pt x="28956" y="755142"/>
                </a:lnTo>
                <a:lnTo>
                  <a:pt x="41529" y="708406"/>
                </a:lnTo>
                <a:lnTo>
                  <a:pt x="56133" y="662305"/>
                </a:lnTo>
                <a:lnTo>
                  <a:pt x="72770" y="617220"/>
                </a:lnTo>
                <a:lnTo>
                  <a:pt x="91439" y="572897"/>
                </a:lnTo>
                <a:lnTo>
                  <a:pt x="111887" y="529717"/>
                </a:lnTo>
                <a:lnTo>
                  <a:pt x="134238" y="487425"/>
                </a:lnTo>
                <a:lnTo>
                  <a:pt x="158369" y="446277"/>
                </a:lnTo>
                <a:lnTo>
                  <a:pt x="184404" y="406273"/>
                </a:lnTo>
                <a:lnTo>
                  <a:pt x="212089" y="367538"/>
                </a:lnTo>
                <a:lnTo>
                  <a:pt x="241426" y="329946"/>
                </a:lnTo>
                <a:lnTo>
                  <a:pt x="272414" y="293750"/>
                </a:lnTo>
                <a:lnTo>
                  <a:pt x="305054" y="258952"/>
                </a:lnTo>
                <a:lnTo>
                  <a:pt x="339217" y="225551"/>
                </a:lnTo>
                <a:lnTo>
                  <a:pt x="374904" y="193675"/>
                </a:lnTo>
                <a:lnTo>
                  <a:pt x="412114" y="163449"/>
                </a:lnTo>
                <a:lnTo>
                  <a:pt x="450723" y="134747"/>
                </a:lnTo>
                <a:lnTo>
                  <a:pt x="490727" y="107696"/>
                </a:lnTo>
                <a:lnTo>
                  <a:pt x="532002" y="82423"/>
                </a:lnTo>
                <a:lnTo>
                  <a:pt x="574675" y="59055"/>
                </a:lnTo>
                <a:lnTo>
                  <a:pt x="618489" y="37464"/>
                </a:lnTo>
                <a:lnTo>
                  <a:pt x="663575" y="17652"/>
                </a:lnTo>
                <a:lnTo>
                  <a:pt x="709930" y="0"/>
                </a:lnTo>
                <a:lnTo>
                  <a:pt x="799973" y="252475"/>
                </a:lnTo>
                <a:lnTo>
                  <a:pt x="755014" y="270128"/>
                </a:lnTo>
                <a:lnTo>
                  <a:pt x="711581" y="290195"/>
                </a:lnTo>
                <a:lnTo>
                  <a:pt x="669798" y="312547"/>
                </a:lnTo>
                <a:lnTo>
                  <a:pt x="629538" y="337312"/>
                </a:lnTo>
                <a:lnTo>
                  <a:pt x="591057" y="364236"/>
                </a:lnTo>
                <a:lnTo>
                  <a:pt x="554227" y="393192"/>
                </a:lnTo>
                <a:lnTo>
                  <a:pt x="519430" y="424180"/>
                </a:lnTo>
                <a:lnTo>
                  <a:pt x="486410" y="457073"/>
                </a:lnTo>
                <a:lnTo>
                  <a:pt x="455421" y="491871"/>
                </a:lnTo>
                <a:lnTo>
                  <a:pt x="426593" y="528193"/>
                </a:lnTo>
                <a:lnTo>
                  <a:pt x="399795" y="566165"/>
                </a:lnTo>
                <a:lnTo>
                  <a:pt x="375285" y="605663"/>
                </a:lnTo>
                <a:lnTo>
                  <a:pt x="353060" y="646684"/>
                </a:lnTo>
                <a:lnTo>
                  <a:pt x="333120" y="688848"/>
                </a:lnTo>
                <a:lnTo>
                  <a:pt x="315721" y="732282"/>
                </a:lnTo>
                <a:lnTo>
                  <a:pt x="300736" y="776859"/>
                </a:lnTo>
                <a:lnTo>
                  <a:pt x="288417" y="822451"/>
                </a:lnTo>
                <a:lnTo>
                  <a:pt x="278638" y="869061"/>
                </a:lnTo>
                <a:lnTo>
                  <a:pt x="271652" y="916305"/>
                </a:lnTo>
                <a:lnTo>
                  <a:pt x="267462" y="964438"/>
                </a:lnTo>
                <a:lnTo>
                  <a:pt x="0" y="949198"/>
                </a:lnTo>
                <a:close/>
              </a:path>
            </a:pathLst>
          </a:custGeom>
          <a:ln w="19812">
            <a:solidFill>
              <a:srgbClr val="FFFFFF"/>
            </a:solidFill>
          </a:ln>
        </p:spPr>
        <p:txBody>
          <a:bodyPr wrap="square" lIns="0" tIns="0" rIns="0" bIns="0" rtlCol="0"/>
          <a:lstStyle/>
          <a:p>
            <a:endParaRPr/>
          </a:p>
        </p:txBody>
      </p:sp>
      <p:sp>
        <p:nvSpPr>
          <p:cNvPr id="14" name="object 14"/>
          <p:cNvSpPr/>
          <p:nvPr/>
        </p:nvSpPr>
        <p:spPr>
          <a:xfrm>
            <a:off x="3110483" y="2703576"/>
            <a:ext cx="269875" cy="307975"/>
          </a:xfrm>
          <a:custGeom>
            <a:avLst/>
            <a:gdLst/>
            <a:ahLst/>
            <a:cxnLst/>
            <a:rect l="l" t="t" r="r" b="b"/>
            <a:pathLst>
              <a:path w="269875" h="307975">
                <a:moveTo>
                  <a:pt x="238760" y="0"/>
                </a:moveTo>
                <a:lnTo>
                  <a:pt x="189992" y="6731"/>
                </a:lnTo>
                <a:lnTo>
                  <a:pt x="141731" y="15621"/>
                </a:lnTo>
                <a:lnTo>
                  <a:pt x="93980" y="26797"/>
                </a:lnTo>
                <a:lnTo>
                  <a:pt x="46609" y="40004"/>
                </a:lnTo>
                <a:lnTo>
                  <a:pt x="0" y="55499"/>
                </a:lnTo>
                <a:lnTo>
                  <a:pt x="90297" y="307848"/>
                </a:lnTo>
                <a:lnTo>
                  <a:pt x="134112" y="293624"/>
                </a:lnTo>
                <a:lnTo>
                  <a:pt x="178689" y="281939"/>
                </a:lnTo>
                <a:lnTo>
                  <a:pt x="223774" y="272923"/>
                </a:lnTo>
                <a:lnTo>
                  <a:pt x="269367" y="266319"/>
                </a:lnTo>
                <a:lnTo>
                  <a:pt x="238760" y="0"/>
                </a:lnTo>
                <a:close/>
              </a:path>
            </a:pathLst>
          </a:custGeom>
          <a:solidFill>
            <a:srgbClr val="63636A"/>
          </a:solidFill>
        </p:spPr>
        <p:txBody>
          <a:bodyPr wrap="square" lIns="0" tIns="0" rIns="0" bIns="0" rtlCol="0"/>
          <a:lstStyle/>
          <a:p>
            <a:endParaRPr/>
          </a:p>
        </p:txBody>
      </p:sp>
      <p:sp>
        <p:nvSpPr>
          <p:cNvPr id="15" name="object 15"/>
          <p:cNvSpPr/>
          <p:nvPr/>
        </p:nvSpPr>
        <p:spPr>
          <a:xfrm>
            <a:off x="3111245" y="2704338"/>
            <a:ext cx="269875" cy="307975"/>
          </a:xfrm>
          <a:custGeom>
            <a:avLst/>
            <a:gdLst/>
            <a:ahLst/>
            <a:cxnLst/>
            <a:rect l="l" t="t" r="r" b="b"/>
            <a:pathLst>
              <a:path w="269875" h="307975">
                <a:moveTo>
                  <a:pt x="0" y="55499"/>
                </a:moveTo>
                <a:lnTo>
                  <a:pt x="46609" y="40004"/>
                </a:lnTo>
                <a:lnTo>
                  <a:pt x="93980" y="26797"/>
                </a:lnTo>
                <a:lnTo>
                  <a:pt x="141731" y="15621"/>
                </a:lnTo>
                <a:lnTo>
                  <a:pt x="189992" y="6731"/>
                </a:lnTo>
                <a:lnTo>
                  <a:pt x="238759" y="0"/>
                </a:lnTo>
                <a:lnTo>
                  <a:pt x="269367" y="266319"/>
                </a:lnTo>
                <a:lnTo>
                  <a:pt x="223774" y="272923"/>
                </a:lnTo>
                <a:lnTo>
                  <a:pt x="178689" y="281939"/>
                </a:lnTo>
                <a:lnTo>
                  <a:pt x="134112" y="293624"/>
                </a:lnTo>
                <a:lnTo>
                  <a:pt x="90297" y="307848"/>
                </a:lnTo>
                <a:lnTo>
                  <a:pt x="0" y="55499"/>
                </a:lnTo>
                <a:close/>
              </a:path>
            </a:pathLst>
          </a:custGeom>
          <a:ln w="19812">
            <a:solidFill>
              <a:srgbClr val="FFFFFF"/>
            </a:solidFill>
          </a:ln>
        </p:spPr>
        <p:txBody>
          <a:bodyPr wrap="square" lIns="0" tIns="0" rIns="0" bIns="0" rtlCol="0"/>
          <a:lstStyle/>
          <a:p>
            <a:endParaRPr/>
          </a:p>
        </p:txBody>
      </p:sp>
      <p:sp>
        <p:nvSpPr>
          <p:cNvPr id="16" name="object 16"/>
          <p:cNvSpPr/>
          <p:nvPr/>
        </p:nvSpPr>
        <p:spPr>
          <a:xfrm>
            <a:off x="3348228" y="2695955"/>
            <a:ext cx="123189" cy="274320"/>
          </a:xfrm>
          <a:custGeom>
            <a:avLst/>
            <a:gdLst/>
            <a:ahLst/>
            <a:cxnLst/>
            <a:rect l="l" t="t" r="r" b="b"/>
            <a:pathLst>
              <a:path w="123189" h="274319">
                <a:moveTo>
                  <a:pt x="123189" y="0"/>
                </a:moveTo>
                <a:lnTo>
                  <a:pt x="92329" y="508"/>
                </a:lnTo>
                <a:lnTo>
                  <a:pt x="61468" y="1778"/>
                </a:lnTo>
                <a:lnTo>
                  <a:pt x="30734" y="3937"/>
                </a:lnTo>
                <a:lnTo>
                  <a:pt x="0" y="6985"/>
                </a:lnTo>
                <a:lnTo>
                  <a:pt x="30861" y="274066"/>
                </a:lnTo>
                <a:lnTo>
                  <a:pt x="53848" y="271780"/>
                </a:lnTo>
                <a:lnTo>
                  <a:pt x="76962" y="270129"/>
                </a:lnTo>
                <a:lnTo>
                  <a:pt x="100075" y="269240"/>
                </a:lnTo>
                <a:lnTo>
                  <a:pt x="123189" y="268859"/>
                </a:lnTo>
                <a:lnTo>
                  <a:pt x="123189" y="0"/>
                </a:lnTo>
                <a:close/>
              </a:path>
            </a:pathLst>
          </a:custGeom>
          <a:solidFill>
            <a:srgbClr val="005A55"/>
          </a:solidFill>
        </p:spPr>
        <p:txBody>
          <a:bodyPr wrap="square" lIns="0" tIns="0" rIns="0" bIns="0" rtlCol="0"/>
          <a:lstStyle/>
          <a:p>
            <a:endParaRPr/>
          </a:p>
        </p:txBody>
      </p:sp>
      <p:sp>
        <p:nvSpPr>
          <p:cNvPr id="17" name="object 17"/>
          <p:cNvSpPr/>
          <p:nvPr/>
        </p:nvSpPr>
        <p:spPr>
          <a:xfrm>
            <a:off x="3348228" y="2695955"/>
            <a:ext cx="123189" cy="274320"/>
          </a:xfrm>
          <a:custGeom>
            <a:avLst/>
            <a:gdLst/>
            <a:ahLst/>
            <a:cxnLst/>
            <a:rect l="l" t="t" r="r" b="b"/>
            <a:pathLst>
              <a:path w="123189" h="274319">
                <a:moveTo>
                  <a:pt x="0" y="6985"/>
                </a:moveTo>
                <a:lnTo>
                  <a:pt x="30734" y="3937"/>
                </a:lnTo>
                <a:lnTo>
                  <a:pt x="61468" y="1778"/>
                </a:lnTo>
                <a:lnTo>
                  <a:pt x="92329" y="508"/>
                </a:lnTo>
                <a:lnTo>
                  <a:pt x="123189" y="0"/>
                </a:lnTo>
                <a:lnTo>
                  <a:pt x="123189" y="268859"/>
                </a:lnTo>
                <a:lnTo>
                  <a:pt x="100075" y="269240"/>
                </a:lnTo>
                <a:lnTo>
                  <a:pt x="76962" y="270129"/>
                </a:lnTo>
                <a:lnTo>
                  <a:pt x="53848" y="271780"/>
                </a:lnTo>
                <a:lnTo>
                  <a:pt x="30861" y="274066"/>
                </a:lnTo>
                <a:lnTo>
                  <a:pt x="0" y="6985"/>
                </a:lnTo>
                <a:close/>
              </a:path>
            </a:pathLst>
          </a:custGeom>
          <a:ln w="18288">
            <a:solidFill>
              <a:srgbClr val="FFFFFF"/>
            </a:solidFill>
          </a:ln>
        </p:spPr>
        <p:txBody>
          <a:bodyPr wrap="square" lIns="0" tIns="0" rIns="0" bIns="0" rtlCol="0"/>
          <a:lstStyle/>
          <a:p>
            <a:endParaRPr/>
          </a:p>
        </p:txBody>
      </p:sp>
      <p:sp>
        <p:nvSpPr>
          <p:cNvPr id="18" name="object 18"/>
          <p:cNvSpPr txBox="1"/>
          <p:nvPr/>
        </p:nvSpPr>
        <p:spPr>
          <a:xfrm>
            <a:off x="2944114" y="4522089"/>
            <a:ext cx="260985" cy="177800"/>
          </a:xfrm>
          <a:prstGeom prst="rect">
            <a:avLst/>
          </a:prstGeom>
        </p:spPr>
        <p:txBody>
          <a:bodyPr vert="horz" wrap="square" lIns="0" tIns="12065" rIns="0" bIns="0" rtlCol="0">
            <a:spAutoFit/>
          </a:bodyPr>
          <a:lstStyle/>
          <a:p>
            <a:pPr>
              <a:lnSpc>
                <a:spcPct val="100000"/>
              </a:lnSpc>
              <a:spcBef>
                <a:spcPts val="95"/>
              </a:spcBef>
            </a:pPr>
            <a:r>
              <a:rPr sz="1000" b="1" spc="-20" dirty="0">
                <a:solidFill>
                  <a:srgbClr val="FFFFFF"/>
                </a:solidFill>
                <a:latin typeface="Arial"/>
                <a:cs typeface="Arial"/>
              </a:rPr>
              <a:t>38%</a:t>
            </a:r>
            <a:endParaRPr sz="1000">
              <a:latin typeface="Arial"/>
              <a:cs typeface="Arial"/>
            </a:endParaRPr>
          </a:p>
        </p:txBody>
      </p:sp>
      <p:sp>
        <p:nvSpPr>
          <p:cNvPr id="19" name="object 19"/>
          <p:cNvSpPr txBox="1"/>
          <p:nvPr/>
        </p:nvSpPr>
        <p:spPr>
          <a:xfrm>
            <a:off x="1434846" y="2362327"/>
            <a:ext cx="4142104" cy="1153160"/>
          </a:xfrm>
          <a:prstGeom prst="rect">
            <a:avLst/>
          </a:prstGeom>
        </p:spPr>
        <p:txBody>
          <a:bodyPr vert="horz" wrap="square" lIns="0" tIns="12700" rIns="0" bIns="0" rtlCol="0">
            <a:spAutoFit/>
          </a:bodyPr>
          <a:lstStyle/>
          <a:p>
            <a:pPr marL="25400">
              <a:lnSpc>
                <a:spcPct val="100000"/>
              </a:lnSpc>
              <a:spcBef>
                <a:spcPts val="100"/>
              </a:spcBef>
            </a:pPr>
            <a:r>
              <a:rPr sz="1800" b="1" dirty="0">
                <a:solidFill>
                  <a:srgbClr val="0070C0"/>
                </a:solidFill>
                <a:latin typeface="Basic Sans Light"/>
                <a:cs typeface="Arial"/>
              </a:rPr>
              <a:t>Global </a:t>
            </a:r>
            <a:r>
              <a:rPr sz="1800" b="1" spc="-5" dirty="0">
                <a:solidFill>
                  <a:srgbClr val="0070C0"/>
                </a:solidFill>
                <a:latin typeface="Basic Sans Light"/>
                <a:cs typeface="Arial"/>
              </a:rPr>
              <a:t>conference/ </a:t>
            </a:r>
            <a:r>
              <a:rPr sz="1800" b="1" spc="5" dirty="0">
                <a:solidFill>
                  <a:srgbClr val="0070C0"/>
                </a:solidFill>
                <a:latin typeface="Basic Sans Light"/>
                <a:cs typeface="Arial"/>
              </a:rPr>
              <a:t>webinar </a:t>
            </a:r>
            <a:r>
              <a:rPr sz="1800" b="1" dirty="0">
                <a:solidFill>
                  <a:srgbClr val="0070C0"/>
                </a:solidFill>
                <a:latin typeface="Basic Sans Light"/>
                <a:cs typeface="Arial"/>
              </a:rPr>
              <a:t>add</a:t>
            </a:r>
            <a:r>
              <a:rPr sz="1800" b="1" spc="-210" dirty="0">
                <a:solidFill>
                  <a:srgbClr val="0070C0"/>
                </a:solidFill>
                <a:latin typeface="Basic Sans Light"/>
                <a:cs typeface="Arial"/>
              </a:rPr>
              <a:t> </a:t>
            </a:r>
            <a:r>
              <a:rPr sz="1800" b="1" spc="-20" dirty="0">
                <a:solidFill>
                  <a:srgbClr val="0070C0"/>
                </a:solidFill>
                <a:latin typeface="Basic Sans Light"/>
                <a:cs typeface="Arial"/>
              </a:rPr>
              <a:t>value</a:t>
            </a:r>
            <a:endParaRPr sz="1800" dirty="0">
              <a:solidFill>
                <a:srgbClr val="0070C0"/>
              </a:solidFill>
              <a:latin typeface="Basic Sans Light"/>
              <a:cs typeface="Arial"/>
            </a:endParaRPr>
          </a:p>
          <a:p>
            <a:pPr marR="240665" algn="ctr">
              <a:lnSpc>
                <a:spcPct val="100000"/>
              </a:lnSpc>
              <a:spcBef>
                <a:spcPts val="819"/>
              </a:spcBef>
            </a:pPr>
            <a:r>
              <a:rPr sz="1500" b="1" spc="-22" baseline="-8333" dirty="0">
                <a:solidFill>
                  <a:srgbClr val="FFFFFF"/>
                </a:solidFill>
                <a:latin typeface="Basic Sans Light"/>
                <a:cs typeface="Arial"/>
              </a:rPr>
              <a:t>3%</a:t>
            </a:r>
            <a:r>
              <a:rPr sz="1500" b="1" spc="-135" baseline="-8333" dirty="0">
                <a:solidFill>
                  <a:srgbClr val="FFFFFF"/>
                </a:solidFill>
                <a:latin typeface="Basic Sans Light"/>
                <a:cs typeface="Arial"/>
              </a:rPr>
              <a:t> </a:t>
            </a:r>
            <a:r>
              <a:rPr sz="1000" b="1" spc="-20" dirty="0">
                <a:solidFill>
                  <a:srgbClr val="FFFFFF"/>
                </a:solidFill>
                <a:latin typeface="Basic Sans Light"/>
                <a:cs typeface="Arial"/>
              </a:rPr>
              <a:t>2%</a:t>
            </a:r>
            <a:endParaRPr sz="1000" dirty="0">
              <a:latin typeface="Basic Sans Light"/>
              <a:cs typeface="Arial"/>
            </a:endParaRPr>
          </a:p>
          <a:p>
            <a:pPr>
              <a:lnSpc>
                <a:spcPct val="100000"/>
              </a:lnSpc>
              <a:spcBef>
                <a:spcPts val="20"/>
              </a:spcBef>
            </a:pPr>
            <a:endParaRPr sz="1550" dirty="0">
              <a:latin typeface="Basic Sans Light"/>
              <a:cs typeface="Arial"/>
            </a:endParaRPr>
          </a:p>
          <a:p>
            <a:pPr marL="1159510">
              <a:lnSpc>
                <a:spcPct val="100000"/>
              </a:lnSpc>
            </a:pPr>
            <a:r>
              <a:rPr sz="1000" b="1" spc="-25" dirty="0">
                <a:solidFill>
                  <a:srgbClr val="FFFFFF"/>
                </a:solidFill>
                <a:latin typeface="Basic Sans Light"/>
                <a:cs typeface="Arial"/>
              </a:rPr>
              <a:t>19%</a:t>
            </a:r>
            <a:endParaRPr sz="1000" dirty="0">
              <a:latin typeface="Basic Sans Light"/>
              <a:cs typeface="Arial"/>
            </a:endParaRPr>
          </a:p>
          <a:p>
            <a:pPr marL="2785745">
              <a:lnSpc>
                <a:spcPct val="100000"/>
              </a:lnSpc>
              <a:spcBef>
                <a:spcPts val="495"/>
              </a:spcBef>
            </a:pPr>
            <a:r>
              <a:rPr sz="1000" b="1" spc="-20" dirty="0">
                <a:solidFill>
                  <a:srgbClr val="FFFFFF"/>
                </a:solidFill>
                <a:latin typeface="Basic Sans Light"/>
                <a:cs typeface="Arial"/>
              </a:rPr>
              <a:t>38%</a:t>
            </a:r>
            <a:endParaRPr sz="1000" dirty="0">
              <a:latin typeface="Basic Sans Light"/>
              <a:cs typeface="Arial"/>
            </a:endParaRPr>
          </a:p>
        </p:txBody>
      </p:sp>
      <p:sp>
        <p:nvSpPr>
          <p:cNvPr id="20" name="object 20"/>
          <p:cNvSpPr/>
          <p:nvPr/>
        </p:nvSpPr>
        <p:spPr>
          <a:xfrm>
            <a:off x="914400" y="5192270"/>
            <a:ext cx="64135" cy="65405"/>
          </a:xfrm>
          <a:custGeom>
            <a:avLst/>
            <a:gdLst/>
            <a:ahLst/>
            <a:cxnLst/>
            <a:rect l="l" t="t" r="r" b="b"/>
            <a:pathLst>
              <a:path w="64134" h="65404">
                <a:moveTo>
                  <a:pt x="0" y="65402"/>
                </a:moveTo>
                <a:lnTo>
                  <a:pt x="63882" y="65402"/>
                </a:lnTo>
                <a:lnTo>
                  <a:pt x="63882" y="0"/>
                </a:lnTo>
                <a:lnTo>
                  <a:pt x="0" y="0"/>
                </a:lnTo>
                <a:lnTo>
                  <a:pt x="0" y="65402"/>
                </a:lnTo>
                <a:close/>
              </a:path>
            </a:pathLst>
          </a:custGeom>
          <a:solidFill>
            <a:srgbClr val="002E5E"/>
          </a:solidFill>
        </p:spPr>
        <p:txBody>
          <a:bodyPr wrap="square" lIns="0" tIns="0" rIns="0" bIns="0" rtlCol="0"/>
          <a:lstStyle/>
          <a:p>
            <a:endParaRPr/>
          </a:p>
        </p:txBody>
      </p:sp>
      <p:sp>
        <p:nvSpPr>
          <p:cNvPr id="21" name="object 21"/>
          <p:cNvSpPr/>
          <p:nvPr/>
        </p:nvSpPr>
        <p:spPr>
          <a:xfrm>
            <a:off x="2705100" y="5192270"/>
            <a:ext cx="64135" cy="65405"/>
          </a:xfrm>
          <a:custGeom>
            <a:avLst/>
            <a:gdLst/>
            <a:ahLst/>
            <a:cxnLst/>
            <a:rect l="l" t="t" r="r" b="b"/>
            <a:pathLst>
              <a:path w="64135" h="65404">
                <a:moveTo>
                  <a:pt x="0" y="65402"/>
                </a:moveTo>
                <a:lnTo>
                  <a:pt x="63879" y="65402"/>
                </a:lnTo>
                <a:lnTo>
                  <a:pt x="63879" y="0"/>
                </a:lnTo>
                <a:lnTo>
                  <a:pt x="0" y="0"/>
                </a:lnTo>
                <a:lnTo>
                  <a:pt x="0" y="65402"/>
                </a:lnTo>
                <a:close/>
              </a:path>
            </a:pathLst>
          </a:custGeom>
          <a:solidFill>
            <a:srgbClr val="005F96"/>
          </a:solidFill>
        </p:spPr>
        <p:txBody>
          <a:bodyPr wrap="square" lIns="0" tIns="0" rIns="0" bIns="0" rtlCol="0"/>
          <a:lstStyle/>
          <a:p>
            <a:endParaRPr/>
          </a:p>
        </p:txBody>
      </p:sp>
      <p:sp>
        <p:nvSpPr>
          <p:cNvPr id="22" name="object 22"/>
          <p:cNvSpPr/>
          <p:nvPr/>
        </p:nvSpPr>
        <p:spPr>
          <a:xfrm>
            <a:off x="4495800" y="5192270"/>
            <a:ext cx="62230" cy="65405"/>
          </a:xfrm>
          <a:custGeom>
            <a:avLst/>
            <a:gdLst/>
            <a:ahLst/>
            <a:cxnLst/>
            <a:rect l="l" t="t" r="r" b="b"/>
            <a:pathLst>
              <a:path w="62229" h="65404">
                <a:moveTo>
                  <a:pt x="0" y="65402"/>
                </a:moveTo>
                <a:lnTo>
                  <a:pt x="62106" y="65402"/>
                </a:lnTo>
                <a:lnTo>
                  <a:pt x="62106" y="0"/>
                </a:lnTo>
                <a:lnTo>
                  <a:pt x="0" y="0"/>
                </a:lnTo>
                <a:lnTo>
                  <a:pt x="0" y="65402"/>
                </a:lnTo>
                <a:close/>
              </a:path>
            </a:pathLst>
          </a:custGeom>
          <a:solidFill>
            <a:srgbClr val="00ABE6"/>
          </a:solidFill>
        </p:spPr>
        <p:txBody>
          <a:bodyPr wrap="square" lIns="0" tIns="0" rIns="0" bIns="0" rtlCol="0"/>
          <a:lstStyle/>
          <a:p>
            <a:endParaRPr/>
          </a:p>
        </p:txBody>
      </p:sp>
      <p:sp>
        <p:nvSpPr>
          <p:cNvPr id="23" name="object 23"/>
          <p:cNvSpPr txBox="1"/>
          <p:nvPr/>
        </p:nvSpPr>
        <p:spPr>
          <a:xfrm>
            <a:off x="4586604" y="5123815"/>
            <a:ext cx="1560195" cy="166071"/>
          </a:xfrm>
          <a:prstGeom prst="rect">
            <a:avLst/>
          </a:prstGeom>
        </p:spPr>
        <p:txBody>
          <a:bodyPr vert="horz" wrap="square" lIns="0" tIns="12065" rIns="0" bIns="0" rtlCol="0">
            <a:spAutoFit/>
          </a:bodyPr>
          <a:lstStyle/>
          <a:p>
            <a:pPr>
              <a:lnSpc>
                <a:spcPct val="100000"/>
              </a:lnSpc>
              <a:spcBef>
                <a:spcPts val="95"/>
              </a:spcBef>
            </a:pPr>
            <a:r>
              <a:rPr sz="1000" spc="-5" dirty="0">
                <a:solidFill>
                  <a:srgbClr val="002E5E"/>
                </a:solidFill>
                <a:latin typeface="Basic Sans Light"/>
                <a:cs typeface="Arial"/>
              </a:rPr>
              <a:t>Neither Agree Nor</a:t>
            </a:r>
            <a:r>
              <a:rPr sz="1000" spc="-145" dirty="0">
                <a:solidFill>
                  <a:srgbClr val="002E5E"/>
                </a:solidFill>
                <a:latin typeface="Basic Sans Light"/>
                <a:cs typeface="Arial"/>
              </a:rPr>
              <a:t> </a:t>
            </a:r>
            <a:r>
              <a:rPr sz="1000" spc="-5" dirty="0">
                <a:solidFill>
                  <a:srgbClr val="002E5E"/>
                </a:solidFill>
                <a:latin typeface="Basic Sans Light"/>
                <a:cs typeface="Arial"/>
              </a:rPr>
              <a:t>Disagree</a:t>
            </a:r>
            <a:endParaRPr sz="1000">
              <a:latin typeface="Basic Sans Light"/>
              <a:cs typeface="Arial"/>
            </a:endParaRPr>
          </a:p>
        </p:txBody>
      </p:sp>
      <p:sp>
        <p:nvSpPr>
          <p:cNvPr id="24" name="object 24"/>
          <p:cNvSpPr/>
          <p:nvPr/>
        </p:nvSpPr>
        <p:spPr>
          <a:xfrm>
            <a:off x="914400" y="5454396"/>
            <a:ext cx="64135" cy="64135"/>
          </a:xfrm>
          <a:custGeom>
            <a:avLst/>
            <a:gdLst/>
            <a:ahLst/>
            <a:cxnLst/>
            <a:rect l="l" t="t" r="r" b="b"/>
            <a:pathLst>
              <a:path w="64134" h="64135">
                <a:moveTo>
                  <a:pt x="0" y="63880"/>
                </a:moveTo>
                <a:lnTo>
                  <a:pt x="63882" y="63880"/>
                </a:lnTo>
                <a:lnTo>
                  <a:pt x="63882" y="0"/>
                </a:lnTo>
                <a:lnTo>
                  <a:pt x="0" y="0"/>
                </a:lnTo>
                <a:lnTo>
                  <a:pt x="0" y="63880"/>
                </a:lnTo>
                <a:close/>
              </a:path>
            </a:pathLst>
          </a:custGeom>
          <a:solidFill>
            <a:srgbClr val="63636A"/>
          </a:solidFill>
        </p:spPr>
        <p:txBody>
          <a:bodyPr wrap="square" lIns="0" tIns="0" rIns="0" bIns="0" rtlCol="0"/>
          <a:lstStyle/>
          <a:p>
            <a:endParaRPr/>
          </a:p>
        </p:txBody>
      </p:sp>
      <p:sp>
        <p:nvSpPr>
          <p:cNvPr id="25" name="object 25"/>
          <p:cNvSpPr txBox="1"/>
          <p:nvPr/>
        </p:nvSpPr>
        <p:spPr>
          <a:xfrm>
            <a:off x="1005230" y="5123815"/>
            <a:ext cx="1120140" cy="444500"/>
          </a:xfrm>
          <a:prstGeom prst="rect">
            <a:avLst/>
          </a:prstGeom>
        </p:spPr>
        <p:txBody>
          <a:bodyPr vert="horz" wrap="square" lIns="0" tIns="12065" rIns="0" bIns="0" rtlCol="0">
            <a:spAutoFit/>
          </a:bodyPr>
          <a:lstStyle/>
          <a:p>
            <a:pPr>
              <a:lnSpc>
                <a:spcPct val="100000"/>
              </a:lnSpc>
              <a:spcBef>
                <a:spcPts val="95"/>
              </a:spcBef>
            </a:pPr>
            <a:r>
              <a:rPr sz="1000" spc="-5" dirty="0">
                <a:solidFill>
                  <a:srgbClr val="002E5E"/>
                </a:solidFill>
                <a:latin typeface="Basic Sans Light"/>
                <a:cs typeface="Arial"/>
              </a:rPr>
              <a:t>Strongly</a:t>
            </a:r>
            <a:r>
              <a:rPr sz="1000" spc="-50" dirty="0">
                <a:solidFill>
                  <a:srgbClr val="002E5E"/>
                </a:solidFill>
                <a:latin typeface="Basic Sans Light"/>
                <a:cs typeface="Arial"/>
              </a:rPr>
              <a:t> </a:t>
            </a:r>
            <a:r>
              <a:rPr sz="1000" spc="-5" dirty="0">
                <a:solidFill>
                  <a:srgbClr val="002E5E"/>
                </a:solidFill>
                <a:latin typeface="Basic Sans Light"/>
                <a:cs typeface="Arial"/>
              </a:rPr>
              <a:t>Agree</a:t>
            </a:r>
            <a:endParaRPr sz="1000">
              <a:latin typeface="Basic Sans Light"/>
              <a:cs typeface="Arial"/>
            </a:endParaRPr>
          </a:p>
          <a:p>
            <a:pPr>
              <a:lnSpc>
                <a:spcPct val="100000"/>
              </a:lnSpc>
              <a:spcBef>
                <a:spcPts val="900"/>
              </a:spcBef>
            </a:pPr>
            <a:r>
              <a:rPr sz="1000" spc="-5" dirty="0">
                <a:solidFill>
                  <a:srgbClr val="002E5E"/>
                </a:solidFill>
                <a:latin typeface="Basic Sans Light"/>
                <a:cs typeface="Arial"/>
              </a:rPr>
              <a:t>Somewhat</a:t>
            </a:r>
            <a:r>
              <a:rPr sz="1000" spc="-135" dirty="0">
                <a:solidFill>
                  <a:srgbClr val="002E5E"/>
                </a:solidFill>
                <a:latin typeface="Basic Sans Light"/>
                <a:cs typeface="Arial"/>
              </a:rPr>
              <a:t> </a:t>
            </a:r>
            <a:r>
              <a:rPr sz="1000" spc="-5" dirty="0">
                <a:solidFill>
                  <a:srgbClr val="002E5E"/>
                </a:solidFill>
                <a:latin typeface="Basic Sans Light"/>
                <a:cs typeface="Arial"/>
              </a:rPr>
              <a:t>disagree</a:t>
            </a:r>
            <a:endParaRPr sz="1000">
              <a:latin typeface="Basic Sans Light"/>
              <a:cs typeface="Arial"/>
            </a:endParaRPr>
          </a:p>
        </p:txBody>
      </p:sp>
      <p:sp>
        <p:nvSpPr>
          <p:cNvPr id="26" name="object 26"/>
          <p:cNvSpPr/>
          <p:nvPr/>
        </p:nvSpPr>
        <p:spPr>
          <a:xfrm>
            <a:off x="2705100" y="5454396"/>
            <a:ext cx="64135" cy="64135"/>
          </a:xfrm>
          <a:custGeom>
            <a:avLst/>
            <a:gdLst/>
            <a:ahLst/>
            <a:cxnLst/>
            <a:rect l="l" t="t" r="r" b="b"/>
            <a:pathLst>
              <a:path w="64135" h="64135">
                <a:moveTo>
                  <a:pt x="0" y="63880"/>
                </a:moveTo>
                <a:lnTo>
                  <a:pt x="63879" y="63880"/>
                </a:lnTo>
                <a:lnTo>
                  <a:pt x="63879" y="0"/>
                </a:lnTo>
                <a:lnTo>
                  <a:pt x="0" y="0"/>
                </a:lnTo>
                <a:lnTo>
                  <a:pt x="0" y="63880"/>
                </a:lnTo>
                <a:close/>
              </a:path>
            </a:pathLst>
          </a:custGeom>
          <a:solidFill>
            <a:srgbClr val="005A55"/>
          </a:solidFill>
        </p:spPr>
        <p:txBody>
          <a:bodyPr wrap="square" lIns="0" tIns="0" rIns="0" bIns="0" rtlCol="0"/>
          <a:lstStyle/>
          <a:p>
            <a:endParaRPr/>
          </a:p>
        </p:txBody>
      </p:sp>
      <p:sp>
        <p:nvSpPr>
          <p:cNvPr id="27" name="object 27"/>
          <p:cNvSpPr txBox="1"/>
          <p:nvPr/>
        </p:nvSpPr>
        <p:spPr>
          <a:xfrm>
            <a:off x="2795904" y="5123815"/>
            <a:ext cx="983615" cy="444500"/>
          </a:xfrm>
          <a:prstGeom prst="rect">
            <a:avLst/>
          </a:prstGeom>
        </p:spPr>
        <p:txBody>
          <a:bodyPr vert="horz" wrap="square" lIns="0" tIns="12065" rIns="0" bIns="0" rtlCol="0">
            <a:spAutoFit/>
          </a:bodyPr>
          <a:lstStyle/>
          <a:p>
            <a:pPr>
              <a:lnSpc>
                <a:spcPct val="100000"/>
              </a:lnSpc>
              <a:spcBef>
                <a:spcPts val="95"/>
              </a:spcBef>
            </a:pPr>
            <a:r>
              <a:rPr sz="1000" spc="-5" dirty="0">
                <a:solidFill>
                  <a:srgbClr val="002E5E"/>
                </a:solidFill>
                <a:latin typeface="Basic Sans Light"/>
                <a:cs typeface="Arial"/>
              </a:rPr>
              <a:t>Somewhat</a:t>
            </a:r>
            <a:r>
              <a:rPr sz="1000" spc="-210" dirty="0">
                <a:solidFill>
                  <a:srgbClr val="002E5E"/>
                </a:solidFill>
                <a:latin typeface="Basic Sans Light"/>
                <a:cs typeface="Arial"/>
              </a:rPr>
              <a:t> </a:t>
            </a:r>
            <a:r>
              <a:rPr sz="1000" spc="-5" dirty="0">
                <a:solidFill>
                  <a:srgbClr val="002E5E"/>
                </a:solidFill>
                <a:latin typeface="Basic Sans Light"/>
                <a:cs typeface="Arial"/>
              </a:rPr>
              <a:t>Agree</a:t>
            </a:r>
            <a:endParaRPr sz="1000">
              <a:latin typeface="Basic Sans Light"/>
              <a:cs typeface="Arial"/>
            </a:endParaRPr>
          </a:p>
          <a:p>
            <a:pPr>
              <a:lnSpc>
                <a:spcPct val="100000"/>
              </a:lnSpc>
              <a:spcBef>
                <a:spcPts val="900"/>
              </a:spcBef>
            </a:pPr>
            <a:r>
              <a:rPr sz="1000" spc="-5" dirty="0">
                <a:solidFill>
                  <a:srgbClr val="002E5E"/>
                </a:solidFill>
                <a:latin typeface="Basic Sans Light"/>
                <a:cs typeface="Arial"/>
              </a:rPr>
              <a:t>Strongly</a:t>
            </a:r>
            <a:r>
              <a:rPr sz="1000" spc="-180" dirty="0">
                <a:solidFill>
                  <a:srgbClr val="002E5E"/>
                </a:solidFill>
                <a:latin typeface="Basic Sans Light"/>
                <a:cs typeface="Arial"/>
              </a:rPr>
              <a:t> </a:t>
            </a:r>
            <a:r>
              <a:rPr sz="1000" spc="-5" dirty="0">
                <a:solidFill>
                  <a:srgbClr val="002E5E"/>
                </a:solidFill>
                <a:latin typeface="Basic Sans Light"/>
                <a:cs typeface="Arial"/>
              </a:rPr>
              <a:t>disagree</a:t>
            </a:r>
            <a:endParaRPr sz="1000">
              <a:latin typeface="Basic Sans Light"/>
              <a:cs typeface="Arial"/>
            </a:endParaRPr>
          </a:p>
        </p:txBody>
      </p:sp>
      <p:sp>
        <p:nvSpPr>
          <p:cNvPr id="28" name="object 28"/>
          <p:cNvSpPr/>
          <p:nvPr/>
        </p:nvSpPr>
        <p:spPr>
          <a:xfrm>
            <a:off x="822960" y="2298192"/>
            <a:ext cx="5372100" cy="3493135"/>
          </a:xfrm>
          <a:custGeom>
            <a:avLst/>
            <a:gdLst/>
            <a:ahLst/>
            <a:cxnLst/>
            <a:rect l="l" t="t" r="r" b="b"/>
            <a:pathLst>
              <a:path w="5372100" h="3493135">
                <a:moveTo>
                  <a:pt x="0" y="3492880"/>
                </a:moveTo>
                <a:lnTo>
                  <a:pt x="5372100" y="3492880"/>
                </a:lnTo>
                <a:lnTo>
                  <a:pt x="5372100" y="0"/>
                </a:lnTo>
                <a:lnTo>
                  <a:pt x="0" y="0"/>
                </a:lnTo>
                <a:lnTo>
                  <a:pt x="0" y="3492880"/>
                </a:lnTo>
                <a:close/>
              </a:path>
            </a:pathLst>
          </a:custGeom>
          <a:ln w="9144">
            <a:solidFill>
              <a:srgbClr val="000000"/>
            </a:solidFill>
          </a:ln>
        </p:spPr>
        <p:txBody>
          <a:bodyPr wrap="square" lIns="0" tIns="0" rIns="0" bIns="0" rtlCol="0"/>
          <a:lstStyle/>
          <a:p>
            <a:endParaRPr/>
          </a:p>
        </p:txBody>
      </p:sp>
      <p:sp>
        <p:nvSpPr>
          <p:cNvPr id="31" name="object 31"/>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30</a:t>
            </a:fld>
            <a:endParaRPr dirty="0"/>
          </a:p>
        </p:txBody>
      </p:sp>
      <p:pic>
        <p:nvPicPr>
          <p:cNvPr id="32" name="Picture 31">
            <a:extLst>
              <a:ext uri="{FF2B5EF4-FFF2-40B4-BE49-F238E27FC236}">
                <a16:creationId xmlns:a16="http://schemas.microsoft.com/office/drawing/2014/main" id="{75D5F6C8-8C0F-4ACD-B278-B8DE21A1F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357" y="6020561"/>
            <a:ext cx="3549476" cy="766370"/>
          </a:xfrm>
          <a:prstGeom prst="rect">
            <a:avLst/>
          </a:prstGeom>
        </p:spPr>
      </p:pic>
      <p:sp>
        <p:nvSpPr>
          <p:cNvPr id="33" name="Rectangle 32">
            <a:extLst>
              <a:ext uri="{FF2B5EF4-FFF2-40B4-BE49-F238E27FC236}">
                <a16:creationId xmlns:a16="http://schemas.microsoft.com/office/drawing/2014/main" id="{33F0F572-C4D9-BCD6-FFD8-2190E3544F94}"/>
              </a:ext>
            </a:extLst>
          </p:cNvPr>
          <p:cNvSpPr/>
          <p:nvPr/>
        </p:nvSpPr>
        <p:spPr>
          <a:xfrm>
            <a:off x="6666271" y="2298192"/>
            <a:ext cx="4804622" cy="3493135"/>
          </a:xfrm>
          <a:prstGeom prst="rect">
            <a:avLst/>
          </a:prstGeom>
          <a:solidFill>
            <a:srgbClr val="0068A3"/>
          </a:solidFill>
          <a:ln>
            <a:noFill/>
          </a:ln>
          <a:effectLst>
            <a:outerShdw blurRad="50800" dist="508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9410" indent="-285750">
              <a:spcBef>
                <a:spcPts val="520"/>
              </a:spcBef>
              <a:buFont typeface="Arial" panose="020B0604020202020204" pitchFamily="34" charset="0"/>
              <a:buChar char="•"/>
            </a:pPr>
            <a:r>
              <a:rPr lang="en-US" sz="1400" spc="-5" dirty="0">
                <a:solidFill>
                  <a:srgbClr val="FFFFFF"/>
                </a:solidFill>
                <a:latin typeface="Basic Sans Light"/>
                <a:cs typeface="Arial"/>
              </a:rPr>
              <a:t>IIA India completed the conduct of over 76 webinars &amp;  GTM programs between April 2021 &amp; March 2022. Over  5,500 participants attended these webinars. Approx. 70% were free.</a:t>
            </a:r>
          </a:p>
          <a:p>
            <a:pPr marL="358775" marR="102235" indent="-285750">
              <a:lnSpc>
                <a:spcPct val="147900"/>
              </a:lnSpc>
              <a:spcBef>
                <a:spcPts val="300"/>
              </a:spcBef>
              <a:buFont typeface="Arial" panose="020B0604020202020204" pitchFamily="34" charset="0"/>
              <a:buChar char="•"/>
              <a:tabLst>
                <a:tab pos="360045" algn="l"/>
                <a:tab pos="710565" algn="l"/>
                <a:tab pos="1237615" algn="l"/>
                <a:tab pos="2091055" algn="l"/>
                <a:tab pos="2489200" algn="l"/>
                <a:tab pos="3153410" algn="l"/>
                <a:tab pos="3552825" algn="l"/>
                <a:tab pos="4040504" algn="l"/>
                <a:tab pos="4499610" algn="l"/>
              </a:tabLst>
            </a:pPr>
            <a:r>
              <a:rPr lang="en-US" sz="1400" spc="-5" dirty="0">
                <a:solidFill>
                  <a:srgbClr val="FFFFFF"/>
                </a:solidFill>
                <a:latin typeface="Basic Sans Light"/>
                <a:cs typeface="Arial"/>
              </a:rPr>
              <a:t>IIA India conducts 6-9 events per year with 	eminent speakers from the global community are in presence.</a:t>
            </a:r>
          </a:p>
          <a:p>
            <a:pPr marL="360045" marR="102235" indent="-287020">
              <a:lnSpc>
                <a:spcPct val="147900"/>
              </a:lnSpc>
              <a:spcBef>
                <a:spcPts val="300"/>
              </a:spcBef>
              <a:buFont typeface="Arial" panose="020B0604020202020204" pitchFamily="34" charset="0"/>
              <a:buChar char="•"/>
            </a:pPr>
            <a:r>
              <a:rPr lang="en-US" sz="1400" spc="-5" dirty="0">
                <a:solidFill>
                  <a:srgbClr val="FFFFFF"/>
                </a:solidFill>
                <a:latin typeface="Basic Sans Light"/>
                <a:cs typeface="Arial"/>
              </a:rPr>
              <a:t>Virtual events </a:t>
            </a:r>
            <a:r>
              <a:rPr lang="en-US" sz="1400" dirty="0">
                <a:solidFill>
                  <a:srgbClr val="FFFFFF"/>
                </a:solidFill>
                <a:latin typeface="Basic Sans Light"/>
                <a:cs typeface="Arial"/>
              </a:rPr>
              <a:t>are </a:t>
            </a:r>
            <a:r>
              <a:rPr lang="en-US" sz="1400" spc="-5" dirty="0">
                <a:solidFill>
                  <a:srgbClr val="FFFFFF"/>
                </a:solidFill>
                <a:latin typeface="Basic Sans Light"/>
                <a:cs typeface="Arial"/>
              </a:rPr>
              <a:t>organized </a:t>
            </a:r>
            <a:r>
              <a:rPr lang="en-US" sz="1400" spc="-10" dirty="0">
                <a:solidFill>
                  <a:srgbClr val="FFFFFF"/>
                </a:solidFill>
                <a:latin typeface="Basic Sans Light"/>
                <a:cs typeface="Arial"/>
              </a:rPr>
              <a:t>at </a:t>
            </a:r>
            <a:r>
              <a:rPr lang="en-US" sz="1400" spc="-5" dirty="0">
                <a:solidFill>
                  <a:srgbClr val="FFFFFF"/>
                </a:solidFill>
                <a:latin typeface="Basic Sans Light"/>
                <a:cs typeface="Arial"/>
              </a:rPr>
              <a:t>global level with </a:t>
            </a:r>
            <a:r>
              <a:rPr lang="en-US" sz="1400" spc="-10" dirty="0">
                <a:solidFill>
                  <a:srgbClr val="FFFFFF"/>
                </a:solidFill>
                <a:latin typeface="Basic Sans Light"/>
                <a:cs typeface="Arial"/>
              </a:rPr>
              <a:t>opportunity  </a:t>
            </a:r>
            <a:r>
              <a:rPr lang="en-US" sz="1400" dirty="0">
                <a:solidFill>
                  <a:srgbClr val="FFFFFF"/>
                </a:solidFill>
                <a:latin typeface="Basic Sans Light"/>
                <a:cs typeface="Arial"/>
              </a:rPr>
              <a:t>to </a:t>
            </a:r>
            <a:r>
              <a:rPr lang="en-US" sz="1400" spc="-5" dirty="0">
                <a:solidFill>
                  <a:srgbClr val="FFFFFF"/>
                </a:solidFill>
                <a:latin typeface="Basic Sans Light"/>
                <a:cs typeface="Arial"/>
              </a:rPr>
              <a:t>network with global leaders and gain </a:t>
            </a:r>
            <a:r>
              <a:rPr lang="en-US" sz="1400" spc="-10" dirty="0">
                <a:solidFill>
                  <a:srgbClr val="FFFFFF"/>
                </a:solidFill>
                <a:latin typeface="Basic Sans Light"/>
                <a:cs typeface="Arial"/>
              </a:rPr>
              <a:t>international  </a:t>
            </a:r>
            <a:r>
              <a:rPr lang="en-US" sz="1400" spc="-5" dirty="0">
                <a:solidFill>
                  <a:srgbClr val="FFFFFF"/>
                </a:solidFill>
                <a:latin typeface="Basic Sans Light"/>
                <a:cs typeface="Arial"/>
              </a:rPr>
              <a:t>exposure.</a:t>
            </a:r>
            <a:endParaRPr lang="en-US" sz="1400" spc="-5" dirty="0">
              <a:latin typeface="Basic Sans Light"/>
              <a:cs typeface="Arial"/>
            </a:endParaRPr>
          </a:p>
          <a:p>
            <a:pPr marL="360045" marR="102235" indent="-287020">
              <a:lnSpc>
                <a:spcPct val="147900"/>
              </a:lnSpc>
              <a:spcBef>
                <a:spcPts val="300"/>
              </a:spcBef>
              <a:buFont typeface="Arial" panose="020B0604020202020204" pitchFamily="34" charset="0"/>
              <a:buChar char="•"/>
            </a:pPr>
            <a:r>
              <a:rPr lang="en-US" sz="1400" dirty="0">
                <a:solidFill>
                  <a:srgbClr val="FFFFFF"/>
                </a:solidFill>
                <a:latin typeface="Basic Sans Light"/>
                <a:cs typeface="Times New Roman"/>
              </a:rPr>
              <a:t> </a:t>
            </a:r>
            <a:r>
              <a:rPr lang="en-US" sz="1400" spc="-10" dirty="0">
                <a:solidFill>
                  <a:srgbClr val="FFFFFF"/>
                </a:solidFill>
                <a:latin typeface="Basic Sans Light"/>
                <a:cs typeface="Arial"/>
              </a:rPr>
              <a:t>Webinars </a:t>
            </a:r>
            <a:r>
              <a:rPr lang="en-US" sz="1400" spc="-5" dirty="0">
                <a:solidFill>
                  <a:srgbClr val="FFFFFF"/>
                </a:solidFill>
                <a:latin typeface="Basic Sans Light"/>
                <a:cs typeface="Arial"/>
              </a:rPr>
              <a:t>exclusively </a:t>
            </a:r>
            <a:r>
              <a:rPr lang="en-US" sz="1400" dirty="0">
                <a:solidFill>
                  <a:srgbClr val="FFFFFF"/>
                </a:solidFill>
                <a:latin typeface="Basic Sans Light"/>
                <a:cs typeface="Arial"/>
              </a:rPr>
              <a:t>for chapter</a:t>
            </a:r>
            <a:r>
              <a:rPr lang="en-US" sz="1400" spc="-35" dirty="0">
                <a:solidFill>
                  <a:srgbClr val="FFFFFF"/>
                </a:solidFill>
                <a:latin typeface="Basic Sans Light"/>
                <a:cs typeface="Arial"/>
              </a:rPr>
              <a:t> </a:t>
            </a:r>
            <a:r>
              <a:rPr lang="en-US" sz="1400" spc="-5" dirty="0">
                <a:solidFill>
                  <a:srgbClr val="FFFFFF"/>
                </a:solidFill>
                <a:latin typeface="Basic Sans Light"/>
                <a:cs typeface="Arial"/>
              </a:rPr>
              <a:t>members</a:t>
            </a:r>
            <a:endParaRPr lang="en-US" sz="1400" dirty="0">
              <a:latin typeface="Basic Sans Light"/>
              <a:cs typeface="Arial"/>
            </a:endParaRPr>
          </a:p>
          <a:p>
            <a:pPr algn="ctr"/>
            <a:endParaRPr lang="en-IN" dirty="0"/>
          </a:p>
        </p:txBody>
      </p:sp>
      <p:grpSp>
        <p:nvGrpSpPr>
          <p:cNvPr id="35" name="Group 34">
            <a:extLst>
              <a:ext uri="{FF2B5EF4-FFF2-40B4-BE49-F238E27FC236}">
                <a16:creationId xmlns:a16="http://schemas.microsoft.com/office/drawing/2014/main" id="{73555D45-7BF4-0B80-9E6F-D073F27A9F57}"/>
              </a:ext>
            </a:extLst>
          </p:cNvPr>
          <p:cNvGrpSpPr/>
          <p:nvPr/>
        </p:nvGrpSpPr>
        <p:grpSpPr>
          <a:xfrm>
            <a:off x="695632" y="197284"/>
            <a:ext cx="519430" cy="483234"/>
            <a:chOff x="695632" y="197284"/>
            <a:chExt cx="519430" cy="483234"/>
          </a:xfrm>
        </p:grpSpPr>
        <p:sp>
          <p:nvSpPr>
            <p:cNvPr id="29" name="object 29"/>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34" name="TextBox 33">
              <a:extLst>
                <a:ext uri="{FF2B5EF4-FFF2-40B4-BE49-F238E27FC236}">
                  <a16:creationId xmlns:a16="http://schemas.microsoft.com/office/drawing/2014/main" id="{EE3E3701-7C98-BDB3-A432-22CAE42378F9}"/>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7</a:t>
              </a:r>
            </a:p>
          </p:txBody>
        </p:sp>
      </p:grpSp>
    </p:spTree>
    <p:extLst>
      <p:ext uri="{BB962C8B-B14F-4D97-AF65-F5344CB8AC3E}">
        <p14:creationId xmlns:p14="http://schemas.microsoft.com/office/powerpoint/2010/main" val="368046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1905" y="197508"/>
            <a:ext cx="5648960" cy="444352"/>
          </a:xfrm>
          <a:prstGeom prst="rect">
            <a:avLst/>
          </a:prstGeom>
        </p:spPr>
        <p:txBody>
          <a:bodyPr vert="horz" wrap="square" lIns="0" tIns="13335" rIns="0" bIns="0" rtlCol="0">
            <a:spAutoFit/>
          </a:bodyPr>
          <a:lstStyle/>
          <a:p>
            <a:pPr marL="12700">
              <a:lnSpc>
                <a:spcPct val="100000"/>
              </a:lnSpc>
              <a:spcBef>
                <a:spcPts val="105"/>
              </a:spcBef>
            </a:pPr>
            <a:r>
              <a:rPr sz="2800" b="1" dirty="0">
                <a:solidFill>
                  <a:srgbClr val="006299"/>
                </a:solidFill>
                <a:latin typeface="Basic Sans Light"/>
              </a:rPr>
              <a:t>The IIA India periodicals</a:t>
            </a:r>
          </a:p>
        </p:txBody>
      </p:sp>
      <p:sp>
        <p:nvSpPr>
          <p:cNvPr id="3" name="object 3"/>
          <p:cNvSpPr txBox="1"/>
          <p:nvPr/>
        </p:nvSpPr>
        <p:spPr>
          <a:xfrm>
            <a:off x="1224660" y="894872"/>
            <a:ext cx="10257410" cy="843821"/>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Basic Sans Light"/>
                <a:cs typeface="Arial"/>
              </a:rPr>
              <a:t>The </a:t>
            </a:r>
            <a:r>
              <a:rPr sz="1800" spc="-5" dirty="0">
                <a:latin typeface="Basic Sans Light"/>
                <a:cs typeface="Arial"/>
              </a:rPr>
              <a:t>Institute </a:t>
            </a:r>
            <a:r>
              <a:rPr sz="1800" spc="-20" dirty="0">
                <a:latin typeface="Basic Sans Light"/>
                <a:cs typeface="Arial"/>
              </a:rPr>
              <a:t>has </a:t>
            </a:r>
            <a:r>
              <a:rPr sz="1800" spc="-5" dirty="0">
                <a:latin typeface="Basic Sans Light"/>
                <a:cs typeface="Arial"/>
              </a:rPr>
              <a:t>many </a:t>
            </a:r>
            <a:r>
              <a:rPr sz="1800" spc="-10" dirty="0">
                <a:latin typeface="Basic Sans Light"/>
                <a:cs typeface="Arial"/>
              </a:rPr>
              <a:t>opportunities </a:t>
            </a:r>
            <a:r>
              <a:rPr sz="1800" dirty="0">
                <a:latin typeface="Basic Sans Light"/>
                <a:cs typeface="Arial"/>
              </a:rPr>
              <a:t>for </a:t>
            </a:r>
            <a:r>
              <a:rPr sz="1800" spc="-10" dirty="0">
                <a:latin typeface="Basic Sans Light"/>
                <a:cs typeface="Arial"/>
              </a:rPr>
              <a:t>internal auditors </a:t>
            </a:r>
            <a:r>
              <a:rPr sz="1800" dirty="0">
                <a:latin typeface="Basic Sans Light"/>
                <a:cs typeface="Arial"/>
              </a:rPr>
              <a:t>to </a:t>
            </a:r>
            <a:r>
              <a:rPr sz="1800" spc="-10" dirty="0">
                <a:latin typeface="Basic Sans Light"/>
                <a:cs typeface="Arial"/>
              </a:rPr>
              <a:t>participate </a:t>
            </a:r>
            <a:r>
              <a:rPr sz="1800" spc="-15" dirty="0">
                <a:latin typeface="Basic Sans Light"/>
                <a:cs typeface="Arial"/>
              </a:rPr>
              <a:t>beyond </a:t>
            </a:r>
            <a:r>
              <a:rPr sz="1800" spc="-5" dirty="0">
                <a:latin typeface="Basic Sans Light"/>
                <a:cs typeface="Arial"/>
              </a:rPr>
              <a:t>membership.  </a:t>
            </a:r>
            <a:r>
              <a:rPr sz="1800" dirty="0">
                <a:latin typeface="Basic Sans Light"/>
                <a:cs typeface="Arial"/>
              </a:rPr>
              <a:t>IIA </a:t>
            </a:r>
            <a:r>
              <a:rPr sz="1800" spc="-10" dirty="0">
                <a:latin typeface="Basic Sans Light"/>
                <a:cs typeface="Arial"/>
              </a:rPr>
              <a:t>empowers </a:t>
            </a:r>
            <a:r>
              <a:rPr sz="1800" dirty="0">
                <a:latin typeface="Basic Sans Light"/>
                <a:cs typeface="Arial"/>
              </a:rPr>
              <a:t>its </a:t>
            </a:r>
            <a:r>
              <a:rPr sz="1800" spc="-10" dirty="0">
                <a:latin typeface="Basic Sans Light"/>
                <a:cs typeface="Arial"/>
              </a:rPr>
              <a:t>member </a:t>
            </a:r>
            <a:r>
              <a:rPr sz="1800" spc="-5" dirty="0">
                <a:latin typeface="Basic Sans Light"/>
                <a:cs typeface="Arial"/>
              </a:rPr>
              <a:t>to make </a:t>
            </a:r>
            <a:r>
              <a:rPr sz="1800" spc="-10" dirty="0">
                <a:latin typeface="Basic Sans Light"/>
                <a:cs typeface="Arial"/>
              </a:rPr>
              <a:t>difference </a:t>
            </a:r>
            <a:r>
              <a:rPr sz="1800" spc="-5" dirty="0">
                <a:latin typeface="Basic Sans Light"/>
                <a:cs typeface="Arial"/>
              </a:rPr>
              <a:t>in </a:t>
            </a:r>
            <a:r>
              <a:rPr sz="1800" spc="-10" dirty="0">
                <a:latin typeface="Basic Sans Light"/>
                <a:cs typeface="Arial"/>
              </a:rPr>
              <a:t>their </a:t>
            </a:r>
            <a:r>
              <a:rPr sz="1800" spc="-5" dirty="0">
                <a:latin typeface="Basic Sans Light"/>
                <a:cs typeface="Arial"/>
              </a:rPr>
              <a:t>professions </a:t>
            </a:r>
            <a:r>
              <a:rPr sz="1800" spc="-10" dirty="0">
                <a:latin typeface="Basic Sans Light"/>
                <a:cs typeface="Arial"/>
              </a:rPr>
              <a:t>through contribution in  </a:t>
            </a:r>
            <a:r>
              <a:rPr sz="1800" spc="-5" dirty="0">
                <a:latin typeface="Basic Sans Light"/>
                <a:cs typeface="Arial"/>
              </a:rPr>
              <a:t>periodicals </a:t>
            </a:r>
            <a:r>
              <a:rPr sz="1800" spc="-10" dirty="0">
                <a:latin typeface="Basic Sans Light"/>
                <a:cs typeface="Arial"/>
              </a:rPr>
              <a:t>aimed </a:t>
            </a:r>
            <a:r>
              <a:rPr sz="1800" dirty="0">
                <a:latin typeface="Basic Sans Light"/>
                <a:cs typeface="Arial"/>
              </a:rPr>
              <a:t>to </a:t>
            </a:r>
            <a:r>
              <a:rPr sz="1800" spc="-5" dirty="0">
                <a:latin typeface="Basic Sans Light"/>
                <a:cs typeface="Arial"/>
              </a:rPr>
              <a:t>share commentary on </a:t>
            </a:r>
            <a:r>
              <a:rPr sz="1800" spc="-10" dirty="0">
                <a:latin typeface="Basic Sans Light"/>
                <a:cs typeface="Arial"/>
              </a:rPr>
              <a:t>emerging issues </a:t>
            </a:r>
            <a:r>
              <a:rPr sz="1800" dirty="0">
                <a:latin typeface="Basic Sans Light"/>
                <a:cs typeface="Arial"/>
              </a:rPr>
              <a:t>to </a:t>
            </a:r>
            <a:r>
              <a:rPr sz="1800" spc="-5" dirty="0">
                <a:latin typeface="Basic Sans Light"/>
                <a:cs typeface="Arial"/>
              </a:rPr>
              <a:t>a </a:t>
            </a:r>
            <a:r>
              <a:rPr sz="1800" spc="-20" dirty="0">
                <a:latin typeface="Basic Sans Light"/>
                <a:cs typeface="Arial"/>
              </a:rPr>
              <a:t>wide </a:t>
            </a:r>
            <a:r>
              <a:rPr sz="1800" spc="-5" dirty="0">
                <a:latin typeface="Basic Sans Light"/>
                <a:cs typeface="Arial"/>
              </a:rPr>
              <a:t>network of </a:t>
            </a:r>
            <a:r>
              <a:rPr sz="1800" spc="-10" dirty="0">
                <a:latin typeface="Basic Sans Light"/>
                <a:cs typeface="Arial"/>
              </a:rPr>
              <a:t>internal </a:t>
            </a:r>
            <a:r>
              <a:rPr sz="1800" spc="-5" dirty="0">
                <a:latin typeface="Basic Sans Light"/>
                <a:cs typeface="Arial"/>
              </a:rPr>
              <a:t>audit  professionals.</a:t>
            </a:r>
            <a:endParaRPr sz="1800" dirty="0">
              <a:latin typeface="Basic Sans Light"/>
              <a:cs typeface="Arial"/>
            </a:endParaRPr>
          </a:p>
        </p:txBody>
      </p:sp>
      <p:sp>
        <p:nvSpPr>
          <p:cNvPr id="4" name="object 4"/>
          <p:cNvSpPr/>
          <p:nvPr/>
        </p:nvSpPr>
        <p:spPr>
          <a:xfrm>
            <a:off x="9262871" y="3749548"/>
            <a:ext cx="1571244" cy="1990344"/>
          </a:xfrm>
          <a:prstGeom prst="rect">
            <a:avLst/>
          </a:prstGeom>
          <a:blipFill>
            <a:blip r:embed="rId2" cstate="print"/>
            <a:stretch>
              <a:fillRect/>
            </a:stretch>
          </a:blipFill>
        </p:spPr>
        <p:txBody>
          <a:bodyPr wrap="square" lIns="0" tIns="0" rIns="0" bIns="0" rtlCol="0"/>
          <a:lstStyle/>
          <a:p>
            <a:endParaRPr>
              <a:latin typeface="Basic Sans Light"/>
            </a:endParaRPr>
          </a:p>
        </p:txBody>
      </p:sp>
      <p:sp>
        <p:nvSpPr>
          <p:cNvPr id="6" name="object 6"/>
          <p:cNvSpPr txBox="1"/>
          <p:nvPr/>
        </p:nvSpPr>
        <p:spPr>
          <a:xfrm>
            <a:off x="6787388" y="3409823"/>
            <a:ext cx="32613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2E5E"/>
                </a:solidFill>
                <a:latin typeface="Basic Sans Light"/>
                <a:cs typeface="Arial"/>
              </a:rPr>
              <a:t>Internal </a:t>
            </a:r>
            <a:r>
              <a:rPr sz="1800" b="1" spc="-20" dirty="0">
                <a:solidFill>
                  <a:srgbClr val="002E5E"/>
                </a:solidFill>
                <a:latin typeface="Basic Sans Light"/>
                <a:cs typeface="Arial"/>
              </a:rPr>
              <a:t>Audit </a:t>
            </a:r>
            <a:r>
              <a:rPr sz="1800" b="1" spc="-45" dirty="0">
                <a:solidFill>
                  <a:srgbClr val="002E5E"/>
                </a:solidFill>
                <a:latin typeface="Basic Sans Light"/>
                <a:cs typeface="Arial"/>
              </a:rPr>
              <a:t>Today</a:t>
            </a:r>
            <a:r>
              <a:rPr sz="1800" b="1" spc="-250" dirty="0">
                <a:solidFill>
                  <a:srgbClr val="002E5E"/>
                </a:solidFill>
                <a:latin typeface="Basic Sans Light"/>
                <a:cs typeface="Arial"/>
              </a:rPr>
              <a:t> </a:t>
            </a:r>
            <a:r>
              <a:rPr sz="1800" b="1" dirty="0">
                <a:solidFill>
                  <a:srgbClr val="002E5E"/>
                </a:solidFill>
                <a:latin typeface="Basic Sans Light"/>
                <a:cs typeface="Arial"/>
              </a:rPr>
              <a:t>Magazine</a:t>
            </a:r>
            <a:endParaRPr sz="1800" dirty="0">
              <a:latin typeface="Basic Sans Light"/>
              <a:cs typeface="Arial"/>
            </a:endParaRPr>
          </a:p>
        </p:txBody>
      </p:sp>
      <p:sp>
        <p:nvSpPr>
          <p:cNvPr id="8" name="object 8"/>
          <p:cNvSpPr/>
          <p:nvPr/>
        </p:nvSpPr>
        <p:spPr>
          <a:xfrm>
            <a:off x="6096761" y="2024633"/>
            <a:ext cx="5386070" cy="1146175"/>
          </a:xfrm>
          <a:custGeom>
            <a:avLst/>
            <a:gdLst/>
            <a:ahLst/>
            <a:cxnLst/>
            <a:rect l="l" t="t" r="r" b="b"/>
            <a:pathLst>
              <a:path w="5386070" h="1146175">
                <a:moveTo>
                  <a:pt x="0" y="1145921"/>
                </a:moveTo>
                <a:lnTo>
                  <a:pt x="5385562" y="1145921"/>
                </a:lnTo>
                <a:lnTo>
                  <a:pt x="5385562" y="0"/>
                </a:lnTo>
                <a:lnTo>
                  <a:pt x="0" y="0"/>
                </a:lnTo>
                <a:lnTo>
                  <a:pt x="0" y="1145921"/>
                </a:lnTo>
                <a:close/>
              </a:path>
            </a:pathLst>
          </a:custGeom>
          <a:ln w="56388">
            <a:solidFill>
              <a:srgbClr val="FFFFFF"/>
            </a:solidFill>
          </a:ln>
        </p:spPr>
        <p:txBody>
          <a:bodyPr wrap="square" lIns="0" tIns="0" rIns="0" bIns="0" rtlCol="0"/>
          <a:lstStyle/>
          <a:p>
            <a:endParaRPr/>
          </a:p>
        </p:txBody>
      </p:sp>
      <p:sp>
        <p:nvSpPr>
          <p:cNvPr id="10" name="object 10"/>
          <p:cNvSpPr/>
          <p:nvPr/>
        </p:nvSpPr>
        <p:spPr>
          <a:xfrm>
            <a:off x="6118859" y="3749548"/>
            <a:ext cx="1543812" cy="1990344"/>
          </a:xfrm>
          <a:prstGeom prst="rect">
            <a:avLst/>
          </a:prstGeom>
          <a:blipFill>
            <a:blip r:embed="rId3" cstate="print"/>
            <a:stretch>
              <a:fillRect/>
            </a:stretch>
          </a:blipFill>
        </p:spPr>
        <p:txBody>
          <a:bodyPr wrap="square" lIns="0" tIns="0" rIns="0" bIns="0" rtlCol="0"/>
          <a:lstStyle/>
          <a:p>
            <a:endParaRPr>
              <a:latin typeface="Basic Sans Light"/>
            </a:endParaRPr>
          </a:p>
        </p:txBody>
      </p:sp>
      <p:sp>
        <p:nvSpPr>
          <p:cNvPr id="11" name="object 11"/>
          <p:cNvSpPr/>
          <p:nvPr/>
        </p:nvSpPr>
        <p:spPr>
          <a:xfrm>
            <a:off x="7699247" y="3749548"/>
            <a:ext cx="1562100" cy="1990344"/>
          </a:xfrm>
          <a:prstGeom prst="rect">
            <a:avLst/>
          </a:prstGeom>
          <a:blipFill>
            <a:blip r:embed="rId4" cstate="print"/>
            <a:stretch>
              <a:fillRect/>
            </a:stretch>
          </a:blipFill>
        </p:spPr>
        <p:txBody>
          <a:bodyPr wrap="square" lIns="0" tIns="0" rIns="0" bIns="0" rtlCol="0"/>
          <a:lstStyle/>
          <a:p>
            <a:endParaRPr>
              <a:latin typeface="Basic Sans Light"/>
            </a:endParaRPr>
          </a:p>
        </p:txBody>
      </p:sp>
      <p:sp>
        <p:nvSpPr>
          <p:cNvPr id="12" name="object 12"/>
          <p:cNvSpPr/>
          <p:nvPr/>
        </p:nvSpPr>
        <p:spPr>
          <a:xfrm>
            <a:off x="1341119" y="1955292"/>
            <a:ext cx="3954779" cy="4716780"/>
          </a:xfrm>
          <a:custGeom>
            <a:avLst/>
            <a:gdLst/>
            <a:ahLst/>
            <a:cxnLst/>
            <a:rect l="l" t="t" r="r" b="b"/>
            <a:pathLst>
              <a:path w="3954779" h="4716780">
                <a:moveTo>
                  <a:pt x="3701669" y="0"/>
                </a:moveTo>
                <a:lnTo>
                  <a:pt x="253111" y="0"/>
                </a:lnTo>
                <a:lnTo>
                  <a:pt x="207391" y="4063"/>
                </a:lnTo>
                <a:lnTo>
                  <a:pt x="164338" y="15748"/>
                </a:lnTo>
                <a:lnTo>
                  <a:pt x="124841" y="34290"/>
                </a:lnTo>
                <a:lnTo>
                  <a:pt x="89662" y="59182"/>
                </a:lnTo>
                <a:lnTo>
                  <a:pt x="59182" y="89662"/>
                </a:lnTo>
                <a:lnTo>
                  <a:pt x="34290" y="124841"/>
                </a:lnTo>
                <a:lnTo>
                  <a:pt x="15748" y="164337"/>
                </a:lnTo>
                <a:lnTo>
                  <a:pt x="4064" y="207391"/>
                </a:lnTo>
                <a:lnTo>
                  <a:pt x="0" y="253111"/>
                </a:lnTo>
                <a:lnTo>
                  <a:pt x="0" y="4463669"/>
                </a:lnTo>
                <a:lnTo>
                  <a:pt x="4064" y="4509439"/>
                </a:lnTo>
                <a:lnTo>
                  <a:pt x="15748" y="4552416"/>
                </a:lnTo>
                <a:lnTo>
                  <a:pt x="34290" y="4591888"/>
                </a:lnTo>
                <a:lnTo>
                  <a:pt x="59182" y="4627181"/>
                </a:lnTo>
                <a:lnTo>
                  <a:pt x="89662" y="4657598"/>
                </a:lnTo>
                <a:lnTo>
                  <a:pt x="124841" y="4682464"/>
                </a:lnTo>
                <a:lnTo>
                  <a:pt x="164338" y="4701070"/>
                </a:lnTo>
                <a:lnTo>
                  <a:pt x="207391" y="4712741"/>
                </a:lnTo>
                <a:lnTo>
                  <a:pt x="253111" y="4716780"/>
                </a:lnTo>
                <a:lnTo>
                  <a:pt x="3701669" y="4716780"/>
                </a:lnTo>
                <a:lnTo>
                  <a:pt x="3747389" y="4712741"/>
                </a:lnTo>
                <a:lnTo>
                  <a:pt x="3790442" y="4701070"/>
                </a:lnTo>
                <a:lnTo>
                  <a:pt x="3829939" y="4682464"/>
                </a:lnTo>
                <a:lnTo>
                  <a:pt x="3865118" y="4657598"/>
                </a:lnTo>
                <a:lnTo>
                  <a:pt x="3895598" y="4627181"/>
                </a:lnTo>
                <a:lnTo>
                  <a:pt x="3920490" y="4591888"/>
                </a:lnTo>
                <a:lnTo>
                  <a:pt x="3939031" y="4552416"/>
                </a:lnTo>
                <a:lnTo>
                  <a:pt x="3950716" y="4509439"/>
                </a:lnTo>
                <a:lnTo>
                  <a:pt x="3954779" y="4463669"/>
                </a:lnTo>
                <a:lnTo>
                  <a:pt x="3954779" y="253111"/>
                </a:lnTo>
                <a:lnTo>
                  <a:pt x="3950716" y="207391"/>
                </a:lnTo>
                <a:lnTo>
                  <a:pt x="3939031" y="164337"/>
                </a:lnTo>
                <a:lnTo>
                  <a:pt x="3920490" y="124841"/>
                </a:lnTo>
                <a:lnTo>
                  <a:pt x="3895598" y="89662"/>
                </a:lnTo>
                <a:lnTo>
                  <a:pt x="3865118" y="59182"/>
                </a:lnTo>
                <a:lnTo>
                  <a:pt x="3829939" y="34290"/>
                </a:lnTo>
                <a:lnTo>
                  <a:pt x="3790442" y="15748"/>
                </a:lnTo>
                <a:lnTo>
                  <a:pt x="3747389" y="4063"/>
                </a:lnTo>
                <a:lnTo>
                  <a:pt x="3701669" y="0"/>
                </a:lnTo>
                <a:close/>
              </a:path>
            </a:pathLst>
          </a:custGeom>
          <a:solidFill>
            <a:srgbClr val="63636A"/>
          </a:solidFill>
        </p:spPr>
        <p:txBody>
          <a:bodyPr wrap="square" lIns="0" tIns="0" rIns="0" bIns="0" rtlCol="0"/>
          <a:lstStyle/>
          <a:p>
            <a:endParaRPr/>
          </a:p>
        </p:txBody>
      </p:sp>
      <p:sp>
        <p:nvSpPr>
          <p:cNvPr id="13" name="object 13"/>
          <p:cNvSpPr/>
          <p:nvPr/>
        </p:nvSpPr>
        <p:spPr>
          <a:xfrm>
            <a:off x="5021579" y="2228088"/>
            <a:ext cx="0" cy="4175760"/>
          </a:xfrm>
          <a:custGeom>
            <a:avLst/>
            <a:gdLst/>
            <a:ahLst/>
            <a:cxnLst/>
            <a:rect l="l" t="t" r="r" b="b"/>
            <a:pathLst>
              <a:path h="4175760">
                <a:moveTo>
                  <a:pt x="0" y="0"/>
                </a:moveTo>
                <a:lnTo>
                  <a:pt x="0" y="4175760"/>
                </a:lnTo>
              </a:path>
            </a:pathLst>
          </a:custGeom>
          <a:ln w="73152">
            <a:solidFill>
              <a:srgbClr val="EBEBEB"/>
            </a:solidFill>
          </a:ln>
        </p:spPr>
        <p:txBody>
          <a:bodyPr wrap="square" lIns="0" tIns="0" rIns="0" bIns="0" rtlCol="0"/>
          <a:lstStyle/>
          <a:p>
            <a:endParaRPr/>
          </a:p>
        </p:txBody>
      </p:sp>
      <p:sp>
        <p:nvSpPr>
          <p:cNvPr id="14" name="object 14"/>
          <p:cNvSpPr/>
          <p:nvPr/>
        </p:nvSpPr>
        <p:spPr>
          <a:xfrm>
            <a:off x="5095494" y="2268473"/>
            <a:ext cx="0" cy="4111625"/>
          </a:xfrm>
          <a:custGeom>
            <a:avLst/>
            <a:gdLst/>
            <a:ahLst/>
            <a:cxnLst/>
            <a:rect l="l" t="t" r="r" b="b"/>
            <a:pathLst>
              <a:path h="4111625">
                <a:moveTo>
                  <a:pt x="0" y="0"/>
                </a:moveTo>
                <a:lnTo>
                  <a:pt x="0" y="4111244"/>
                </a:lnTo>
              </a:path>
            </a:pathLst>
          </a:custGeom>
          <a:ln w="71628">
            <a:solidFill>
              <a:srgbClr val="D2D2D2"/>
            </a:solidFill>
          </a:ln>
        </p:spPr>
        <p:txBody>
          <a:bodyPr wrap="square" lIns="0" tIns="0" rIns="0" bIns="0" rtlCol="0"/>
          <a:lstStyle/>
          <a:p>
            <a:endParaRPr/>
          </a:p>
        </p:txBody>
      </p:sp>
      <p:sp>
        <p:nvSpPr>
          <p:cNvPr id="16" name="object 16"/>
          <p:cNvSpPr/>
          <p:nvPr/>
        </p:nvSpPr>
        <p:spPr>
          <a:xfrm>
            <a:off x="1598675" y="2412492"/>
            <a:ext cx="170687" cy="169163"/>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598675" y="3002279"/>
            <a:ext cx="170687" cy="170687"/>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598675" y="4183379"/>
            <a:ext cx="170687" cy="170687"/>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598675" y="3595115"/>
            <a:ext cx="170687" cy="166116"/>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598675" y="4774691"/>
            <a:ext cx="170687" cy="16916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598675" y="5364479"/>
            <a:ext cx="170687" cy="169163"/>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1598675" y="5955791"/>
            <a:ext cx="170687" cy="169163"/>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1223772" y="2444495"/>
            <a:ext cx="498475" cy="107950"/>
          </a:xfrm>
          <a:custGeom>
            <a:avLst/>
            <a:gdLst/>
            <a:ahLst/>
            <a:cxnLst/>
            <a:rect l="l" t="t" r="r" b="b"/>
            <a:pathLst>
              <a:path w="498475" h="107950">
                <a:moveTo>
                  <a:pt x="445261" y="0"/>
                </a:moveTo>
                <a:lnTo>
                  <a:pt x="52959" y="0"/>
                </a:lnTo>
                <a:lnTo>
                  <a:pt x="32562" y="4190"/>
                </a:lnTo>
                <a:lnTo>
                  <a:pt x="15709" y="15620"/>
                </a:lnTo>
                <a:lnTo>
                  <a:pt x="4241" y="32512"/>
                </a:lnTo>
                <a:lnTo>
                  <a:pt x="0" y="52831"/>
                </a:lnTo>
                <a:lnTo>
                  <a:pt x="4241" y="74421"/>
                </a:lnTo>
                <a:lnTo>
                  <a:pt x="15709" y="91820"/>
                </a:lnTo>
                <a:lnTo>
                  <a:pt x="32562" y="103504"/>
                </a:lnTo>
                <a:lnTo>
                  <a:pt x="52959" y="107823"/>
                </a:lnTo>
                <a:lnTo>
                  <a:pt x="445261" y="107823"/>
                </a:lnTo>
                <a:lnTo>
                  <a:pt x="465709" y="103504"/>
                </a:lnTo>
                <a:lnTo>
                  <a:pt x="482472" y="91820"/>
                </a:lnTo>
                <a:lnTo>
                  <a:pt x="494029" y="74421"/>
                </a:lnTo>
                <a:lnTo>
                  <a:pt x="498221" y="52831"/>
                </a:lnTo>
                <a:lnTo>
                  <a:pt x="494029" y="32512"/>
                </a:lnTo>
                <a:lnTo>
                  <a:pt x="482472" y="15620"/>
                </a:lnTo>
                <a:lnTo>
                  <a:pt x="465709" y="4190"/>
                </a:lnTo>
                <a:lnTo>
                  <a:pt x="445261" y="0"/>
                </a:lnTo>
                <a:close/>
              </a:path>
            </a:pathLst>
          </a:custGeom>
          <a:solidFill>
            <a:srgbClr val="CDE1C0"/>
          </a:solidFill>
        </p:spPr>
        <p:txBody>
          <a:bodyPr wrap="square" lIns="0" tIns="0" rIns="0" bIns="0" rtlCol="0"/>
          <a:lstStyle/>
          <a:p>
            <a:endParaRPr/>
          </a:p>
        </p:txBody>
      </p:sp>
      <p:sp>
        <p:nvSpPr>
          <p:cNvPr id="24" name="object 24"/>
          <p:cNvSpPr/>
          <p:nvPr/>
        </p:nvSpPr>
        <p:spPr>
          <a:xfrm>
            <a:off x="1223772" y="3032760"/>
            <a:ext cx="498475" cy="107950"/>
          </a:xfrm>
          <a:custGeom>
            <a:avLst/>
            <a:gdLst/>
            <a:ahLst/>
            <a:cxnLst/>
            <a:rect l="l" t="t" r="r" b="b"/>
            <a:pathLst>
              <a:path w="498475" h="107950">
                <a:moveTo>
                  <a:pt x="445261" y="0"/>
                </a:moveTo>
                <a:lnTo>
                  <a:pt x="52959" y="0"/>
                </a:lnTo>
                <a:lnTo>
                  <a:pt x="32562" y="4190"/>
                </a:lnTo>
                <a:lnTo>
                  <a:pt x="15709" y="15620"/>
                </a:lnTo>
                <a:lnTo>
                  <a:pt x="4241" y="32512"/>
                </a:lnTo>
                <a:lnTo>
                  <a:pt x="0" y="52831"/>
                </a:lnTo>
                <a:lnTo>
                  <a:pt x="4241" y="74422"/>
                </a:lnTo>
                <a:lnTo>
                  <a:pt x="15709" y="91820"/>
                </a:lnTo>
                <a:lnTo>
                  <a:pt x="32562" y="103504"/>
                </a:lnTo>
                <a:lnTo>
                  <a:pt x="52959" y="107823"/>
                </a:lnTo>
                <a:lnTo>
                  <a:pt x="445261" y="107823"/>
                </a:lnTo>
                <a:lnTo>
                  <a:pt x="465709" y="103504"/>
                </a:lnTo>
                <a:lnTo>
                  <a:pt x="482472" y="91820"/>
                </a:lnTo>
                <a:lnTo>
                  <a:pt x="494029" y="74422"/>
                </a:lnTo>
                <a:lnTo>
                  <a:pt x="498221" y="52831"/>
                </a:lnTo>
                <a:lnTo>
                  <a:pt x="494029" y="32512"/>
                </a:lnTo>
                <a:lnTo>
                  <a:pt x="482472" y="15620"/>
                </a:lnTo>
                <a:lnTo>
                  <a:pt x="465709" y="4190"/>
                </a:lnTo>
                <a:lnTo>
                  <a:pt x="445261" y="0"/>
                </a:lnTo>
                <a:close/>
              </a:path>
            </a:pathLst>
          </a:custGeom>
          <a:solidFill>
            <a:srgbClr val="CDE1C0"/>
          </a:solidFill>
        </p:spPr>
        <p:txBody>
          <a:bodyPr wrap="square" lIns="0" tIns="0" rIns="0" bIns="0" rtlCol="0"/>
          <a:lstStyle/>
          <a:p>
            <a:endParaRPr/>
          </a:p>
        </p:txBody>
      </p:sp>
      <p:sp>
        <p:nvSpPr>
          <p:cNvPr id="25" name="object 25"/>
          <p:cNvSpPr/>
          <p:nvPr/>
        </p:nvSpPr>
        <p:spPr>
          <a:xfrm>
            <a:off x="1223772" y="3624071"/>
            <a:ext cx="498475" cy="107950"/>
          </a:xfrm>
          <a:custGeom>
            <a:avLst/>
            <a:gdLst/>
            <a:ahLst/>
            <a:cxnLst/>
            <a:rect l="l" t="t" r="r" b="b"/>
            <a:pathLst>
              <a:path w="498475" h="107950">
                <a:moveTo>
                  <a:pt x="445261" y="0"/>
                </a:moveTo>
                <a:lnTo>
                  <a:pt x="52959" y="0"/>
                </a:lnTo>
                <a:lnTo>
                  <a:pt x="32562" y="4317"/>
                </a:lnTo>
                <a:lnTo>
                  <a:pt x="15709" y="16001"/>
                </a:lnTo>
                <a:lnTo>
                  <a:pt x="4241" y="33400"/>
                </a:lnTo>
                <a:lnTo>
                  <a:pt x="0" y="54990"/>
                </a:lnTo>
                <a:lnTo>
                  <a:pt x="4241" y="75310"/>
                </a:lnTo>
                <a:lnTo>
                  <a:pt x="15709" y="92201"/>
                </a:lnTo>
                <a:lnTo>
                  <a:pt x="32562" y="103631"/>
                </a:lnTo>
                <a:lnTo>
                  <a:pt x="52959" y="107822"/>
                </a:lnTo>
                <a:lnTo>
                  <a:pt x="445261" y="107822"/>
                </a:lnTo>
                <a:lnTo>
                  <a:pt x="465709" y="103631"/>
                </a:lnTo>
                <a:lnTo>
                  <a:pt x="482472" y="92201"/>
                </a:lnTo>
                <a:lnTo>
                  <a:pt x="494029" y="75310"/>
                </a:lnTo>
                <a:lnTo>
                  <a:pt x="498221" y="54990"/>
                </a:lnTo>
                <a:lnTo>
                  <a:pt x="494029" y="33400"/>
                </a:lnTo>
                <a:lnTo>
                  <a:pt x="482472" y="16001"/>
                </a:lnTo>
                <a:lnTo>
                  <a:pt x="465709" y="4317"/>
                </a:lnTo>
                <a:lnTo>
                  <a:pt x="445261" y="0"/>
                </a:lnTo>
                <a:close/>
              </a:path>
            </a:pathLst>
          </a:custGeom>
          <a:solidFill>
            <a:srgbClr val="CDE1C0"/>
          </a:solidFill>
        </p:spPr>
        <p:txBody>
          <a:bodyPr wrap="square" lIns="0" tIns="0" rIns="0" bIns="0" rtlCol="0"/>
          <a:lstStyle/>
          <a:p>
            <a:endParaRPr/>
          </a:p>
        </p:txBody>
      </p:sp>
      <p:sp>
        <p:nvSpPr>
          <p:cNvPr id="26" name="object 26"/>
          <p:cNvSpPr/>
          <p:nvPr/>
        </p:nvSpPr>
        <p:spPr>
          <a:xfrm>
            <a:off x="1223772" y="4215384"/>
            <a:ext cx="498475" cy="107950"/>
          </a:xfrm>
          <a:custGeom>
            <a:avLst/>
            <a:gdLst/>
            <a:ahLst/>
            <a:cxnLst/>
            <a:rect l="l" t="t" r="r" b="b"/>
            <a:pathLst>
              <a:path w="498475" h="107950">
                <a:moveTo>
                  <a:pt x="445261" y="0"/>
                </a:moveTo>
                <a:lnTo>
                  <a:pt x="52959" y="0"/>
                </a:lnTo>
                <a:lnTo>
                  <a:pt x="32562" y="4191"/>
                </a:lnTo>
                <a:lnTo>
                  <a:pt x="15709" y="15621"/>
                </a:lnTo>
                <a:lnTo>
                  <a:pt x="4241" y="32512"/>
                </a:lnTo>
                <a:lnTo>
                  <a:pt x="0" y="52832"/>
                </a:lnTo>
                <a:lnTo>
                  <a:pt x="4241" y="74422"/>
                </a:lnTo>
                <a:lnTo>
                  <a:pt x="15709" y="91821"/>
                </a:lnTo>
                <a:lnTo>
                  <a:pt x="32562" y="103505"/>
                </a:lnTo>
                <a:lnTo>
                  <a:pt x="52959" y="107823"/>
                </a:lnTo>
                <a:lnTo>
                  <a:pt x="445261" y="107823"/>
                </a:lnTo>
                <a:lnTo>
                  <a:pt x="465709" y="103505"/>
                </a:lnTo>
                <a:lnTo>
                  <a:pt x="482472" y="91821"/>
                </a:lnTo>
                <a:lnTo>
                  <a:pt x="494029" y="74422"/>
                </a:lnTo>
                <a:lnTo>
                  <a:pt x="498221" y="52832"/>
                </a:lnTo>
                <a:lnTo>
                  <a:pt x="494029" y="32512"/>
                </a:lnTo>
                <a:lnTo>
                  <a:pt x="482472" y="15621"/>
                </a:lnTo>
                <a:lnTo>
                  <a:pt x="465709" y="4191"/>
                </a:lnTo>
                <a:lnTo>
                  <a:pt x="445261" y="0"/>
                </a:lnTo>
                <a:close/>
              </a:path>
            </a:pathLst>
          </a:custGeom>
          <a:solidFill>
            <a:srgbClr val="CDE1C0"/>
          </a:solidFill>
        </p:spPr>
        <p:txBody>
          <a:bodyPr wrap="square" lIns="0" tIns="0" rIns="0" bIns="0" rtlCol="0"/>
          <a:lstStyle/>
          <a:p>
            <a:endParaRPr/>
          </a:p>
        </p:txBody>
      </p:sp>
      <p:sp>
        <p:nvSpPr>
          <p:cNvPr id="27" name="object 27"/>
          <p:cNvSpPr/>
          <p:nvPr/>
        </p:nvSpPr>
        <p:spPr>
          <a:xfrm>
            <a:off x="1223772" y="4805171"/>
            <a:ext cx="498475" cy="107950"/>
          </a:xfrm>
          <a:custGeom>
            <a:avLst/>
            <a:gdLst/>
            <a:ahLst/>
            <a:cxnLst/>
            <a:rect l="l" t="t" r="r" b="b"/>
            <a:pathLst>
              <a:path w="498475" h="107950">
                <a:moveTo>
                  <a:pt x="445261" y="0"/>
                </a:moveTo>
                <a:lnTo>
                  <a:pt x="52959" y="0"/>
                </a:lnTo>
                <a:lnTo>
                  <a:pt x="32562" y="4317"/>
                </a:lnTo>
                <a:lnTo>
                  <a:pt x="15709" y="16001"/>
                </a:lnTo>
                <a:lnTo>
                  <a:pt x="4241" y="33400"/>
                </a:lnTo>
                <a:lnTo>
                  <a:pt x="0" y="54990"/>
                </a:lnTo>
                <a:lnTo>
                  <a:pt x="4241" y="75310"/>
                </a:lnTo>
                <a:lnTo>
                  <a:pt x="15709" y="92201"/>
                </a:lnTo>
                <a:lnTo>
                  <a:pt x="32562" y="103631"/>
                </a:lnTo>
                <a:lnTo>
                  <a:pt x="52959" y="107822"/>
                </a:lnTo>
                <a:lnTo>
                  <a:pt x="445261" y="107822"/>
                </a:lnTo>
                <a:lnTo>
                  <a:pt x="465709" y="103631"/>
                </a:lnTo>
                <a:lnTo>
                  <a:pt x="482472" y="92201"/>
                </a:lnTo>
                <a:lnTo>
                  <a:pt x="494029" y="75310"/>
                </a:lnTo>
                <a:lnTo>
                  <a:pt x="498221" y="54990"/>
                </a:lnTo>
                <a:lnTo>
                  <a:pt x="494029" y="33400"/>
                </a:lnTo>
                <a:lnTo>
                  <a:pt x="482472" y="16001"/>
                </a:lnTo>
                <a:lnTo>
                  <a:pt x="465709" y="4317"/>
                </a:lnTo>
                <a:lnTo>
                  <a:pt x="445261" y="0"/>
                </a:lnTo>
                <a:close/>
              </a:path>
            </a:pathLst>
          </a:custGeom>
          <a:solidFill>
            <a:srgbClr val="CDE1C0"/>
          </a:solidFill>
        </p:spPr>
        <p:txBody>
          <a:bodyPr wrap="square" lIns="0" tIns="0" rIns="0" bIns="0" rtlCol="0"/>
          <a:lstStyle/>
          <a:p>
            <a:endParaRPr/>
          </a:p>
        </p:txBody>
      </p:sp>
      <p:sp>
        <p:nvSpPr>
          <p:cNvPr id="28" name="object 28"/>
          <p:cNvSpPr/>
          <p:nvPr/>
        </p:nvSpPr>
        <p:spPr>
          <a:xfrm>
            <a:off x="1223772" y="5401055"/>
            <a:ext cx="498475" cy="107950"/>
          </a:xfrm>
          <a:custGeom>
            <a:avLst/>
            <a:gdLst/>
            <a:ahLst/>
            <a:cxnLst/>
            <a:rect l="l" t="t" r="r" b="b"/>
            <a:pathLst>
              <a:path w="498475" h="107950">
                <a:moveTo>
                  <a:pt x="445261" y="0"/>
                </a:moveTo>
                <a:lnTo>
                  <a:pt x="52959" y="0"/>
                </a:lnTo>
                <a:lnTo>
                  <a:pt x="32562" y="4318"/>
                </a:lnTo>
                <a:lnTo>
                  <a:pt x="15709" y="16002"/>
                </a:lnTo>
                <a:lnTo>
                  <a:pt x="4241" y="33401"/>
                </a:lnTo>
                <a:lnTo>
                  <a:pt x="0" y="54991"/>
                </a:lnTo>
                <a:lnTo>
                  <a:pt x="4241" y="75311"/>
                </a:lnTo>
                <a:lnTo>
                  <a:pt x="15709" y="92202"/>
                </a:lnTo>
                <a:lnTo>
                  <a:pt x="32562" y="103632"/>
                </a:lnTo>
                <a:lnTo>
                  <a:pt x="52959" y="107823"/>
                </a:lnTo>
                <a:lnTo>
                  <a:pt x="445261" y="107823"/>
                </a:lnTo>
                <a:lnTo>
                  <a:pt x="465709" y="103632"/>
                </a:lnTo>
                <a:lnTo>
                  <a:pt x="482472" y="92202"/>
                </a:lnTo>
                <a:lnTo>
                  <a:pt x="494029" y="75311"/>
                </a:lnTo>
                <a:lnTo>
                  <a:pt x="498221" y="54991"/>
                </a:lnTo>
                <a:lnTo>
                  <a:pt x="494029" y="33401"/>
                </a:lnTo>
                <a:lnTo>
                  <a:pt x="482472" y="16002"/>
                </a:lnTo>
                <a:lnTo>
                  <a:pt x="465709" y="4318"/>
                </a:lnTo>
                <a:lnTo>
                  <a:pt x="445261" y="0"/>
                </a:lnTo>
                <a:close/>
              </a:path>
            </a:pathLst>
          </a:custGeom>
          <a:solidFill>
            <a:srgbClr val="CDE1C0"/>
          </a:solidFill>
        </p:spPr>
        <p:txBody>
          <a:bodyPr wrap="square" lIns="0" tIns="0" rIns="0" bIns="0" rtlCol="0"/>
          <a:lstStyle/>
          <a:p>
            <a:endParaRPr/>
          </a:p>
        </p:txBody>
      </p:sp>
      <p:sp>
        <p:nvSpPr>
          <p:cNvPr id="29" name="object 29"/>
          <p:cNvSpPr/>
          <p:nvPr/>
        </p:nvSpPr>
        <p:spPr>
          <a:xfrm>
            <a:off x="1223772" y="5984747"/>
            <a:ext cx="498475" cy="107950"/>
          </a:xfrm>
          <a:custGeom>
            <a:avLst/>
            <a:gdLst/>
            <a:ahLst/>
            <a:cxnLst/>
            <a:rect l="l" t="t" r="r" b="b"/>
            <a:pathLst>
              <a:path w="498475" h="107950">
                <a:moveTo>
                  <a:pt x="445261" y="0"/>
                </a:moveTo>
                <a:lnTo>
                  <a:pt x="52959" y="0"/>
                </a:lnTo>
                <a:lnTo>
                  <a:pt x="32562" y="4267"/>
                </a:lnTo>
                <a:lnTo>
                  <a:pt x="15709" y="15951"/>
                </a:lnTo>
                <a:lnTo>
                  <a:pt x="4241" y="33426"/>
                </a:lnTo>
                <a:lnTo>
                  <a:pt x="0" y="55016"/>
                </a:lnTo>
                <a:lnTo>
                  <a:pt x="4241" y="75336"/>
                </a:lnTo>
                <a:lnTo>
                  <a:pt x="15709" y="92138"/>
                </a:lnTo>
                <a:lnTo>
                  <a:pt x="32562" y="103593"/>
                </a:lnTo>
                <a:lnTo>
                  <a:pt x="52959" y="107822"/>
                </a:lnTo>
                <a:lnTo>
                  <a:pt x="445261" y="107822"/>
                </a:lnTo>
                <a:lnTo>
                  <a:pt x="465709" y="103593"/>
                </a:lnTo>
                <a:lnTo>
                  <a:pt x="482472" y="92138"/>
                </a:lnTo>
                <a:lnTo>
                  <a:pt x="494029" y="75336"/>
                </a:lnTo>
                <a:lnTo>
                  <a:pt x="498221" y="55016"/>
                </a:lnTo>
                <a:lnTo>
                  <a:pt x="494029" y="33426"/>
                </a:lnTo>
                <a:lnTo>
                  <a:pt x="482472" y="15951"/>
                </a:lnTo>
                <a:lnTo>
                  <a:pt x="465709" y="4267"/>
                </a:lnTo>
                <a:lnTo>
                  <a:pt x="445261" y="0"/>
                </a:lnTo>
                <a:close/>
              </a:path>
            </a:pathLst>
          </a:custGeom>
          <a:solidFill>
            <a:srgbClr val="CDE1C0"/>
          </a:solidFill>
        </p:spPr>
        <p:txBody>
          <a:bodyPr wrap="square" lIns="0" tIns="0" rIns="0" bIns="0" rtlCol="0"/>
          <a:lstStyle/>
          <a:p>
            <a:endParaRPr/>
          </a:p>
        </p:txBody>
      </p:sp>
      <p:sp>
        <p:nvSpPr>
          <p:cNvPr id="30" name="object 30"/>
          <p:cNvSpPr/>
          <p:nvPr/>
        </p:nvSpPr>
        <p:spPr>
          <a:xfrm>
            <a:off x="4771644" y="3273552"/>
            <a:ext cx="995044" cy="2644140"/>
          </a:xfrm>
          <a:custGeom>
            <a:avLst/>
            <a:gdLst/>
            <a:ahLst/>
            <a:cxnLst/>
            <a:rect l="l" t="t" r="r" b="b"/>
            <a:pathLst>
              <a:path w="995045" h="2644140">
                <a:moveTo>
                  <a:pt x="906017" y="0"/>
                </a:moveTo>
                <a:lnTo>
                  <a:pt x="0" y="2599791"/>
                </a:lnTo>
                <a:lnTo>
                  <a:pt x="91185" y="2643619"/>
                </a:lnTo>
                <a:lnTo>
                  <a:pt x="994917" y="43687"/>
                </a:lnTo>
                <a:lnTo>
                  <a:pt x="906017" y="0"/>
                </a:lnTo>
                <a:close/>
              </a:path>
            </a:pathLst>
          </a:custGeom>
          <a:solidFill>
            <a:srgbClr val="FAC56E"/>
          </a:solidFill>
        </p:spPr>
        <p:txBody>
          <a:bodyPr wrap="square" lIns="0" tIns="0" rIns="0" bIns="0" rtlCol="0"/>
          <a:lstStyle/>
          <a:p>
            <a:endParaRPr/>
          </a:p>
        </p:txBody>
      </p:sp>
      <p:sp>
        <p:nvSpPr>
          <p:cNvPr id="31" name="object 31"/>
          <p:cNvSpPr/>
          <p:nvPr/>
        </p:nvSpPr>
        <p:spPr>
          <a:xfrm>
            <a:off x="4642103" y="3209544"/>
            <a:ext cx="1036319" cy="2662555"/>
          </a:xfrm>
          <a:custGeom>
            <a:avLst/>
            <a:gdLst/>
            <a:ahLst/>
            <a:cxnLst/>
            <a:rect l="l" t="t" r="r" b="b"/>
            <a:pathLst>
              <a:path w="1036320" h="2662554">
                <a:moveTo>
                  <a:pt x="904113" y="0"/>
                </a:moveTo>
                <a:lnTo>
                  <a:pt x="0" y="2598635"/>
                </a:lnTo>
                <a:lnTo>
                  <a:pt x="129667" y="2662415"/>
                </a:lnTo>
                <a:lnTo>
                  <a:pt x="1036193" y="64007"/>
                </a:lnTo>
                <a:lnTo>
                  <a:pt x="904113" y="0"/>
                </a:lnTo>
                <a:close/>
              </a:path>
            </a:pathLst>
          </a:custGeom>
          <a:solidFill>
            <a:srgbClr val="F7B33A"/>
          </a:solidFill>
        </p:spPr>
        <p:txBody>
          <a:bodyPr wrap="square" lIns="0" tIns="0" rIns="0" bIns="0" rtlCol="0"/>
          <a:lstStyle/>
          <a:p>
            <a:endParaRPr/>
          </a:p>
        </p:txBody>
      </p:sp>
      <p:sp>
        <p:nvSpPr>
          <p:cNvPr id="32" name="object 32"/>
          <p:cNvSpPr/>
          <p:nvPr/>
        </p:nvSpPr>
        <p:spPr>
          <a:xfrm>
            <a:off x="4639055" y="6062471"/>
            <a:ext cx="76200" cy="131445"/>
          </a:xfrm>
          <a:custGeom>
            <a:avLst/>
            <a:gdLst/>
            <a:ahLst/>
            <a:cxnLst/>
            <a:rect l="l" t="t" r="r" b="b"/>
            <a:pathLst>
              <a:path w="76200" h="131445">
                <a:moveTo>
                  <a:pt x="2667" y="0"/>
                </a:moveTo>
                <a:lnTo>
                  <a:pt x="0" y="130860"/>
                </a:lnTo>
                <a:lnTo>
                  <a:pt x="75692" y="35445"/>
                </a:lnTo>
                <a:lnTo>
                  <a:pt x="2667" y="0"/>
                </a:lnTo>
                <a:close/>
              </a:path>
            </a:pathLst>
          </a:custGeom>
          <a:solidFill>
            <a:srgbClr val="5B5753"/>
          </a:solidFill>
        </p:spPr>
        <p:txBody>
          <a:bodyPr wrap="square" lIns="0" tIns="0" rIns="0" bIns="0" rtlCol="0"/>
          <a:lstStyle/>
          <a:p>
            <a:endParaRPr/>
          </a:p>
        </p:txBody>
      </p:sp>
      <p:sp>
        <p:nvSpPr>
          <p:cNvPr id="33" name="object 33"/>
          <p:cNvSpPr/>
          <p:nvPr/>
        </p:nvSpPr>
        <p:spPr>
          <a:xfrm>
            <a:off x="4640579" y="5812535"/>
            <a:ext cx="222250" cy="287020"/>
          </a:xfrm>
          <a:custGeom>
            <a:avLst/>
            <a:gdLst/>
            <a:ahLst/>
            <a:cxnLst/>
            <a:rect l="l" t="t" r="r" b="b"/>
            <a:pathLst>
              <a:path w="222250" h="287020">
                <a:moveTo>
                  <a:pt x="5715" y="0"/>
                </a:moveTo>
                <a:lnTo>
                  <a:pt x="0" y="251117"/>
                </a:lnTo>
                <a:lnTo>
                  <a:pt x="73787" y="286511"/>
                </a:lnTo>
                <a:lnTo>
                  <a:pt x="222250" y="104444"/>
                </a:lnTo>
                <a:lnTo>
                  <a:pt x="5715" y="0"/>
                </a:lnTo>
                <a:close/>
              </a:path>
            </a:pathLst>
          </a:custGeom>
          <a:solidFill>
            <a:srgbClr val="FFF6DE"/>
          </a:solidFill>
        </p:spPr>
        <p:txBody>
          <a:bodyPr wrap="square" lIns="0" tIns="0" rIns="0" bIns="0" rtlCol="0"/>
          <a:lstStyle/>
          <a:p>
            <a:endParaRPr/>
          </a:p>
        </p:txBody>
      </p:sp>
      <p:sp>
        <p:nvSpPr>
          <p:cNvPr id="34" name="object 34"/>
          <p:cNvSpPr/>
          <p:nvPr/>
        </p:nvSpPr>
        <p:spPr>
          <a:xfrm>
            <a:off x="5544311" y="3162300"/>
            <a:ext cx="239395" cy="158750"/>
          </a:xfrm>
          <a:custGeom>
            <a:avLst/>
            <a:gdLst/>
            <a:ahLst/>
            <a:cxnLst/>
            <a:rect l="l" t="t" r="r" b="b"/>
            <a:pathLst>
              <a:path w="239395" h="158750">
                <a:moveTo>
                  <a:pt x="19176" y="0"/>
                </a:moveTo>
                <a:lnTo>
                  <a:pt x="0" y="52324"/>
                </a:lnTo>
                <a:lnTo>
                  <a:pt x="221996" y="158496"/>
                </a:lnTo>
                <a:lnTo>
                  <a:pt x="238887" y="104521"/>
                </a:lnTo>
                <a:lnTo>
                  <a:pt x="19176" y="0"/>
                </a:lnTo>
                <a:close/>
              </a:path>
            </a:pathLst>
          </a:custGeom>
          <a:solidFill>
            <a:srgbClr val="C5855C"/>
          </a:solidFill>
        </p:spPr>
        <p:txBody>
          <a:bodyPr wrap="square" lIns="0" tIns="0" rIns="0" bIns="0" rtlCol="0"/>
          <a:lstStyle/>
          <a:p>
            <a:endParaRPr/>
          </a:p>
        </p:txBody>
      </p:sp>
      <p:sp>
        <p:nvSpPr>
          <p:cNvPr id="35" name="object 35"/>
          <p:cNvSpPr/>
          <p:nvPr/>
        </p:nvSpPr>
        <p:spPr>
          <a:xfrm>
            <a:off x="5564123" y="2996183"/>
            <a:ext cx="277495" cy="275590"/>
          </a:xfrm>
          <a:custGeom>
            <a:avLst/>
            <a:gdLst/>
            <a:ahLst/>
            <a:cxnLst/>
            <a:rect l="l" t="t" r="r" b="b"/>
            <a:pathLst>
              <a:path w="277495" h="275589">
                <a:moveTo>
                  <a:pt x="57023" y="0"/>
                </a:moveTo>
                <a:lnTo>
                  <a:pt x="0" y="170687"/>
                </a:lnTo>
                <a:lnTo>
                  <a:pt x="219328" y="275463"/>
                </a:lnTo>
                <a:lnTo>
                  <a:pt x="277367" y="106299"/>
                </a:lnTo>
                <a:lnTo>
                  <a:pt x="57023" y="0"/>
                </a:lnTo>
                <a:close/>
              </a:path>
            </a:pathLst>
          </a:custGeom>
          <a:solidFill>
            <a:srgbClr val="85481F"/>
          </a:solidFill>
        </p:spPr>
        <p:txBody>
          <a:bodyPr wrap="square" lIns="0" tIns="0" rIns="0" bIns="0" rtlCol="0"/>
          <a:lstStyle/>
          <a:p>
            <a:endParaRPr/>
          </a:p>
        </p:txBody>
      </p:sp>
      <p:sp>
        <p:nvSpPr>
          <p:cNvPr id="44" name="object 44"/>
          <p:cNvSpPr txBox="1"/>
          <p:nvPr/>
        </p:nvSpPr>
        <p:spPr>
          <a:xfrm>
            <a:off x="2285745" y="5784291"/>
            <a:ext cx="1967230" cy="513080"/>
          </a:xfrm>
          <a:prstGeom prst="rect">
            <a:avLst/>
          </a:prstGeom>
        </p:spPr>
        <p:txBody>
          <a:bodyPr vert="horz" wrap="square" lIns="0" tIns="12065" rIns="0" bIns="0" rtlCol="0">
            <a:spAutoFit/>
          </a:bodyPr>
          <a:lstStyle/>
          <a:p>
            <a:pPr algn="ctr">
              <a:lnSpc>
                <a:spcPct val="100000"/>
              </a:lnSpc>
              <a:spcBef>
                <a:spcPts val="95"/>
              </a:spcBef>
            </a:pPr>
            <a:r>
              <a:rPr sz="1600" b="1" spc="-5" dirty="0">
                <a:solidFill>
                  <a:srgbClr val="0070C0"/>
                </a:solidFill>
                <a:latin typeface="Arial"/>
                <a:cs typeface="Arial"/>
              </a:rPr>
              <a:t>Grow </a:t>
            </a:r>
            <a:r>
              <a:rPr sz="1600" b="1" spc="-25" dirty="0">
                <a:solidFill>
                  <a:srgbClr val="0070C0"/>
                </a:solidFill>
                <a:latin typeface="Arial"/>
                <a:cs typeface="Arial"/>
              </a:rPr>
              <a:t>your</a:t>
            </a:r>
            <a:r>
              <a:rPr sz="1600" b="1" spc="-45" dirty="0">
                <a:solidFill>
                  <a:srgbClr val="0070C0"/>
                </a:solidFill>
                <a:latin typeface="Arial"/>
                <a:cs typeface="Arial"/>
              </a:rPr>
              <a:t> </a:t>
            </a:r>
            <a:r>
              <a:rPr sz="1600" b="1" spc="-5" dirty="0">
                <a:solidFill>
                  <a:srgbClr val="0070C0"/>
                </a:solidFill>
                <a:latin typeface="Arial"/>
                <a:cs typeface="Arial"/>
              </a:rPr>
              <a:t>business</a:t>
            </a:r>
            <a:endParaRPr sz="1600" dirty="0">
              <a:solidFill>
                <a:srgbClr val="0070C0"/>
              </a:solidFill>
              <a:latin typeface="Arial"/>
              <a:cs typeface="Arial"/>
            </a:endParaRPr>
          </a:p>
          <a:p>
            <a:pPr algn="ctr">
              <a:lnSpc>
                <a:spcPct val="100000"/>
              </a:lnSpc>
              <a:spcBef>
                <a:spcPts val="5"/>
              </a:spcBef>
            </a:pPr>
            <a:r>
              <a:rPr sz="1600" b="1" spc="5" dirty="0">
                <a:solidFill>
                  <a:srgbClr val="0070C0"/>
                </a:solidFill>
                <a:latin typeface="Arial"/>
                <a:cs typeface="Arial"/>
              </a:rPr>
              <a:t>with</a:t>
            </a:r>
            <a:r>
              <a:rPr sz="1600" b="1" spc="-40" dirty="0">
                <a:solidFill>
                  <a:srgbClr val="0070C0"/>
                </a:solidFill>
                <a:latin typeface="Arial"/>
                <a:cs typeface="Arial"/>
              </a:rPr>
              <a:t> </a:t>
            </a:r>
            <a:r>
              <a:rPr sz="1600" b="1" spc="-5" dirty="0">
                <a:solidFill>
                  <a:srgbClr val="0070C0"/>
                </a:solidFill>
                <a:latin typeface="Arial"/>
                <a:cs typeface="Arial"/>
              </a:rPr>
              <a:t>us…</a:t>
            </a:r>
            <a:endParaRPr sz="1600" dirty="0">
              <a:solidFill>
                <a:srgbClr val="0070C0"/>
              </a:solidFill>
              <a:latin typeface="Arial"/>
              <a:cs typeface="Arial"/>
            </a:endParaRPr>
          </a:p>
        </p:txBody>
      </p:sp>
      <p:sp>
        <p:nvSpPr>
          <p:cNvPr id="47" name="object 47"/>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31</a:t>
            </a:fld>
            <a:endParaRPr dirty="0"/>
          </a:p>
        </p:txBody>
      </p:sp>
      <p:pic>
        <p:nvPicPr>
          <p:cNvPr id="48" name="Picture 47">
            <a:extLst>
              <a:ext uri="{FF2B5EF4-FFF2-40B4-BE49-F238E27FC236}">
                <a16:creationId xmlns:a16="http://schemas.microsoft.com/office/drawing/2014/main" id="{8E3718C5-9AA0-4357-99D5-A1C6A2213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4357" y="5906819"/>
            <a:ext cx="3402329" cy="814656"/>
          </a:xfrm>
          <a:prstGeom prst="rect">
            <a:avLst/>
          </a:prstGeom>
        </p:spPr>
      </p:pic>
      <p:grpSp>
        <p:nvGrpSpPr>
          <p:cNvPr id="49" name="Group 48">
            <a:extLst>
              <a:ext uri="{FF2B5EF4-FFF2-40B4-BE49-F238E27FC236}">
                <a16:creationId xmlns:a16="http://schemas.microsoft.com/office/drawing/2014/main" id="{808280AB-F024-298D-8008-B4DF9618F276}"/>
              </a:ext>
            </a:extLst>
          </p:cNvPr>
          <p:cNvGrpSpPr/>
          <p:nvPr/>
        </p:nvGrpSpPr>
        <p:grpSpPr>
          <a:xfrm>
            <a:off x="695632" y="197284"/>
            <a:ext cx="519430" cy="483234"/>
            <a:chOff x="695632" y="197284"/>
            <a:chExt cx="519430" cy="483234"/>
          </a:xfrm>
        </p:grpSpPr>
        <p:sp>
          <p:nvSpPr>
            <p:cNvPr id="50" name="object 29">
              <a:extLst>
                <a:ext uri="{FF2B5EF4-FFF2-40B4-BE49-F238E27FC236}">
                  <a16:creationId xmlns:a16="http://schemas.microsoft.com/office/drawing/2014/main" id="{BA3114A7-F6F6-3229-3877-3ED1C927FB32}"/>
                </a:ext>
              </a:extLst>
            </p:cNvPr>
            <p:cNvSpPr/>
            <p:nvPr/>
          </p:nvSpPr>
          <p:spPr>
            <a:xfrm>
              <a:off x="695632" y="197284"/>
              <a:ext cx="519430" cy="483234"/>
            </a:xfrm>
            <a:custGeom>
              <a:avLst/>
              <a:gdLst/>
              <a:ahLst/>
              <a:cxnLst/>
              <a:rect l="l" t="t" r="r" b="b"/>
              <a:pathLst>
                <a:path w="519430" h="483234">
                  <a:moveTo>
                    <a:pt x="0" y="241426"/>
                  </a:moveTo>
                  <a:lnTo>
                    <a:pt x="4190" y="198120"/>
                  </a:lnTo>
                  <a:lnTo>
                    <a:pt x="16256" y="157225"/>
                  </a:lnTo>
                  <a:lnTo>
                    <a:pt x="35433" y="119633"/>
                  </a:lnTo>
                  <a:lnTo>
                    <a:pt x="61087" y="85978"/>
                  </a:lnTo>
                  <a:lnTo>
                    <a:pt x="92328" y="56769"/>
                  </a:lnTo>
                  <a:lnTo>
                    <a:pt x="128650" y="33020"/>
                  </a:lnTo>
                  <a:lnTo>
                    <a:pt x="169037" y="15113"/>
                  </a:lnTo>
                  <a:lnTo>
                    <a:pt x="212978" y="3937"/>
                  </a:lnTo>
                  <a:lnTo>
                    <a:pt x="259587" y="0"/>
                  </a:lnTo>
                  <a:lnTo>
                    <a:pt x="306324" y="3937"/>
                  </a:lnTo>
                  <a:lnTo>
                    <a:pt x="350266" y="15113"/>
                  </a:lnTo>
                  <a:lnTo>
                    <a:pt x="390651" y="33020"/>
                  </a:lnTo>
                  <a:lnTo>
                    <a:pt x="426974" y="56769"/>
                  </a:lnTo>
                  <a:lnTo>
                    <a:pt x="458216" y="85978"/>
                  </a:lnTo>
                  <a:lnTo>
                    <a:pt x="483869" y="119633"/>
                  </a:lnTo>
                  <a:lnTo>
                    <a:pt x="503047" y="157225"/>
                  </a:lnTo>
                  <a:lnTo>
                    <a:pt x="515112" y="198120"/>
                  </a:lnTo>
                  <a:lnTo>
                    <a:pt x="519302" y="241426"/>
                  </a:lnTo>
                  <a:lnTo>
                    <a:pt x="515112" y="284861"/>
                  </a:lnTo>
                  <a:lnTo>
                    <a:pt x="503047" y="325755"/>
                  </a:lnTo>
                  <a:lnTo>
                    <a:pt x="483869" y="363347"/>
                  </a:lnTo>
                  <a:lnTo>
                    <a:pt x="458216" y="397001"/>
                  </a:lnTo>
                  <a:lnTo>
                    <a:pt x="426974" y="426212"/>
                  </a:lnTo>
                  <a:lnTo>
                    <a:pt x="390651" y="449961"/>
                  </a:lnTo>
                  <a:lnTo>
                    <a:pt x="350266" y="467868"/>
                  </a:lnTo>
                  <a:lnTo>
                    <a:pt x="306324" y="479044"/>
                  </a:lnTo>
                  <a:lnTo>
                    <a:pt x="259587" y="482981"/>
                  </a:lnTo>
                  <a:lnTo>
                    <a:pt x="212978" y="479044"/>
                  </a:lnTo>
                  <a:lnTo>
                    <a:pt x="169037" y="467868"/>
                  </a:lnTo>
                  <a:lnTo>
                    <a:pt x="128650" y="449961"/>
                  </a:lnTo>
                  <a:lnTo>
                    <a:pt x="92328" y="426212"/>
                  </a:lnTo>
                  <a:lnTo>
                    <a:pt x="61087" y="397001"/>
                  </a:lnTo>
                  <a:lnTo>
                    <a:pt x="35433" y="363347"/>
                  </a:lnTo>
                  <a:lnTo>
                    <a:pt x="16256" y="325755"/>
                  </a:lnTo>
                  <a:lnTo>
                    <a:pt x="4190" y="284861"/>
                  </a:lnTo>
                  <a:lnTo>
                    <a:pt x="0" y="241426"/>
                  </a:lnTo>
                  <a:close/>
                </a:path>
              </a:pathLst>
            </a:custGeom>
            <a:solidFill>
              <a:srgbClr val="006299"/>
            </a:solidFill>
            <a:ln w="12192">
              <a:noFill/>
            </a:ln>
            <a:effectLst>
              <a:outerShdw blurRad="50800" dist="50800" dir="5400000" algn="ctr" rotWithShape="0">
                <a:srgbClr val="000000">
                  <a:alpha val="20000"/>
                </a:srgbClr>
              </a:outerShdw>
            </a:effectLst>
          </p:spPr>
          <p:txBody>
            <a:bodyPr wrap="square" lIns="0" tIns="0" rIns="0" bIns="0" rtlCol="0"/>
            <a:lstStyle/>
            <a:p>
              <a:endParaRPr dirty="0">
                <a:solidFill>
                  <a:schemeClr val="bg1"/>
                </a:solidFill>
                <a:latin typeface="Basic Sans Light"/>
              </a:endParaRPr>
            </a:p>
          </p:txBody>
        </p:sp>
        <p:sp>
          <p:nvSpPr>
            <p:cNvPr id="51" name="TextBox 50">
              <a:extLst>
                <a:ext uri="{FF2B5EF4-FFF2-40B4-BE49-F238E27FC236}">
                  <a16:creationId xmlns:a16="http://schemas.microsoft.com/office/drawing/2014/main" id="{BD5AE0D4-18D8-2DF2-AA82-9AE4CB014C40}"/>
                </a:ext>
              </a:extLst>
            </p:cNvPr>
            <p:cNvSpPr txBox="1"/>
            <p:nvPr/>
          </p:nvSpPr>
          <p:spPr>
            <a:xfrm>
              <a:off x="805635" y="231386"/>
              <a:ext cx="304800" cy="400110"/>
            </a:xfrm>
            <a:prstGeom prst="rect">
              <a:avLst/>
            </a:prstGeom>
            <a:noFill/>
            <a:effectLst>
              <a:glow rad="63500">
                <a:schemeClr val="accent1">
                  <a:alpha val="40000"/>
                </a:schemeClr>
              </a:glow>
              <a:softEdge rad="38100"/>
            </a:effectLst>
          </p:spPr>
          <p:txBody>
            <a:bodyPr wrap="square" rtlCol="0">
              <a:spAutoFit/>
            </a:bodyPr>
            <a:lstStyle/>
            <a:p>
              <a:r>
                <a:rPr lang="en-IN" sz="2000" b="1" i="1" dirty="0">
                  <a:solidFill>
                    <a:schemeClr val="bg1"/>
                  </a:solidFill>
                  <a:effectLst>
                    <a:glow rad="254000">
                      <a:schemeClr val="accent1">
                        <a:alpha val="40000"/>
                      </a:schemeClr>
                    </a:glow>
                    <a:outerShdw blurRad="50800" dist="50800" dir="5400000" algn="ctr" rotWithShape="0">
                      <a:srgbClr val="000000">
                        <a:alpha val="20000"/>
                      </a:srgbClr>
                    </a:outerShdw>
                  </a:effectLst>
                  <a:latin typeface="Basic Sans Light"/>
                </a:rPr>
                <a:t>8</a:t>
              </a:r>
            </a:p>
          </p:txBody>
        </p:sp>
      </p:grpSp>
      <p:grpSp>
        <p:nvGrpSpPr>
          <p:cNvPr id="53" name="Group 52">
            <a:extLst>
              <a:ext uri="{FF2B5EF4-FFF2-40B4-BE49-F238E27FC236}">
                <a16:creationId xmlns:a16="http://schemas.microsoft.com/office/drawing/2014/main" id="{DF6A7D0B-D008-AF50-AC7F-8C7801BF4888}"/>
              </a:ext>
            </a:extLst>
          </p:cNvPr>
          <p:cNvGrpSpPr/>
          <p:nvPr/>
        </p:nvGrpSpPr>
        <p:grpSpPr>
          <a:xfrm>
            <a:off x="1499750" y="2208149"/>
            <a:ext cx="3497579" cy="4230370"/>
            <a:chOff x="1499750" y="2208149"/>
            <a:chExt cx="3497579" cy="4230370"/>
          </a:xfrm>
        </p:grpSpPr>
        <p:sp>
          <p:nvSpPr>
            <p:cNvPr id="15" name="object 15"/>
            <p:cNvSpPr/>
            <p:nvPr/>
          </p:nvSpPr>
          <p:spPr>
            <a:xfrm>
              <a:off x="1499750" y="2208149"/>
              <a:ext cx="3497579" cy="4230370"/>
            </a:xfrm>
            <a:custGeom>
              <a:avLst/>
              <a:gdLst/>
              <a:ahLst/>
              <a:cxnLst/>
              <a:rect l="l" t="t" r="r" b="b"/>
              <a:pathLst>
                <a:path w="3497579" h="4230370">
                  <a:moveTo>
                    <a:pt x="0" y="4230242"/>
                  </a:moveTo>
                  <a:lnTo>
                    <a:pt x="3497579" y="4230242"/>
                  </a:lnTo>
                  <a:lnTo>
                    <a:pt x="3497579" y="0"/>
                  </a:lnTo>
                  <a:lnTo>
                    <a:pt x="0" y="0"/>
                  </a:lnTo>
                  <a:lnTo>
                    <a:pt x="0" y="4230242"/>
                  </a:lnTo>
                  <a:close/>
                </a:path>
              </a:pathLst>
            </a:custGeom>
            <a:solidFill>
              <a:srgbClr val="FFFFFF"/>
            </a:solidFill>
          </p:spPr>
          <p:txBody>
            <a:bodyPr wrap="square" lIns="0" tIns="0" rIns="0" bIns="0" rtlCol="0"/>
            <a:lstStyle/>
            <a:p>
              <a:endParaRPr dirty="0"/>
            </a:p>
          </p:txBody>
        </p:sp>
        <p:sp>
          <p:nvSpPr>
            <p:cNvPr id="52" name="TextBox 51">
              <a:extLst>
                <a:ext uri="{FF2B5EF4-FFF2-40B4-BE49-F238E27FC236}">
                  <a16:creationId xmlns:a16="http://schemas.microsoft.com/office/drawing/2014/main" id="{06EC8802-1566-8782-2252-075E236D5711}"/>
                </a:ext>
              </a:extLst>
            </p:cNvPr>
            <p:cNvSpPr txBox="1"/>
            <p:nvPr/>
          </p:nvSpPr>
          <p:spPr>
            <a:xfrm>
              <a:off x="1722247" y="2269996"/>
              <a:ext cx="3274285" cy="3862596"/>
            </a:xfrm>
            <a:prstGeom prst="rect">
              <a:avLst/>
            </a:prstGeom>
            <a:noFill/>
          </p:spPr>
          <p:txBody>
            <a:bodyPr wrap="square" rtlCol="0">
              <a:spAutoFit/>
            </a:bodyPr>
            <a:lstStyle/>
            <a:p>
              <a:pPr rtl="0" fontAlgn="base">
                <a:spcBef>
                  <a:spcPts val="0"/>
                </a:spcBef>
                <a:spcAft>
                  <a:spcPts val="0"/>
                </a:spcAft>
              </a:pPr>
              <a:r>
                <a:rPr lang="en-IN" sz="1800" b="1" i="1" u="none" strike="noStrike" dirty="0">
                  <a:solidFill>
                    <a:srgbClr val="0068A3"/>
                  </a:solidFill>
                  <a:effectLst/>
                  <a:latin typeface="Basic Sans Light"/>
                </a:rPr>
                <a:t>Advertise with us</a:t>
              </a:r>
            </a:p>
            <a:p>
              <a:pPr rtl="0" fontAlgn="base">
                <a:spcBef>
                  <a:spcPts val="0"/>
                </a:spcBef>
                <a:spcAft>
                  <a:spcPts val="0"/>
                </a:spcAft>
              </a:pPr>
              <a:endParaRPr lang="en-US" sz="1400" b="0" i="0" u="none" strike="noStrike" dirty="0">
                <a:solidFill>
                  <a:srgbClr val="0068A3"/>
                </a:solidFill>
                <a:effectLst/>
                <a:latin typeface="Basic Sans Light"/>
              </a:endParaRPr>
            </a:p>
            <a:p>
              <a:pPr rtl="0" fontAlgn="base">
                <a:spcBef>
                  <a:spcPts val="0"/>
                </a:spcBef>
                <a:spcAft>
                  <a:spcPts val="0"/>
                </a:spcAft>
                <a:buFont typeface="Arial" panose="020B0604020202020204" pitchFamily="34" charset="0"/>
                <a:buChar char="•"/>
              </a:pPr>
              <a:r>
                <a:rPr lang="en-US" sz="1500" b="0" i="0" u="none" strike="noStrike" dirty="0">
                  <a:solidFill>
                    <a:srgbClr val="0068A3"/>
                  </a:solidFill>
                  <a:effectLst/>
                  <a:latin typeface="Basic Sans Light"/>
                </a:rPr>
                <a:t>In the internal Audit profession competition remains aggressive and the need for internal auditors is strong. </a:t>
              </a:r>
            </a:p>
            <a:p>
              <a:pPr rtl="0" fontAlgn="base">
                <a:spcBef>
                  <a:spcPts val="0"/>
                </a:spcBef>
                <a:spcAft>
                  <a:spcPts val="0"/>
                </a:spcAft>
                <a:buFont typeface="Arial" panose="020B0604020202020204" pitchFamily="34" charset="0"/>
                <a:buChar char="•"/>
              </a:pPr>
              <a:endParaRPr lang="en-US" sz="1500" b="0" i="0" u="none" strike="noStrike" dirty="0">
                <a:solidFill>
                  <a:srgbClr val="0068A3"/>
                </a:solidFill>
                <a:effectLst/>
                <a:latin typeface="Basic Sans Light"/>
              </a:endParaRPr>
            </a:p>
            <a:p>
              <a:pPr rtl="0" fontAlgn="base">
                <a:spcBef>
                  <a:spcPts val="0"/>
                </a:spcBef>
                <a:spcAft>
                  <a:spcPts val="0"/>
                </a:spcAft>
                <a:buFont typeface="Arial" panose="020B0604020202020204" pitchFamily="34" charset="0"/>
                <a:buChar char="•"/>
              </a:pPr>
              <a:r>
                <a:rPr lang="en-US" sz="1500" b="0" i="0" u="none" strike="noStrike" dirty="0">
                  <a:solidFill>
                    <a:srgbClr val="0068A3"/>
                  </a:solidFill>
                  <a:effectLst/>
                  <a:latin typeface="Basic Sans Light"/>
                </a:rPr>
                <a:t>The IIA offers many opportunities to reach a broad spectrum of the profession or highly target your message in media that reached specific audiences. </a:t>
              </a:r>
            </a:p>
            <a:p>
              <a:pPr rtl="0" fontAlgn="base">
                <a:spcBef>
                  <a:spcPts val="0"/>
                </a:spcBef>
                <a:spcAft>
                  <a:spcPts val="0"/>
                </a:spcAft>
                <a:buFont typeface="Arial" panose="020B0604020202020204" pitchFamily="34" charset="0"/>
                <a:buChar char="•"/>
              </a:pPr>
              <a:endParaRPr lang="en-US" sz="1500" b="0" i="0" u="none" strike="noStrike" dirty="0">
                <a:solidFill>
                  <a:srgbClr val="0068A3"/>
                </a:solidFill>
                <a:effectLst/>
                <a:latin typeface="Basic Sans Light"/>
              </a:endParaRPr>
            </a:p>
            <a:p>
              <a:pPr rtl="0" fontAlgn="base">
                <a:spcBef>
                  <a:spcPts val="0"/>
                </a:spcBef>
                <a:spcAft>
                  <a:spcPts val="0"/>
                </a:spcAft>
                <a:buFont typeface="Arial" panose="020B0604020202020204" pitchFamily="34" charset="0"/>
                <a:buChar char="•"/>
              </a:pPr>
              <a:r>
                <a:rPr lang="en-US" sz="1500" b="0" i="0" u="none" strike="noStrike" dirty="0">
                  <a:solidFill>
                    <a:srgbClr val="0068A3"/>
                  </a:solidFill>
                  <a:effectLst/>
                  <a:latin typeface="Basic Sans Light"/>
                </a:rPr>
                <a:t>Through IIA advertising and sponsorships, you will gain increased awareness and recognition. </a:t>
              </a:r>
            </a:p>
            <a:p>
              <a:endParaRPr lang="en-IN" dirty="0">
                <a:solidFill>
                  <a:srgbClr val="0068A3"/>
                </a:solidFill>
                <a:latin typeface="Basic Sans Light"/>
              </a:endParaRPr>
            </a:p>
          </p:txBody>
        </p:sp>
      </p:grpSp>
      <p:sp>
        <p:nvSpPr>
          <p:cNvPr id="54" name="Rectangle 53">
            <a:extLst>
              <a:ext uri="{FF2B5EF4-FFF2-40B4-BE49-F238E27FC236}">
                <a16:creationId xmlns:a16="http://schemas.microsoft.com/office/drawing/2014/main" id="{706D4D7F-7CCA-D693-6A87-5793C003376C}"/>
              </a:ext>
            </a:extLst>
          </p:cNvPr>
          <p:cNvSpPr/>
          <p:nvPr/>
        </p:nvSpPr>
        <p:spPr>
          <a:xfrm>
            <a:off x="6118859" y="1911604"/>
            <a:ext cx="5067301" cy="1297940"/>
          </a:xfrm>
          <a:prstGeom prst="rect">
            <a:avLst/>
          </a:prstGeom>
          <a:solidFill>
            <a:srgbClr val="0062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TextBox 54">
            <a:extLst>
              <a:ext uri="{FF2B5EF4-FFF2-40B4-BE49-F238E27FC236}">
                <a16:creationId xmlns:a16="http://schemas.microsoft.com/office/drawing/2014/main" id="{1D68315E-D230-0778-4F09-92316F30AAA3}"/>
              </a:ext>
            </a:extLst>
          </p:cNvPr>
          <p:cNvSpPr txBox="1"/>
          <p:nvPr/>
        </p:nvSpPr>
        <p:spPr>
          <a:xfrm>
            <a:off x="6095240" y="1959367"/>
            <a:ext cx="5518404" cy="1469633"/>
          </a:xfrm>
          <a:prstGeom prst="rect">
            <a:avLst/>
          </a:prstGeom>
          <a:noFill/>
        </p:spPr>
        <p:txBody>
          <a:bodyPr wrap="square" rtlCol="0">
            <a:spAutoFit/>
          </a:bodyPr>
          <a:lstStyle/>
          <a:p>
            <a:pPr marL="92075">
              <a:lnSpc>
                <a:spcPct val="100000"/>
              </a:lnSpc>
              <a:spcBef>
                <a:spcPts val="270"/>
              </a:spcBef>
            </a:pPr>
            <a:r>
              <a:rPr lang="en-US" sz="1600" spc="-5" dirty="0">
                <a:solidFill>
                  <a:srgbClr val="FFFFFF"/>
                </a:solidFill>
                <a:latin typeface="Basic Sans Light"/>
                <a:cs typeface="Arial"/>
              </a:rPr>
              <a:t>The members </a:t>
            </a:r>
            <a:r>
              <a:rPr lang="en-US" sz="1600" dirty="0">
                <a:solidFill>
                  <a:srgbClr val="FFFFFF"/>
                </a:solidFill>
                <a:latin typeface="Basic Sans Light"/>
                <a:cs typeface="Arial"/>
              </a:rPr>
              <a:t>can contribute through </a:t>
            </a:r>
            <a:r>
              <a:rPr lang="en-US" sz="1600" spc="-320" dirty="0">
                <a:solidFill>
                  <a:srgbClr val="FFFFFF"/>
                </a:solidFill>
                <a:latin typeface="Basic Sans Light"/>
                <a:cs typeface="Arial"/>
              </a:rPr>
              <a:t> </a:t>
            </a:r>
            <a:r>
              <a:rPr lang="en-US" sz="1600" spc="-5" dirty="0">
                <a:solidFill>
                  <a:srgbClr val="FFFFFF"/>
                </a:solidFill>
                <a:latin typeface="Basic Sans Light"/>
                <a:cs typeface="Arial"/>
              </a:rPr>
              <a:t>following:</a:t>
            </a:r>
            <a:endParaRPr lang="en-US" sz="1600" spc="-5" dirty="0">
              <a:latin typeface="Basic Sans Light"/>
              <a:cs typeface="Arial"/>
            </a:endParaRPr>
          </a:p>
          <a:p>
            <a:pPr marL="377825" indent="-285750">
              <a:lnSpc>
                <a:spcPct val="100000"/>
              </a:lnSpc>
              <a:spcBef>
                <a:spcPts val="270"/>
              </a:spcBef>
              <a:buFont typeface="Arial" panose="020B0604020202020204" pitchFamily="34" charset="0"/>
              <a:buChar char="•"/>
            </a:pPr>
            <a:r>
              <a:rPr lang="en-US" sz="1600" dirty="0">
                <a:solidFill>
                  <a:srgbClr val="FFFFFF"/>
                </a:solidFill>
                <a:latin typeface="Basic Sans Light"/>
                <a:cs typeface="Arial"/>
              </a:rPr>
              <a:t>Articles in monthly magazine </a:t>
            </a:r>
            <a:r>
              <a:rPr lang="en-US" sz="1600" spc="-10" dirty="0">
                <a:solidFill>
                  <a:srgbClr val="FFFFFF"/>
                </a:solidFill>
                <a:latin typeface="Basic Sans Light"/>
                <a:cs typeface="Arial"/>
              </a:rPr>
              <a:t>‘Internal</a:t>
            </a:r>
            <a:r>
              <a:rPr lang="en-US" sz="1600" spc="-229" dirty="0">
                <a:solidFill>
                  <a:srgbClr val="FFFFFF"/>
                </a:solidFill>
                <a:latin typeface="Basic Sans Light"/>
                <a:cs typeface="Arial"/>
              </a:rPr>
              <a:t>  </a:t>
            </a:r>
            <a:r>
              <a:rPr lang="en-US" sz="1600" spc="-25" dirty="0">
                <a:solidFill>
                  <a:srgbClr val="FFFFFF"/>
                </a:solidFill>
                <a:latin typeface="Basic Sans Light"/>
                <a:cs typeface="Arial"/>
              </a:rPr>
              <a:t>Audit Today’</a:t>
            </a:r>
            <a:endParaRPr lang="en-US" sz="1600" spc="-25" dirty="0">
              <a:latin typeface="Basic Sans Light"/>
              <a:cs typeface="Arial"/>
            </a:endParaRPr>
          </a:p>
          <a:p>
            <a:pPr marL="377825" indent="-285750">
              <a:lnSpc>
                <a:spcPct val="100000"/>
              </a:lnSpc>
              <a:spcBef>
                <a:spcPts val="270"/>
              </a:spcBef>
              <a:buFont typeface="Arial" panose="020B0604020202020204" pitchFamily="34" charset="0"/>
              <a:buChar char="•"/>
            </a:pPr>
            <a:r>
              <a:rPr lang="en-US" sz="1600" dirty="0">
                <a:solidFill>
                  <a:srgbClr val="FFFFFF"/>
                </a:solidFill>
                <a:latin typeface="Basic Sans Light"/>
                <a:cs typeface="Arial"/>
              </a:rPr>
              <a:t>Conference</a:t>
            </a:r>
            <a:r>
              <a:rPr lang="en-US" sz="1600" spc="-95" dirty="0">
                <a:solidFill>
                  <a:srgbClr val="FFFFFF"/>
                </a:solidFill>
                <a:latin typeface="Basic Sans Light"/>
                <a:cs typeface="Arial"/>
              </a:rPr>
              <a:t> </a:t>
            </a:r>
            <a:r>
              <a:rPr lang="en-US" sz="1600" spc="-10" dirty="0">
                <a:solidFill>
                  <a:srgbClr val="FFFFFF"/>
                </a:solidFill>
                <a:latin typeface="Basic Sans Light"/>
                <a:cs typeface="Arial"/>
              </a:rPr>
              <a:t>summaries</a:t>
            </a:r>
            <a:endParaRPr lang="en-US" sz="1600" dirty="0">
              <a:latin typeface="Basic Sans Light"/>
              <a:cs typeface="Arial"/>
            </a:endParaRPr>
          </a:p>
          <a:p>
            <a:pPr marL="377825" indent="-285750">
              <a:lnSpc>
                <a:spcPct val="100000"/>
              </a:lnSpc>
              <a:spcBef>
                <a:spcPts val="270"/>
              </a:spcBef>
              <a:buFont typeface="Arial" panose="020B0604020202020204" pitchFamily="34" charset="0"/>
              <a:buChar char="•"/>
            </a:pPr>
            <a:r>
              <a:rPr lang="en-US" sz="1600" spc="-5" dirty="0">
                <a:solidFill>
                  <a:srgbClr val="FFFFFF"/>
                </a:solidFill>
                <a:latin typeface="Basic Sans Light"/>
                <a:cs typeface="Arial"/>
              </a:rPr>
              <a:t>Newsletters</a:t>
            </a:r>
            <a:endParaRPr lang="en-US" sz="1600" dirty="0">
              <a:latin typeface="Basic Sans Light"/>
              <a:cs typeface="Arial"/>
            </a:endParaRPr>
          </a:p>
          <a:p>
            <a:endParaRPr lang="en-IN" dirty="0"/>
          </a:p>
        </p:txBody>
      </p:sp>
    </p:spTree>
    <p:extLst>
      <p:ext uri="{BB962C8B-B14F-4D97-AF65-F5344CB8AC3E}">
        <p14:creationId xmlns:p14="http://schemas.microsoft.com/office/powerpoint/2010/main" val="221885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D08AA5-20DC-4ED3-9FDE-245EEA97A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32" y="431399"/>
            <a:ext cx="3684854" cy="1141654"/>
          </a:xfrm>
          <a:prstGeom prst="rect">
            <a:avLst/>
          </a:prstGeom>
        </p:spPr>
      </p:pic>
      <p:sp>
        <p:nvSpPr>
          <p:cNvPr id="7" name="Title 3">
            <a:extLst>
              <a:ext uri="{FF2B5EF4-FFF2-40B4-BE49-F238E27FC236}">
                <a16:creationId xmlns:a16="http://schemas.microsoft.com/office/drawing/2014/main" id="{140C604C-A92C-43CC-A024-FE5B9F9E1FA9}"/>
              </a:ext>
            </a:extLst>
          </p:cNvPr>
          <p:cNvSpPr txBox="1">
            <a:spLocks/>
          </p:cNvSpPr>
          <p:nvPr/>
        </p:nvSpPr>
        <p:spPr>
          <a:xfrm>
            <a:off x="1894817" y="2341772"/>
            <a:ext cx="7856764" cy="3036851"/>
          </a:xfrm>
          <a:prstGeom prst="rect">
            <a:avLst/>
          </a:prstGeom>
        </p:spPr>
        <p:txBody>
          <a:bodyPr wrap="square" lIns="0" tIns="0" rIns="0" bIns="0">
            <a:normAutofit/>
          </a:bodyPr>
          <a:lstStyle>
            <a:lvl1pPr>
              <a:defRPr>
                <a:latin typeface="+mj-lt"/>
                <a:ea typeface="+mj-ea"/>
                <a:cs typeface="+mj-cs"/>
              </a:defRPr>
            </a:lvl1pPr>
          </a:lstStyle>
          <a:p>
            <a:pPr algn="ctr"/>
            <a:r>
              <a:rPr lang="en-IN" sz="11000" b="1" kern="0" dirty="0">
                <a:solidFill>
                  <a:schemeClr val="accent1">
                    <a:lumMod val="75000"/>
                  </a:schemeClr>
                </a:solidFill>
                <a:latin typeface="Basic Sans Bold"/>
              </a:rPr>
              <a:t>Thank </a:t>
            </a:r>
            <a:r>
              <a:rPr lang="en-IN" sz="11000" b="1" kern="0" dirty="0">
                <a:solidFill>
                  <a:srgbClr val="9AD35B"/>
                </a:solidFill>
                <a:latin typeface="Basic Sans Bold"/>
              </a:rPr>
              <a:t>You!</a:t>
            </a:r>
          </a:p>
        </p:txBody>
      </p:sp>
      <p:sp>
        <p:nvSpPr>
          <p:cNvPr id="8" name="object 12"/>
          <p:cNvSpPr txBox="1"/>
          <p:nvPr/>
        </p:nvSpPr>
        <p:spPr>
          <a:xfrm>
            <a:off x="8154570" y="4941759"/>
            <a:ext cx="3013710" cy="1636345"/>
          </a:xfrm>
          <a:prstGeom prst="rect">
            <a:avLst/>
          </a:prstGeom>
        </p:spPr>
        <p:txBody>
          <a:bodyPr vert="horz" wrap="square" lIns="0" tIns="12700" rIns="0" bIns="0" rtlCol="0">
            <a:spAutoFit/>
          </a:bodyPr>
          <a:lstStyle/>
          <a:p>
            <a:pPr marL="12700" marR="5080">
              <a:lnSpc>
                <a:spcPct val="150000"/>
              </a:lnSpc>
              <a:spcBef>
                <a:spcPts val="100"/>
              </a:spcBef>
            </a:pPr>
            <a:r>
              <a:rPr sz="1800" i="1" u="heavy" spc="-25" dirty="0">
                <a:solidFill>
                  <a:srgbClr val="0000FF"/>
                </a:solidFill>
                <a:uFill>
                  <a:solidFill>
                    <a:srgbClr val="0461C1"/>
                  </a:solidFill>
                </a:uFill>
                <a:latin typeface="Arial"/>
                <a:cs typeface="Arial"/>
                <a:hlinkClick r:id="rId4"/>
              </a:rPr>
              <a:t>www.</a:t>
            </a:r>
            <a:r>
              <a:rPr sz="1800" i="1" u="heavy" spc="-25" dirty="0">
                <a:solidFill>
                  <a:srgbClr val="0000FF"/>
                </a:solidFill>
                <a:uFill>
                  <a:solidFill>
                    <a:srgbClr val="0461C1"/>
                  </a:solidFill>
                </a:uFill>
                <a:latin typeface="Basic Sans Light"/>
                <a:cs typeface="Arial"/>
                <a:hlinkClick r:id="rId4"/>
              </a:rPr>
              <a:t>iiaindia</a:t>
            </a:r>
            <a:r>
              <a:rPr sz="1800" i="1" u="heavy" spc="-25" dirty="0">
                <a:solidFill>
                  <a:srgbClr val="0000FF"/>
                </a:solidFill>
                <a:uFill>
                  <a:solidFill>
                    <a:srgbClr val="0461C1"/>
                  </a:solidFill>
                </a:uFill>
                <a:latin typeface="Arial"/>
                <a:cs typeface="Arial"/>
                <a:hlinkClick r:id="rId4"/>
              </a:rPr>
              <a:t>.</a:t>
            </a:r>
            <a:r>
              <a:rPr lang="en-IN" sz="1800" i="1" u="heavy" spc="-25" dirty="0">
                <a:solidFill>
                  <a:srgbClr val="0000FF"/>
                </a:solidFill>
                <a:uFill>
                  <a:solidFill>
                    <a:srgbClr val="0461C1"/>
                  </a:solidFill>
                </a:uFill>
                <a:latin typeface="Arial"/>
                <a:cs typeface="Arial"/>
                <a:hlinkClick r:id="rId4"/>
              </a:rPr>
              <a:t>c</a:t>
            </a:r>
            <a:r>
              <a:rPr sz="1800" i="1" u="heavy" spc="-25" dirty="0">
                <a:solidFill>
                  <a:srgbClr val="0000FF"/>
                </a:solidFill>
                <a:uFill>
                  <a:solidFill>
                    <a:srgbClr val="0461C1"/>
                  </a:solidFill>
                </a:uFill>
                <a:latin typeface="Arial"/>
                <a:cs typeface="Arial"/>
                <a:hlinkClick r:id="rId4"/>
              </a:rPr>
              <a:t>o </a:t>
            </a:r>
            <a:r>
              <a:rPr sz="1800" i="1" spc="-25" dirty="0">
                <a:solidFill>
                  <a:srgbClr val="0000FF"/>
                </a:solidFill>
                <a:latin typeface="Arial"/>
                <a:cs typeface="Arial"/>
              </a:rPr>
              <a:t> </a:t>
            </a:r>
            <a:r>
              <a:rPr sz="1800" i="1" u="heavy" spc="-40" dirty="0" err="1">
                <a:solidFill>
                  <a:srgbClr val="0000FF"/>
                </a:solidFill>
                <a:uFill>
                  <a:solidFill>
                    <a:srgbClr val="0461C1"/>
                  </a:solidFill>
                </a:uFill>
                <a:latin typeface="Arial"/>
                <a:cs typeface="Arial"/>
                <a:hlinkClick r:id="rId5"/>
              </a:rPr>
              <a:t>m</a:t>
            </a:r>
            <a:r>
              <a:rPr sz="1800" i="1" u="heavy" spc="-10" dirty="0" err="1">
                <a:solidFill>
                  <a:srgbClr val="0000FF"/>
                </a:solidFill>
                <a:uFill>
                  <a:solidFill>
                    <a:srgbClr val="0461C1"/>
                  </a:solidFill>
                </a:uFill>
                <a:latin typeface="Arial"/>
                <a:cs typeface="Arial"/>
                <a:hlinkClick r:id="rId5"/>
              </a:rPr>
              <a:t>e</a:t>
            </a:r>
            <a:r>
              <a:rPr sz="1800" i="1" u="heavy" spc="-40" dirty="0" err="1">
                <a:solidFill>
                  <a:srgbClr val="0000FF"/>
                </a:solidFill>
                <a:uFill>
                  <a:solidFill>
                    <a:srgbClr val="0461C1"/>
                  </a:solidFill>
                </a:uFill>
                <a:latin typeface="Arial"/>
                <a:cs typeface="Arial"/>
                <a:hlinkClick r:id="rId5"/>
              </a:rPr>
              <a:t>m</a:t>
            </a:r>
            <a:r>
              <a:rPr sz="1800" i="1" u="heavy" spc="-10" dirty="0" err="1">
                <a:solidFill>
                  <a:srgbClr val="0000FF"/>
                </a:solidFill>
                <a:uFill>
                  <a:solidFill>
                    <a:srgbClr val="0461C1"/>
                  </a:solidFill>
                </a:uFill>
                <a:latin typeface="Arial"/>
                <a:cs typeface="Arial"/>
                <a:hlinkClick r:id="rId5"/>
              </a:rPr>
              <a:t>b</a:t>
            </a:r>
            <a:r>
              <a:rPr sz="1800" i="1" u="heavy" spc="-25" dirty="0" err="1">
                <a:solidFill>
                  <a:srgbClr val="0000FF"/>
                </a:solidFill>
                <a:uFill>
                  <a:solidFill>
                    <a:srgbClr val="0461C1"/>
                  </a:solidFill>
                </a:uFill>
                <a:latin typeface="Arial"/>
                <a:cs typeface="Arial"/>
                <a:hlinkClick r:id="rId5"/>
              </a:rPr>
              <a:t>e</a:t>
            </a:r>
            <a:r>
              <a:rPr sz="1800" i="1" u="heavy" spc="-5" dirty="0" err="1">
                <a:solidFill>
                  <a:srgbClr val="0000FF"/>
                </a:solidFill>
                <a:uFill>
                  <a:solidFill>
                    <a:srgbClr val="0461C1"/>
                  </a:solidFill>
                </a:uFill>
                <a:latin typeface="Arial"/>
                <a:cs typeface="Arial"/>
                <a:hlinkClick r:id="rId5"/>
              </a:rPr>
              <a:t>rser</a:t>
            </a:r>
            <a:r>
              <a:rPr sz="1800" i="1" u="heavy" spc="-10" dirty="0" err="1">
                <a:solidFill>
                  <a:srgbClr val="0000FF"/>
                </a:solidFill>
                <a:uFill>
                  <a:solidFill>
                    <a:srgbClr val="0461C1"/>
                  </a:solidFill>
                </a:uFill>
                <a:latin typeface="Arial"/>
                <a:cs typeface="Arial"/>
                <a:hlinkClick r:id="rId5"/>
              </a:rPr>
              <a:t>v</a:t>
            </a:r>
            <a:r>
              <a:rPr sz="1800" i="1" u="heavy" spc="-25" dirty="0" err="1">
                <a:solidFill>
                  <a:srgbClr val="0000FF"/>
                </a:solidFill>
                <a:uFill>
                  <a:solidFill>
                    <a:srgbClr val="0461C1"/>
                  </a:solidFill>
                </a:uFill>
                <a:latin typeface="Arial"/>
                <a:cs typeface="Arial"/>
                <a:hlinkClick r:id="rId5"/>
              </a:rPr>
              <a:t>i</a:t>
            </a:r>
            <a:r>
              <a:rPr sz="1800" i="1" u="heavy" spc="-5" dirty="0" err="1">
                <a:solidFill>
                  <a:srgbClr val="0000FF"/>
                </a:solidFill>
                <a:uFill>
                  <a:solidFill>
                    <a:srgbClr val="0461C1"/>
                  </a:solidFill>
                </a:uFill>
                <a:latin typeface="Arial"/>
                <a:cs typeface="Arial"/>
                <a:hlinkClick r:id="rId5"/>
              </a:rPr>
              <a:t>ce</a:t>
            </a:r>
            <a:r>
              <a:rPr sz="1800" i="1" u="heavy" spc="-10" dirty="0" err="1">
                <a:solidFill>
                  <a:srgbClr val="0000FF"/>
                </a:solidFill>
                <a:uFill>
                  <a:solidFill>
                    <a:srgbClr val="0461C1"/>
                  </a:solidFill>
                </a:uFill>
                <a:latin typeface="Arial"/>
                <a:cs typeface="Arial"/>
                <a:hlinkClick r:id="rId5"/>
              </a:rPr>
              <a:t>s</a:t>
            </a:r>
            <a:r>
              <a:rPr sz="1800" i="1" u="heavy" spc="-20" dirty="0" err="1">
                <a:solidFill>
                  <a:srgbClr val="0000FF"/>
                </a:solidFill>
                <a:uFill>
                  <a:solidFill>
                    <a:srgbClr val="0461C1"/>
                  </a:solidFill>
                </a:uFill>
                <a:latin typeface="Arial"/>
                <a:cs typeface="Arial"/>
                <a:hlinkClick r:id="rId5"/>
              </a:rPr>
              <a:t>@</a:t>
            </a:r>
            <a:r>
              <a:rPr sz="1800" i="1" u="heavy" spc="-10" dirty="0" err="1">
                <a:solidFill>
                  <a:srgbClr val="0000FF"/>
                </a:solidFill>
                <a:uFill>
                  <a:solidFill>
                    <a:srgbClr val="0461C1"/>
                  </a:solidFill>
                </a:uFill>
                <a:latin typeface="Arial"/>
                <a:cs typeface="Arial"/>
                <a:hlinkClick r:id="rId5"/>
              </a:rPr>
              <a:t>i</a:t>
            </a:r>
            <a:r>
              <a:rPr sz="1800" i="1" u="heavy" spc="-25" dirty="0" err="1">
                <a:solidFill>
                  <a:srgbClr val="0000FF"/>
                </a:solidFill>
                <a:uFill>
                  <a:solidFill>
                    <a:srgbClr val="0461C1"/>
                  </a:solidFill>
                </a:uFill>
                <a:latin typeface="Arial"/>
                <a:cs typeface="Arial"/>
                <a:hlinkClick r:id="rId5"/>
              </a:rPr>
              <a:t>i</a:t>
            </a:r>
            <a:r>
              <a:rPr sz="1800" i="1" u="heavy" spc="-5" dirty="0" err="1">
                <a:solidFill>
                  <a:srgbClr val="0000FF"/>
                </a:solidFill>
                <a:uFill>
                  <a:solidFill>
                    <a:srgbClr val="0461C1"/>
                  </a:solidFill>
                </a:uFill>
                <a:latin typeface="Arial"/>
                <a:cs typeface="Arial"/>
                <a:hlinkClick r:id="rId5"/>
              </a:rPr>
              <a:t>a</a:t>
            </a:r>
            <a:r>
              <a:rPr sz="1800" i="1" u="heavy" spc="-15" dirty="0" err="1">
                <a:solidFill>
                  <a:srgbClr val="0000FF"/>
                </a:solidFill>
                <a:uFill>
                  <a:solidFill>
                    <a:srgbClr val="0461C1"/>
                  </a:solidFill>
                </a:uFill>
                <a:latin typeface="Arial"/>
                <a:cs typeface="Arial"/>
                <a:hlinkClick r:id="rId5"/>
              </a:rPr>
              <a:t>i</a:t>
            </a:r>
            <a:r>
              <a:rPr sz="1800" i="1" u="heavy" spc="-10" dirty="0" err="1">
                <a:solidFill>
                  <a:srgbClr val="0000FF"/>
                </a:solidFill>
                <a:uFill>
                  <a:solidFill>
                    <a:srgbClr val="0461C1"/>
                  </a:solidFill>
                </a:uFill>
                <a:latin typeface="Arial"/>
                <a:cs typeface="Arial"/>
                <a:hlinkClick r:id="rId5"/>
              </a:rPr>
              <a:t>n</a:t>
            </a:r>
            <a:r>
              <a:rPr sz="1800" i="1" u="heavy" spc="-25" dirty="0" err="1">
                <a:solidFill>
                  <a:srgbClr val="0000FF"/>
                </a:solidFill>
                <a:uFill>
                  <a:solidFill>
                    <a:srgbClr val="0461C1"/>
                  </a:solidFill>
                </a:uFill>
                <a:latin typeface="Arial"/>
                <a:cs typeface="Arial"/>
                <a:hlinkClick r:id="rId5"/>
              </a:rPr>
              <a:t>d</a:t>
            </a:r>
            <a:r>
              <a:rPr sz="1800" i="1" u="heavy" spc="-10" dirty="0" err="1">
                <a:solidFill>
                  <a:srgbClr val="0000FF"/>
                </a:solidFill>
                <a:uFill>
                  <a:solidFill>
                    <a:srgbClr val="0461C1"/>
                  </a:solidFill>
                </a:uFill>
                <a:latin typeface="Arial"/>
                <a:cs typeface="Arial"/>
                <a:hlinkClick r:id="rId5"/>
              </a:rPr>
              <a:t>i</a:t>
            </a:r>
            <a:r>
              <a:rPr sz="1800" i="1" u="heavy" spc="-5" dirty="0" err="1">
                <a:solidFill>
                  <a:srgbClr val="0000FF"/>
                </a:solidFill>
                <a:uFill>
                  <a:solidFill>
                    <a:srgbClr val="0461C1"/>
                  </a:solidFill>
                </a:uFill>
                <a:latin typeface="Arial"/>
                <a:cs typeface="Arial"/>
                <a:hlinkClick r:id="rId5"/>
              </a:rPr>
              <a:t>a</a:t>
            </a:r>
            <a:r>
              <a:rPr sz="1800" i="1" u="heavy" dirty="0">
                <a:solidFill>
                  <a:srgbClr val="0000FF"/>
                </a:solidFill>
                <a:uFill>
                  <a:solidFill>
                    <a:srgbClr val="0461C1"/>
                  </a:solidFill>
                </a:uFill>
                <a:latin typeface="Arial"/>
                <a:cs typeface="Arial"/>
                <a:hlinkClick r:id="rId5"/>
              </a:rPr>
              <a:t>.</a:t>
            </a:r>
            <a:r>
              <a:rPr lang="en-IN" sz="1800" i="1" u="heavy" dirty="0">
                <a:solidFill>
                  <a:srgbClr val="0000FF"/>
                </a:solidFill>
                <a:uFill>
                  <a:solidFill>
                    <a:srgbClr val="0461C1"/>
                  </a:solidFill>
                </a:uFill>
                <a:latin typeface="Arial"/>
                <a:cs typeface="Arial"/>
                <a:hlinkClick r:id="rId5"/>
              </a:rPr>
              <a:t>c</a:t>
            </a:r>
            <a:r>
              <a:rPr sz="1800" i="1" u="heavy" spc="-25" dirty="0">
                <a:solidFill>
                  <a:srgbClr val="0000FF"/>
                </a:solidFill>
                <a:uFill>
                  <a:solidFill>
                    <a:srgbClr val="0461C1"/>
                  </a:solidFill>
                </a:uFill>
                <a:latin typeface="Arial"/>
                <a:cs typeface="Arial"/>
                <a:hlinkClick r:id="rId5"/>
              </a:rPr>
              <a:t>o</a:t>
            </a:r>
            <a:r>
              <a:rPr sz="1800" i="1" u="heavy" spc="-5" dirty="0">
                <a:solidFill>
                  <a:srgbClr val="0000FF"/>
                </a:solidFill>
                <a:uFill>
                  <a:solidFill>
                    <a:srgbClr val="0461C1"/>
                  </a:solidFill>
                </a:uFill>
                <a:latin typeface="Arial"/>
                <a:cs typeface="Arial"/>
                <a:hlinkClick r:id="rId5"/>
              </a:rPr>
              <a:t> </a:t>
            </a:r>
            <a:r>
              <a:rPr sz="1800" i="1" spc="-5" dirty="0">
                <a:solidFill>
                  <a:srgbClr val="0000FF"/>
                </a:solidFill>
                <a:latin typeface="Arial"/>
                <a:cs typeface="Arial"/>
              </a:rPr>
              <a:t> </a:t>
            </a:r>
            <a:r>
              <a:rPr i="1" u="heavy" spc="-5" dirty="0" err="1">
                <a:solidFill>
                  <a:srgbClr val="0000FF"/>
                </a:solidFill>
                <a:uFill>
                  <a:solidFill>
                    <a:srgbClr val="0461C1"/>
                  </a:solidFill>
                </a:uFill>
                <a:latin typeface="Arial"/>
                <a:cs typeface="Arial"/>
                <a:hlinkClick r:id="rId6"/>
              </a:rPr>
              <a:t>ceo@iiaindia</a:t>
            </a:r>
            <a:r>
              <a:rPr i="1" u="heavy" spc="-5" dirty="0">
                <a:solidFill>
                  <a:srgbClr val="0000FF"/>
                </a:solidFill>
                <a:uFill>
                  <a:solidFill>
                    <a:srgbClr val="0461C1"/>
                  </a:solidFill>
                </a:uFill>
                <a:latin typeface="Arial"/>
                <a:cs typeface="Arial"/>
                <a:hlinkClick r:id="rId6"/>
              </a:rPr>
              <a:t>.</a:t>
            </a:r>
            <a:r>
              <a:rPr lang="en-IN" i="1" u="heavy" spc="-5" dirty="0">
                <a:solidFill>
                  <a:srgbClr val="0000FF"/>
                </a:solidFill>
                <a:uFill>
                  <a:solidFill>
                    <a:srgbClr val="0461C1"/>
                  </a:solidFill>
                </a:uFill>
                <a:latin typeface="Arial"/>
                <a:cs typeface="Arial"/>
                <a:hlinkClick r:id="rId6"/>
              </a:rPr>
              <a:t>c</a:t>
            </a:r>
            <a:r>
              <a:rPr i="1" u="heavy" spc="-5" dirty="0">
                <a:solidFill>
                  <a:srgbClr val="0000FF"/>
                </a:solidFill>
                <a:uFill>
                  <a:solidFill>
                    <a:srgbClr val="0461C1"/>
                  </a:solidFill>
                </a:uFill>
                <a:latin typeface="Arial"/>
                <a:cs typeface="Arial"/>
                <a:hlinkClick r:id="rId6"/>
              </a:rPr>
              <a:t>o</a:t>
            </a:r>
            <a:endParaRPr lang="en-IN" i="1" u="heavy" spc="-5" dirty="0">
              <a:solidFill>
                <a:srgbClr val="0000FF"/>
              </a:solidFill>
              <a:uFill>
                <a:solidFill>
                  <a:srgbClr val="0461C1"/>
                </a:solidFill>
              </a:uFill>
              <a:latin typeface="Arial"/>
              <a:cs typeface="Arial"/>
            </a:endParaRPr>
          </a:p>
          <a:p>
            <a:pPr marL="12700" marR="5080">
              <a:lnSpc>
                <a:spcPct val="150000"/>
              </a:lnSpc>
              <a:spcBef>
                <a:spcPts val="100"/>
              </a:spcBef>
            </a:pPr>
            <a:r>
              <a:rPr lang="en-IN" i="1" u="heavy" spc="-5" dirty="0">
                <a:solidFill>
                  <a:srgbClr val="0000FF"/>
                </a:solidFill>
                <a:uFill>
                  <a:solidFill>
                    <a:srgbClr val="0461C1"/>
                  </a:solidFill>
                </a:uFill>
                <a:latin typeface="Arial"/>
                <a:cs typeface="Arial"/>
              </a:rPr>
              <a:t>President@iiaindia.co</a:t>
            </a:r>
          </a:p>
        </p:txBody>
      </p:sp>
    </p:spTree>
    <p:extLst>
      <p:ext uri="{BB962C8B-B14F-4D97-AF65-F5344CB8AC3E}">
        <p14:creationId xmlns:p14="http://schemas.microsoft.com/office/powerpoint/2010/main" val="605962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46CE6-58D6-4971-B054-EA6B44B2C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32" y="5735637"/>
            <a:ext cx="2846838" cy="810770"/>
          </a:xfrm>
          <a:prstGeom prst="rect">
            <a:avLst/>
          </a:prstGeom>
        </p:spPr>
      </p:pic>
      <p:pic>
        <p:nvPicPr>
          <p:cNvPr id="6" name="Picture 5">
            <a:extLst>
              <a:ext uri="{FF2B5EF4-FFF2-40B4-BE49-F238E27FC236}">
                <a16:creationId xmlns:a16="http://schemas.microsoft.com/office/drawing/2014/main" id="{95896049-9AD1-42AF-9065-89D70C2123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76101" y="780189"/>
            <a:ext cx="7947424" cy="4375765"/>
          </a:xfrm>
          <a:prstGeom prst="rect">
            <a:avLst/>
          </a:prstGeom>
        </p:spPr>
      </p:pic>
    </p:spTree>
    <p:extLst>
      <p:ext uri="{BB962C8B-B14F-4D97-AF65-F5344CB8AC3E}">
        <p14:creationId xmlns:p14="http://schemas.microsoft.com/office/powerpoint/2010/main" val="8730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73608" y="1228344"/>
            <a:ext cx="8267700" cy="452932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751832" y="3945635"/>
            <a:ext cx="120650" cy="121920"/>
          </a:xfrm>
          <a:custGeom>
            <a:avLst/>
            <a:gdLst/>
            <a:ahLst/>
            <a:cxnLst/>
            <a:rect l="l" t="t" r="r" b="b"/>
            <a:pathLst>
              <a:path w="120650" h="121920">
                <a:moveTo>
                  <a:pt x="60070" y="0"/>
                </a:moveTo>
                <a:lnTo>
                  <a:pt x="36575" y="4825"/>
                </a:lnTo>
                <a:lnTo>
                  <a:pt x="17525" y="17906"/>
                </a:lnTo>
                <a:lnTo>
                  <a:pt x="4698" y="37211"/>
                </a:lnTo>
                <a:lnTo>
                  <a:pt x="0" y="60959"/>
                </a:lnTo>
                <a:lnTo>
                  <a:pt x="4698" y="84708"/>
                </a:lnTo>
                <a:lnTo>
                  <a:pt x="17525" y="104012"/>
                </a:lnTo>
                <a:lnTo>
                  <a:pt x="36575" y="117093"/>
                </a:lnTo>
                <a:lnTo>
                  <a:pt x="60070" y="121919"/>
                </a:lnTo>
                <a:lnTo>
                  <a:pt x="83438" y="117093"/>
                </a:lnTo>
                <a:lnTo>
                  <a:pt x="102488" y="104012"/>
                </a:lnTo>
                <a:lnTo>
                  <a:pt x="115442" y="84708"/>
                </a:lnTo>
                <a:lnTo>
                  <a:pt x="120141" y="60959"/>
                </a:lnTo>
                <a:lnTo>
                  <a:pt x="115442" y="37211"/>
                </a:lnTo>
                <a:lnTo>
                  <a:pt x="102488" y="17906"/>
                </a:lnTo>
                <a:lnTo>
                  <a:pt x="83438" y="4825"/>
                </a:lnTo>
                <a:lnTo>
                  <a:pt x="60070" y="0"/>
                </a:lnTo>
                <a:close/>
              </a:path>
            </a:pathLst>
          </a:custGeom>
          <a:solidFill>
            <a:srgbClr val="5B9BD2"/>
          </a:solidFill>
        </p:spPr>
        <p:txBody>
          <a:bodyPr wrap="square" lIns="0" tIns="0" rIns="0" bIns="0" rtlCol="0"/>
          <a:lstStyle/>
          <a:p>
            <a:endParaRPr/>
          </a:p>
        </p:txBody>
      </p:sp>
      <p:sp>
        <p:nvSpPr>
          <p:cNvPr id="9" name="object 9"/>
          <p:cNvSpPr txBox="1">
            <a:spLocks noGrp="1"/>
          </p:cNvSpPr>
          <p:nvPr>
            <p:ph type="title"/>
          </p:nvPr>
        </p:nvSpPr>
        <p:spPr>
          <a:xfrm>
            <a:off x="9075419" y="94454"/>
            <a:ext cx="3116581" cy="1367682"/>
          </a:xfrm>
          <a:prstGeom prst="rect">
            <a:avLst/>
          </a:prstGeom>
        </p:spPr>
        <p:txBody>
          <a:bodyPr vert="horz" wrap="square" lIns="0" tIns="13335" rIns="0" bIns="0" rtlCol="0">
            <a:spAutoFit/>
          </a:bodyPr>
          <a:lstStyle/>
          <a:p>
            <a:pPr marL="12700">
              <a:lnSpc>
                <a:spcPct val="100000"/>
              </a:lnSpc>
              <a:spcBef>
                <a:spcPts val="105"/>
              </a:spcBef>
              <a:tabLst>
                <a:tab pos="9819005" algn="l"/>
              </a:tabLst>
            </a:pPr>
            <a:r>
              <a:rPr b="0" spc="-280" dirty="0">
                <a:solidFill>
                  <a:srgbClr val="0070C0"/>
                </a:solidFill>
                <a:latin typeface="Basic Sans Light"/>
                <a:cs typeface="Calibri Light"/>
              </a:rPr>
              <a:t> </a:t>
            </a:r>
            <a:r>
              <a:rPr b="0" spc="-5" dirty="0">
                <a:solidFill>
                  <a:srgbClr val="0070C0"/>
                </a:solidFill>
                <a:latin typeface="Basic Sans Light"/>
                <a:cs typeface="Calibri Light"/>
              </a:rPr>
              <a:t>IIA Global</a:t>
            </a:r>
            <a:r>
              <a:rPr b="0" spc="-160" dirty="0">
                <a:solidFill>
                  <a:srgbClr val="0070C0"/>
                </a:solidFill>
                <a:latin typeface="Basic Sans Light"/>
                <a:cs typeface="Calibri Light"/>
              </a:rPr>
              <a:t> </a:t>
            </a:r>
            <a:r>
              <a:rPr b="0" spc="-10" dirty="0">
                <a:solidFill>
                  <a:srgbClr val="0070C0"/>
                </a:solidFill>
                <a:latin typeface="Basic Sans Light"/>
                <a:cs typeface="Calibri Light"/>
              </a:rPr>
              <a:t>Statistics</a:t>
            </a:r>
          </a:p>
        </p:txBody>
      </p:sp>
      <p:sp>
        <p:nvSpPr>
          <p:cNvPr id="10" name="object 10"/>
          <p:cNvSpPr/>
          <p:nvPr/>
        </p:nvSpPr>
        <p:spPr>
          <a:xfrm>
            <a:off x="6847331" y="3717035"/>
            <a:ext cx="121920" cy="121920"/>
          </a:xfrm>
          <a:custGeom>
            <a:avLst/>
            <a:gdLst/>
            <a:ahLst/>
            <a:cxnLst/>
            <a:rect l="l" t="t" r="r" b="b"/>
            <a:pathLst>
              <a:path w="121920" h="121920">
                <a:moveTo>
                  <a:pt x="60960" y="0"/>
                </a:moveTo>
                <a:lnTo>
                  <a:pt x="37211" y="4825"/>
                </a:lnTo>
                <a:lnTo>
                  <a:pt x="17907" y="17906"/>
                </a:lnTo>
                <a:lnTo>
                  <a:pt x="4825" y="37211"/>
                </a:lnTo>
                <a:lnTo>
                  <a:pt x="0" y="60959"/>
                </a:lnTo>
                <a:lnTo>
                  <a:pt x="4825" y="84708"/>
                </a:lnTo>
                <a:lnTo>
                  <a:pt x="17907" y="104012"/>
                </a:lnTo>
                <a:lnTo>
                  <a:pt x="37211" y="117093"/>
                </a:lnTo>
                <a:lnTo>
                  <a:pt x="60960" y="121919"/>
                </a:lnTo>
                <a:lnTo>
                  <a:pt x="84709" y="117093"/>
                </a:lnTo>
                <a:lnTo>
                  <a:pt x="104013" y="104012"/>
                </a:lnTo>
                <a:lnTo>
                  <a:pt x="117094" y="84708"/>
                </a:lnTo>
                <a:lnTo>
                  <a:pt x="121920" y="60959"/>
                </a:lnTo>
                <a:lnTo>
                  <a:pt x="117094" y="37211"/>
                </a:lnTo>
                <a:lnTo>
                  <a:pt x="104013" y="17906"/>
                </a:lnTo>
                <a:lnTo>
                  <a:pt x="84709" y="4825"/>
                </a:lnTo>
                <a:lnTo>
                  <a:pt x="60960" y="0"/>
                </a:lnTo>
                <a:close/>
              </a:path>
            </a:pathLst>
          </a:custGeom>
          <a:solidFill>
            <a:srgbClr val="5B9BD2"/>
          </a:solidFill>
        </p:spPr>
        <p:txBody>
          <a:bodyPr wrap="square" lIns="0" tIns="0" rIns="0" bIns="0" rtlCol="0"/>
          <a:lstStyle/>
          <a:p>
            <a:endParaRPr/>
          </a:p>
        </p:txBody>
      </p:sp>
      <p:sp>
        <p:nvSpPr>
          <p:cNvPr id="11" name="object 11"/>
          <p:cNvSpPr/>
          <p:nvPr/>
        </p:nvSpPr>
        <p:spPr>
          <a:xfrm>
            <a:off x="4751832" y="2759964"/>
            <a:ext cx="120650" cy="121920"/>
          </a:xfrm>
          <a:custGeom>
            <a:avLst/>
            <a:gdLst/>
            <a:ahLst/>
            <a:cxnLst/>
            <a:rect l="l" t="t" r="r" b="b"/>
            <a:pathLst>
              <a:path w="120650" h="121919">
                <a:moveTo>
                  <a:pt x="60070" y="0"/>
                </a:moveTo>
                <a:lnTo>
                  <a:pt x="36575" y="4825"/>
                </a:lnTo>
                <a:lnTo>
                  <a:pt x="17525" y="17780"/>
                </a:lnTo>
                <a:lnTo>
                  <a:pt x="4698" y="37084"/>
                </a:lnTo>
                <a:lnTo>
                  <a:pt x="0" y="60706"/>
                </a:lnTo>
                <a:lnTo>
                  <a:pt x="4698" y="84327"/>
                </a:lnTo>
                <a:lnTo>
                  <a:pt x="17525" y="103632"/>
                </a:lnTo>
                <a:lnTo>
                  <a:pt x="36575" y="116712"/>
                </a:lnTo>
                <a:lnTo>
                  <a:pt x="60070" y="121412"/>
                </a:lnTo>
                <a:lnTo>
                  <a:pt x="83438" y="116712"/>
                </a:lnTo>
                <a:lnTo>
                  <a:pt x="102488" y="103632"/>
                </a:lnTo>
                <a:lnTo>
                  <a:pt x="115442" y="84327"/>
                </a:lnTo>
                <a:lnTo>
                  <a:pt x="120141" y="60706"/>
                </a:lnTo>
                <a:lnTo>
                  <a:pt x="115442" y="37084"/>
                </a:lnTo>
                <a:lnTo>
                  <a:pt x="102488" y="17780"/>
                </a:lnTo>
                <a:lnTo>
                  <a:pt x="83438" y="4825"/>
                </a:lnTo>
                <a:lnTo>
                  <a:pt x="60070" y="0"/>
                </a:lnTo>
                <a:close/>
              </a:path>
            </a:pathLst>
          </a:custGeom>
          <a:solidFill>
            <a:srgbClr val="5B9BD2"/>
          </a:solidFill>
        </p:spPr>
        <p:txBody>
          <a:bodyPr wrap="square" lIns="0" tIns="0" rIns="0" bIns="0" rtlCol="0"/>
          <a:lstStyle/>
          <a:p>
            <a:endParaRPr/>
          </a:p>
        </p:txBody>
      </p:sp>
      <p:sp>
        <p:nvSpPr>
          <p:cNvPr id="12" name="object 12"/>
          <p:cNvSpPr/>
          <p:nvPr/>
        </p:nvSpPr>
        <p:spPr>
          <a:xfrm>
            <a:off x="3744467" y="4925567"/>
            <a:ext cx="121918" cy="12191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2906267" y="4401311"/>
            <a:ext cx="121919" cy="12191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254752" y="3261359"/>
            <a:ext cx="120650" cy="121920"/>
          </a:xfrm>
          <a:custGeom>
            <a:avLst/>
            <a:gdLst/>
            <a:ahLst/>
            <a:cxnLst/>
            <a:rect l="l" t="t" r="r" b="b"/>
            <a:pathLst>
              <a:path w="120650" h="121920">
                <a:moveTo>
                  <a:pt x="60071" y="0"/>
                </a:moveTo>
                <a:lnTo>
                  <a:pt x="36702" y="4825"/>
                </a:lnTo>
                <a:lnTo>
                  <a:pt x="17652" y="17779"/>
                </a:lnTo>
                <a:lnTo>
                  <a:pt x="4699" y="37211"/>
                </a:lnTo>
                <a:lnTo>
                  <a:pt x="0" y="60960"/>
                </a:lnTo>
                <a:lnTo>
                  <a:pt x="4699" y="84709"/>
                </a:lnTo>
                <a:lnTo>
                  <a:pt x="17652" y="104012"/>
                </a:lnTo>
                <a:lnTo>
                  <a:pt x="36702" y="117093"/>
                </a:lnTo>
                <a:lnTo>
                  <a:pt x="60071" y="121919"/>
                </a:lnTo>
                <a:lnTo>
                  <a:pt x="83565" y="117093"/>
                </a:lnTo>
                <a:lnTo>
                  <a:pt x="102615" y="104012"/>
                </a:lnTo>
                <a:lnTo>
                  <a:pt x="115443" y="84709"/>
                </a:lnTo>
                <a:lnTo>
                  <a:pt x="120142" y="60960"/>
                </a:lnTo>
                <a:lnTo>
                  <a:pt x="115443" y="37211"/>
                </a:lnTo>
                <a:lnTo>
                  <a:pt x="102615" y="17779"/>
                </a:lnTo>
                <a:lnTo>
                  <a:pt x="83565" y="4825"/>
                </a:lnTo>
                <a:lnTo>
                  <a:pt x="60071" y="0"/>
                </a:lnTo>
                <a:close/>
              </a:path>
            </a:pathLst>
          </a:custGeom>
          <a:solidFill>
            <a:srgbClr val="5B9BD2"/>
          </a:solidFill>
        </p:spPr>
        <p:txBody>
          <a:bodyPr wrap="square" lIns="0" tIns="0" rIns="0" bIns="0" rtlCol="0"/>
          <a:lstStyle/>
          <a:p>
            <a:endParaRPr/>
          </a:p>
        </p:txBody>
      </p:sp>
      <p:sp>
        <p:nvSpPr>
          <p:cNvPr id="15" name="object 15"/>
          <p:cNvSpPr/>
          <p:nvPr/>
        </p:nvSpPr>
        <p:spPr>
          <a:xfrm>
            <a:off x="4206240" y="5062728"/>
            <a:ext cx="121920" cy="12191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068067" y="3032760"/>
            <a:ext cx="121920" cy="121920"/>
          </a:xfrm>
          <a:custGeom>
            <a:avLst/>
            <a:gdLst/>
            <a:ahLst/>
            <a:cxnLst/>
            <a:rect l="l" t="t" r="r" b="b"/>
            <a:pathLst>
              <a:path w="121919" h="121919">
                <a:moveTo>
                  <a:pt x="60959" y="0"/>
                </a:moveTo>
                <a:lnTo>
                  <a:pt x="37211" y="4825"/>
                </a:lnTo>
                <a:lnTo>
                  <a:pt x="17906" y="17779"/>
                </a:lnTo>
                <a:lnTo>
                  <a:pt x="4825" y="37084"/>
                </a:lnTo>
                <a:lnTo>
                  <a:pt x="0" y="60705"/>
                </a:lnTo>
                <a:lnTo>
                  <a:pt x="4825" y="84327"/>
                </a:lnTo>
                <a:lnTo>
                  <a:pt x="17906" y="103631"/>
                </a:lnTo>
                <a:lnTo>
                  <a:pt x="37211" y="116712"/>
                </a:lnTo>
                <a:lnTo>
                  <a:pt x="60959" y="121412"/>
                </a:lnTo>
                <a:lnTo>
                  <a:pt x="84708" y="116712"/>
                </a:lnTo>
                <a:lnTo>
                  <a:pt x="104012" y="103631"/>
                </a:lnTo>
                <a:lnTo>
                  <a:pt x="117093" y="84327"/>
                </a:lnTo>
                <a:lnTo>
                  <a:pt x="121919" y="60705"/>
                </a:lnTo>
                <a:lnTo>
                  <a:pt x="117093" y="37084"/>
                </a:lnTo>
                <a:lnTo>
                  <a:pt x="104012" y="17779"/>
                </a:lnTo>
                <a:lnTo>
                  <a:pt x="84708" y="4825"/>
                </a:lnTo>
                <a:lnTo>
                  <a:pt x="60959" y="0"/>
                </a:lnTo>
                <a:close/>
              </a:path>
            </a:pathLst>
          </a:custGeom>
          <a:solidFill>
            <a:srgbClr val="5B9BD2"/>
          </a:solidFill>
        </p:spPr>
        <p:txBody>
          <a:bodyPr wrap="square" lIns="0" tIns="0" rIns="0" bIns="0" rtlCol="0"/>
          <a:lstStyle/>
          <a:p>
            <a:endParaRPr/>
          </a:p>
        </p:txBody>
      </p:sp>
      <p:sp>
        <p:nvSpPr>
          <p:cNvPr id="17" name="object 17"/>
          <p:cNvSpPr/>
          <p:nvPr/>
        </p:nvSpPr>
        <p:spPr>
          <a:xfrm>
            <a:off x="4751832" y="4082796"/>
            <a:ext cx="120650" cy="120650"/>
          </a:xfrm>
          <a:custGeom>
            <a:avLst/>
            <a:gdLst/>
            <a:ahLst/>
            <a:cxnLst/>
            <a:rect l="l" t="t" r="r" b="b"/>
            <a:pathLst>
              <a:path w="120650" h="120650">
                <a:moveTo>
                  <a:pt x="60070" y="0"/>
                </a:moveTo>
                <a:lnTo>
                  <a:pt x="36575" y="4698"/>
                </a:lnTo>
                <a:lnTo>
                  <a:pt x="17525" y="17652"/>
                </a:lnTo>
                <a:lnTo>
                  <a:pt x="4698" y="36575"/>
                </a:lnTo>
                <a:lnTo>
                  <a:pt x="0" y="60070"/>
                </a:lnTo>
                <a:lnTo>
                  <a:pt x="4698" y="83438"/>
                </a:lnTo>
                <a:lnTo>
                  <a:pt x="17525" y="102488"/>
                </a:lnTo>
                <a:lnTo>
                  <a:pt x="36575" y="115442"/>
                </a:lnTo>
                <a:lnTo>
                  <a:pt x="60070" y="120141"/>
                </a:lnTo>
                <a:lnTo>
                  <a:pt x="83438" y="115442"/>
                </a:lnTo>
                <a:lnTo>
                  <a:pt x="102488" y="102488"/>
                </a:lnTo>
                <a:lnTo>
                  <a:pt x="115442" y="83438"/>
                </a:lnTo>
                <a:lnTo>
                  <a:pt x="120141" y="60070"/>
                </a:lnTo>
                <a:lnTo>
                  <a:pt x="115442" y="36575"/>
                </a:lnTo>
                <a:lnTo>
                  <a:pt x="102488" y="17652"/>
                </a:lnTo>
                <a:lnTo>
                  <a:pt x="83438" y="4698"/>
                </a:lnTo>
                <a:lnTo>
                  <a:pt x="60070" y="0"/>
                </a:lnTo>
                <a:close/>
              </a:path>
            </a:pathLst>
          </a:custGeom>
          <a:solidFill>
            <a:srgbClr val="EB7A2E"/>
          </a:solidFill>
        </p:spPr>
        <p:txBody>
          <a:bodyPr wrap="square" lIns="0" tIns="0" rIns="0" bIns="0" rtlCol="0"/>
          <a:lstStyle/>
          <a:p>
            <a:endParaRPr/>
          </a:p>
        </p:txBody>
      </p:sp>
      <p:sp>
        <p:nvSpPr>
          <p:cNvPr id="18" name="object 18"/>
          <p:cNvSpPr/>
          <p:nvPr/>
        </p:nvSpPr>
        <p:spPr>
          <a:xfrm>
            <a:off x="6847331" y="3854196"/>
            <a:ext cx="121920" cy="121920"/>
          </a:xfrm>
          <a:custGeom>
            <a:avLst/>
            <a:gdLst/>
            <a:ahLst/>
            <a:cxnLst/>
            <a:rect l="l" t="t" r="r" b="b"/>
            <a:pathLst>
              <a:path w="121920" h="121920">
                <a:moveTo>
                  <a:pt x="60960" y="0"/>
                </a:moveTo>
                <a:lnTo>
                  <a:pt x="37211" y="4825"/>
                </a:lnTo>
                <a:lnTo>
                  <a:pt x="17907" y="17906"/>
                </a:lnTo>
                <a:lnTo>
                  <a:pt x="4825" y="37210"/>
                </a:lnTo>
                <a:lnTo>
                  <a:pt x="0" y="60959"/>
                </a:lnTo>
                <a:lnTo>
                  <a:pt x="4825" y="84708"/>
                </a:lnTo>
                <a:lnTo>
                  <a:pt x="17907" y="104012"/>
                </a:lnTo>
                <a:lnTo>
                  <a:pt x="37211" y="117093"/>
                </a:lnTo>
                <a:lnTo>
                  <a:pt x="60960" y="121919"/>
                </a:lnTo>
                <a:lnTo>
                  <a:pt x="84709" y="117093"/>
                </a:lnTo>
                <a:lnTo>
                  <a:pt x="104013" y="104012"/>
                </a:lnTo>
                <a:lnTo>
                  <a:pt x="117094" y="84708"/>
                </a:lnTo>
                <a:lnTo>
                  <a:pt x="121920" y="60959"/>
                </a:lnTo>
                <a:lnTo>
                  <a:pt x="117094" y="37210"/>
                </a:lnTo>
                <a:lnTo>
                  <a:pt x="104013" y="17906"/>
                </a:lnTo>
                <a:lnTo>
                  <a:pt x="84709" y="4825"/>
                </a:lnTo>
                <a:lnTo>
                  <a:pt x="60960" y="0"/>
                </a:lnTo>
                <a:close/>
              </a:path>
            </a:pathLst>
          </a:custGeom>
          <a:solidFill>
            <a:srgbClr val="EB7A2E"/>
          </a:solidFill>
        </p:spPr>
        <p:txBody>
          <a:bodyPr wrap="square" lIns="0" tIns="0" rIns="0" bIns="0" rtlCol="0"/>
          <a:lstStyle/>
          <a:p>
            <a:endParaRPr/>
          </a:p>
        </p:txBody>
      </p:sp>
      <p:sp>
        <p:nvSpPr>
          <p:cNvPr id="19" name="object 19"/>
          <p:cNvSpPr/>
          <p:nvPr/>
        </p:nvSpPr>
        <p:spPr>
          <a:xfrm>
            <a:off x="4751832" y="2895600"/>
            <a:ext cx="120650" cy="123189"/>
          </a:xfrm>
          <a:custGeom>
            <a:avLst/>
            <a:gdLst/>
            <a:ahLst/>
            <a:cxnLst/>
            <a:rect l="l" t="t" r="r" b="b"/>
            <a:pathLst>
              <a:path w="120650" h="123189">
                <a:moveTo>
                  <a:pt x="60070" y="0"/>
                </a:moveTo>
                <a:lnTo>
                  <a:pt x="36575" y="4825"/>
                </a:lnTo>
                <a:lnTo>
                  <a:pt x="17525" y="18034"/>
                </a:lnTo>
                <a:lnTo>
                  <a:pt x="4698" y="37719"/>
                </a:lnTo>
                <a:lnTo>
                  <a:pt x="0" y="61595"/>
                </a:lnTo>
                <a:lnTo>
                  <a:pt x="4698" y="85598"/>
                </a:lnTo>
                <a:lnTo>
                  <a:pt x="17525" y="105283"/>
                </a:lnTo>
                <a:lnTo>
                  <a:pt x="36575" y="118363"/>
                </a:lnTo>
                <a:lnTo>
                  <a:pt x="60070" y="123189"/>
                </a:lnTo>
                <a:lnTo>
                  <a:pt x="83438" y="118363"/>
                </a:lnTo>
                <a:lnTo>
                  <a:pt x="102488" y="105283"/>
                </a:lnTo>
                <a:lnTo>
                  <a:pt x="115442" y="85598"/>
                </a:lnTo>
                <a:lnTo>
                  <a:pt x="120141" y="61595"/>
                </a:lnTo>
                <a:lnTo>
                  <a:pt x="115442" y="37719"/>
                </a:lnTo>
                <a:lnTo>
                  <a:pt x="102488" y="18034"/>
                </a:lnTo>
                <a:lnTo>
                  <a:pt x="83438" y="4825"/>
                </a:lnTo>
                <a:lnTo>
                  <a:pt x="60070" y="0"/>
                </a:lnTo>
                <a:close/>
              </a:path>
            </a:pathLst>
          </a:custGeom>
          <a:solidFill>
            <a:srgbClr val="EB7A2E"/>
          </a:solidFill>
        </p:spPr>
        <p:txBody>
          <a:bodyPr wrap="square" lIns="0" tIns="0" rIns="0" bIns="0" rtlCol="0"/>
          <a:lstStyle/>
          <a:p>
            <a:endParaRPr/>
          </a:p>
        </p:txBody>
      </p:sp>
      <p:sp>
        <p:nvSpPr>
          <p:cNvPr id="20" name="object 20"/>
          <p:cNvSpPr/>
          <p:nvPr/>
        </p:nvSpPr>
        <p:spPr>
          <a:xfrm>
            <a:off x="2906267" y="4556759"/>
            <a:ext cx="121919" cy="12191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5254752" y="3398520"/>
            <a:ext cx="120650" cy="121920"/>
          </a:xfrm>
          <a:custGeom>
            <a:avLst/>
            <a:gdLst/>
            <a:ahLst/>
            <a:cxnLst/>
            <a:rect l="l" t="t" r="r" b="b"/>
            <a:pathLst>
              <a:path w="120650" h="121920">
                <a:moveTo>
                  <a:pt x="60071" y="0"/>
                </a:moveTo>
                <a:lnTo>
                  <a:pt x="36702" y="4825"/>
                </a:lnTo>
                <a:lnTo>
                  <a:pt x="17652" y="17906"/>
                </a:lnTo>
                <a:lnTo>
                  <a:pt x="4699" y="37210"/>
                </a:lnTo>
                <a:lnTo>
                  <a:pt x="0" y="60959"/>
                </a:lnTo>
                <a:lnTo>
                  <a:pt x="4699" y="84708"/>
                </a:lnTo>
                <a:lnTo>
                  <a:pt x="17652" y="104012"/>
                </a:lnTo>
                <a:lnTo>
                  <a:pt x="36702" y="117093"/>
                </a:lnTo>
                <a:lnTo>
                  <a:pt x="60071" y="121919"/>
                </a:lnTo>
                <a:lnTo>
                  <a:pt x="83565" y="117093"/>
                </a:lnTo>
                <a:lnTo>
                  <a:pt x="102615" y="104012"/>
                </a:lnTo>
                <a:lnTo>
                  <a:pt x="115443" y="84708"/>
                </a:lnTo>
                <a:lnTo>
                  <a:pt x="120142" y="60959"/>
                </a:lnTo>
                <a:lnTo>
                  <a:pt x="115443" y="37210"/>
                </a:lnTo>
                <a:lnTo>
                  <a:pt x="102615" y="17906"/>
                </a:lnTo>
                <a:lnTo>
                  <a:pt x="83565" y="4825"/>
                </a:lnTo>
                <a:lnTo>
                  <a:pt x="60071" y="0"/>
                </a:lnTo>
                <a:close/>
              </a:path>
            </a:pathLst>
          </a:custGeom>
          <a:solidFill>
            <a:srgbClr val="EB7A2E"/>
          </a:solidFill>
        </p:spPr>
        <p:txBody>
          <a:bodyPr wrap="square" lIns="0" tIns="0" rIns="0" bIns="0" rtlCol="0"/>
          <a:lstStyle/>
          <a:p>
            <a:endParaRPr/>
          </a:p>
        </p:txBody>
      </p:sp>
      <p:sp>
        <p:nvSpPr>
          <p:cNvPr id="22" name="object 22"/>
          <p:cNvSpPr/>
          <p:nvPr/>
        </p:nvSpPr>
        <p:spPr>
          <a:xfrm>
            <a:off x="1984248" y="3169920"/>
            <a:ext cx="121920" cy="121920"/>
          </a:xfrm>
          <a:custGeom>
            <a:avLst/>
            <a:gdLst/>
            <a:ahLst/>
            <a:cxnLst/>
            <a:rect l="l" t="t" r="r" b="b"/>
            <a:pathLst>
              <a:path w="121919" h="121920">
                <a:moveTo>
                  <a:pt x="60959" y="0"/>
                </a:moveTo>
                <a:lnTo>
                  <a:pt x="37210" y="4825"/>
                </a:lnTo>
                <a:lnTo>
                  <a:pt x="17906" y="17779"/>
                </a:lnTo>
                <a:lnTo>
                  <a:pt x="4825" y="37210"/>
                </a:lnTo>
                <a:lnTo>
                  <a:pt x="0" y="60959"/>
                </a:lnTo>
                <a:lnTo>
                  <a:pt x="4825" y="84708"/>
                </a:lnTo>
                <a:lnTo>
                  <a:pt x="17906" y="104012"/>
                </a:lnTo>
                <a:lnTo>
                  <a:pt x="37210" y="117093"/>
                </a:lnTo>
                <a:lnTo>
                  <a:pt x="60959" y="121919"/>
                </a:lnTo>
                <a:lnTo>
                  <a:pt x="84708" y="117093"/>
                </a:lnTo>
                <a:lnTo>
                  <a:pt x="104012" y="104012"/>
                </a:lnTo>
                <a:lnTo>
                  <a:pt x="117093" y="84708"/>
                </a:lnTo>
                <a:lnTo>
                  <a:pt x="121919" y="60959"/>
                </a:lnTo>
                <a:lnTo>
                  <a:pt x="117093" y="37210"/>
                </a:lnTo>
                <a:lnTo>
                  <a:pt x="104012" y="17779"/>
                </a:lnTo>
                <a:lnTo>
                  <a:pt x="84708" y="4825"/>
                </a:lnTo>
                <a:lnTo>
                  <a:pt x="60959" y="0"/>
                </a:lnTo>
                <a:close/>
              </a:path>
            </a:pathLst>
          </a:custGeom>
          <a:solidFill>
            <a:srgbClr val="EB7A2E"/>
          </a:solidFill>
        </p:spPr>
        <p:txBody>
          <a:bodyPr wrap="square" lIns="0" tIns="0" rIns="0" bIns="0" rtlCol="0"/>
          <a:lstStyle/>
          <a:p>
            <a:endParaRPr/>
          </a:p>
        </p:txBody>
      </p:sp>
      <p:sp>
        <p:nvSpPr>
          <p:cNvPr id="23" name="object 23"/>
          <p:cNvSpPr/>
          <p:nvPr/>
        </p:nvSpPr>
        <p:spPr>
          <a:xfrm>
            <a:off x="1397508" y="5449823"/>
            <a:ext cx="120396" cy="121919"/>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4392167" y="3934980"/>
            <a:ext cx="839469" cy="142240"/>
          </a:xfrm>
          <a:custGeom>
            <a:avLst/>
            <a:gdLst/>
            <a:ahLst/>
            <a:cxnLst/>
            <a:rect l="l" t="t" r="r" b="b"/>
            <a:pathLst>
              <a:path w="839470" h="142239">
                <a:moveTo>
                  <a:pt x="0" y="141719"/>
                </a:moveTo>
                <a:lnTo>
                  <a:pt x="839330" y="141719"/>
                </a:lnTo>
                <a:lnTo>
                  <a:pt x="839330" y="0"/>
                </a:lnTo>
                <a:lnTo>
                  <a:pt x="0" y="0"/>
                </a:lnTo>
                <a:lnTo>
                  <a:pt x="0" y="141719"/>
                </a:lnTo>
                <a:close/>
              </a:path>
            </a:pathLst>
          </a:custGeom>
          <a:solidFill>
            <a:srgbClr val="00CC99"/>
          </a:solidFill>
        </p:spPr>
        <p:txBody>
          <a:bodyPr wrap="square" lIns="0" tIns="0" rIns="0" bIns="0" rtlCol="0"/>
          <a:lstStyle/>
          <a:p>
            <a:endParaRPr/>
          </a:p>
        </p:txBody>
      </p:sp>
      <p:sp>
        <p:nvSpPr>
          <p:cNvPr id="25" name="object 25"/>
          <p:cNvSpPr/>
          <p:nvPr/>
        </p:nvSpPr>
        <p:spPr>
          <a:xfrm>
            <a:off x="6489191" y="3706380"/>
            <a:ext cx="838200" cy="142875"/>
          </a:xfrm>
          <a:custGeom>
            <a:avLst/>
            <a:gdLst/>
            <a:ahLst/>
            <a:cxnLst/>
            <a:rect l="l" t="t" r="r" b="b"/>
            <a:pathLst>
              <a:path w="838200" h="142875">
                <a:moveTo>
                  <a:pt x="0" y="142862"/>
                </a:moveTo>
                <a:lnTo>
                  <a:pt x="838187" y="142862"/>
                </a:lnTo>
                <a:lnTo>
                  <a:pt x="838187" y="0"/>
                </a:lnTo>
                <a:lnTo>
                  <a:pt x="0" y="0"/>
                </a:lnTo>
                <a:lnTo>
                  <a:pt x="0" y="142862"/>
                </a:lnTo>
                <a:close/>
              </a:path>
            </a:pathLst>
          </a:custGeom>
          <a:solidFill>
            <a:srgbClr val="F86079"/>
          </a:solidFill>
        </p:spPr>
        <p:txBody>
          <a:bodyPr wrap="square" lIns="0" tIns="0" rIns="0" bIns="0" rtlCol="0"/>
          <a:lstStyle/>
          <a:p>
            <a:endParaRPr/>
          </a:p>
        </p:txBody>
      </p:sp>
      <p:sp>
        <p:nvSpPr>
          <p:cNvPr id="26" name="object 26"/>
          <p:cNvSpPr/>
          <p:nvPr/>
        </p:nvSpPr>
        <p:spPr>
          <a:xfrm>
            <a:off x="4392167" y="2749308"/>
            <a:ext cx="839469" cy="142240"/>
          </a:xfrm>
          <a:custGeom>
            <a:avLst/>
            <a:gdLst/>
            <a:ahLst/>
            <a:cxnLst/>
            <a:rect l="l" t="t" r="r" b="b"/>
            <a:pathLst>
              <a:path w="839470" h="142239">
                <a:moveTo>
                  <a:pt x="0" y="141719"/>
                </a:moveTo>
                <a:lnTo>
                  <a:pt x="839330" y="141719"/>
                </a:lnTo>
                <a:lnTo>
                  <a:pt x="839330" y="0"/>
                </a:lnTo>
                <a:lnTo>
                  <a:pt x="0" y="0"/>
                </a:lnTo>
                <a:lnTo>
                  <a:pt x="0" y="141719"/>
                </a:lnTo>
                <a:close/>
              </a:path>
            </a:pathLst>
          </a:custGeom>
          <a:solidFill>
            <a:srgbClr val="CC00CC"/>
          </a:solidFill>
        </p:spPr>
        <p:txBody>
          <a:bodyPr wrap="square" lIns="0" tIns="0" rIns="0" bIns="0" rtlCol="0"/>
          <a:lstStyle/>
          <a:p>
            <a:endParaRPr/>
          </a:p>
        </p:txBody>
      </p:sp>
      <p:sp>
        <p:nvSpPr>
          <p:cNvPr id="27" name="object 27"/>
          <p:cNvSpPr/>
          <p:nvPr/>
        </p:nvSpPr>
        <p:spPr>
          <a:xfrm>
            <a:off x="3349752" y="4896561"/>
            <a:ext cx="912494" cy="180975"/>
          </a:xfrm>
          <a:custGeom>
            <a:avLst/>
            <a:gdLst/>
            <a:ahLst/>
            <a:cxnLst/>
            <a:rect l="l" t="t" r="r" b="b"/>
            <a:pathLst>
              <a:path w="912495" h="180975">
                <a:moveTo>
                  <a:pt x="0" y="180898"/>
                </a:moveTo>
                <a:lnTo>
                  <a:pt x="912482" y="180898"/>
                </a:lnTo>
                <a:lnTo>
                  <a:pt x="912482" y="0"/>
                </a:lnTo>
                <a:lnTo>
                  <a:pt x="0" y="0"/>
                </a:lnTo>
                <a:lnTo>
                  <a:pt x="0" y="180898"/>
                </a:lnTo>
                <a:close/>
              </a:path>
            </a:pathLst>
          </a:custGeom>
          <a:solidFill>
            <a:srgbClr val="FFFFFF"/>
          </a:solidFill>
        </p:spPr>
        <p:txBody>
          <a:bodyPr wrap="square" lIns="0" tIns="0" rIns="0" bIns="0" rtlCol="0"/>
          <a:lstStyle/>
          <a:p>
            <a:endParaRPr/>
          </a:p>
        </p:txBody>
      </p:sp>
      <p:sp>
        <p:nvSpPr>
          <p:cNvPr id="28" name="object 28"/>
          <p:cNvSpPr/>
          <p:nvPr/>
        </p:nvSpPr>
        <p:spPr>
          <a:xfrm>
            <a:off x="2548127" y="4390656"/>
            <a:ext cx="838200" cy="142875"/>
          </a:xfrm>
          <a:custGeom>
            <a:avLst/>
            <a:gdLst/>
            <a:ahLst/>
            <a:cxnLst/>
            <a:rect l="l" t="t" r="r" b="b"/>
            <a:pathLst>
              <a:path w="838200" h="142875">
                <a:moveTo>
                  <a:pt x="0" y="142862"/>
                </a:moveTo>
                <a:lnTo>
                  <a:pt x="838187" y="142862"/>
                </a:lnTo>
                <a:lnTo>
                  <a:pt x="838187" y="0"/>
                </a:lnTo>
                <a:lnTo>
                  <a:pt x="0" y="0"/>
                </a:lnTo>
                <a:lnTo>
                  <a:pt x="0" y="142862"/>
                </a:lnTo>
                <a:close/>
              </a:path>
            </a:pathLst>
          </a:custGeom>
          <a:solidFill>
            <a:srgbClr val="EB7A2E"/>
          </a:solidFill>
        </p:spPr>
        <p:txBody>
          <a:bodyPr wrap="square" lIns="0" tIns="0" rIns="0" bIns="0" rtlCol="0"/>
          <a:lstStyle/>
          <a:p>
            <a:endParaRPr/>
          </a:p>
        </p:txBody>
      </p:sp>
      <p:sp>
        <p:nvSpPr>
          <p:cNvPr id="29" name="object 29"/>
          <p:cNvSpPr/>
          <p:nvPr/>
        </p:nvSpPr>
        <p:spPr>
          <a:xfrm>
            <a:off x="4924044" y="3250704"/>
            <a:ext cx="781685" cy="142875"/>
          </a:xfrm>
          <a:custGeom>
            <a:avLst/>
            <a:gdLst/>
            <a:ahLst/>
            <a:cxnLst/>
            <a:rect l="l" t="t" r="r" b="b"/>
            <a:pathLst>
              <a:path w="781685" h="142875">
                <a:moveTo>
                  <a:pt x="0" y="142862"/>
                </a:moveTo>
                <a:lnTo>
                  <a:pt x="781634" y="142862"/>
                </a:lnTo>
                <a:lnTo>
                  <a:pt x="781634" y="0"/>
                </a:lnTo>
                <a:lnTo>
                  <a:pt x="0" y="0"/>
                </a:lnTo>
                <a:lnTo>
                  <a:pt x="0" y="142862"/>
                </a:lnTo>
                <a:close/>
              </a:path>
            </a:pathLst>
          </a:custGeom>
          <a:solidFill>
            <a:srgbClr val="5B9BD2"/>
          </a:solidFill>
        </p:spPr>
        <p:txBody>
          <a:bodyPr wrap="square" lIns="0" tIns="0" rIns="0" bIns="0" rtlCol="0"/>
          <a:lstStyle/>
          <a:p>
            <a:endParaRPr/>
          </a:p>
        </p:txBody>
      </p:sp>
      <p:sp>
        <p:nvSpPr>
          <p:cNvPr id="30" name="object 30"/>
          <p:cNvSpPr/>
          <p:nvPr/>
        </p:nvSpPr>
        <p:spPr>
          <a:xfrm>
            <a:off x="3810000" y="5032197"/>
            <a:ext cx="912494" cy="182880"/>
          </a:xfrm>
          <a:custGeom>
            <a:avLst/>
            <a:gdLst/>
            <a:ahLst/>
            <a:cxnLst/>
            <a:rect l="l" t="t" r="r" b="b"/>
            <a:pathLst>
              <a:path w="912495" h="182879">
                <a:moveTo>
                  <a:pt x="0" y="182676"/>
                </a:moveTo>
                <a:lnTo>
                  <a:pt x="912482" y="182676"/>
                </a:lnTo>
                <a:lnTo>
                  <a:pt x="912482" y="0"/>
                </a:lnTo>
                <a:lnTo>
                  <a:pt x="0" y="0"/>
                </a:lnTo>
                <a:lnTo>
                  <a:pt x="0" y="182676"/>
                </a:lnTo>
                <a:close/>
              </a:path>
            </a:pathLst>
          </a:custGeom>
          <a:solidFill>
            <a:srgbClr val="FFFFFF"/>
          </a:solidFill>
        </p:spPr>
        <p:txBody>
          <a:bodyPr wrap="square" lIns="0" tIns="0" rIns="0" bIns="0" rtlCol="0"/>
          <a:lstStyle/>
          <a:p>
            <a:endParaRPr/>
          </a:p>
        </p:txBody>
      </p:sp>
      <p:sp>
        <p:nvSpPr>
          <p:cNvPr id="31" name="object 31"/>
          <p:cNvSpPr/>
          <p:nvPr/>
        </p:nvSpPr>
        <p:spPr>
          <a:xfrm>
            <a:off x="4501896" y="4072140"/>
            <a:ext cx="620395" cy="142240"/>
          </a:xfrm>
          <a:custGeom>
            <a:avLst/>
            <a:gdLst/>
            <a:ahLst/>
            <a:cxnLst/>
            <a:rect l="l" t="t" r="r" b="b"/>
            <a:pathLst>
              <a:path w="620395" h="142239">
                <a:moveTo>
                  <a:pt x="0" y="141719"/>
                </a:moveTo>
                <a:lnTo>
                  <a:pt x="619785" y="141719"/>
                </a:lnTo>
                <a:lnTo>
                  <a:pt x="619785" y="0"/>
                </a:lnTo>
                <a:lnTo>
                  <a:pt x="0" y="0"/>
                </a:lnTo>
                <a:lnTo>
                  <a:pt x="0" y="141719"/>
                </a:lnTo>
                <a:close/>
              </a:path>
            </a:pathLst>
          </a:custGeom>
          <a:solidFill>
            <a:srgbClr val="00CC99"/>
          </a:solidFill>
        </p:spPr>
        <p:txBody>
          <a:bodyPr wrap="square" lIns="0" tIns="0" rIns="0" bIns="0" rtlCol="0"/>
          <a:lstStyle/>
          <a:p>
            <a:endParaRPr>
              <a:latin typeface="Basic Sans Light"/>
            </a:endParaRPr>
          </a:p>
        </p:txBody>
      </p:sp>
      <p:sp>
        <p:nvSpPr>
          <p:cNvPr id="32" name="object 32"/>
          <p:cNvSpPr txBox="1"/>
          <p:nvPr/>
        </p:nvSpPr>
        <p:spPr>
          <a:xfrm>
            <a:off x="4392167" y="3934980"/>
            <a:ext cx="839469" cy="141705"/>
          </a:xfrm>
          <a:prstGeom prst="rect">
            <a:avLst/>
          </a:prstGeom>
        </p:spPr>
        <p:txBody>
          <a:bodyPr vert="horz" wrap="square" lIns="0" tIns="3175" rIns="0" bIns="0" rtlCol="0">
            <a:spAutoFit/>
          </a:bodyPr>
          <a:lstStyle/>
          <a:p>
            <a:pPr marL="32384">
              <a:lnSpc>
                <a:spcPct val="100000"/>
              </a:lnSpc>
              <a:spcBef>
                <a:spcPts val="25"/>
              </a:spcBef>
            </a:pPr>
            <a:r>
              <a:rPr sz="900" b="1" spc="-5" dirty="0">
                <a:solidFill>
                  <a:srgbClr val="FFFFFF"/>
                </a:solidFill>
                <a:latin typeface="Basic Sans Light"/>
                <a:cs typeface="Arial"/>
              </a:rPr>
              <a:t>16,417</a:t>
            </a:r>
            <a:r>
              <a:rPr sz="900" b="1" spc="-95" dirty="0">
                <a:solidFill>
                  <a:srgbClr val="FFFFFF"/>
                </a:solidFill>
                <a:latin typeface="Basic Sans Light"/>
                <a:cs typeface="Arial"/>
              </a:rPr>
              <a:t> </a:t>
            </a:r>
            <a:r>
              <a:rPr sz="900" b="1" spc="-10" dirty="0">
                <a:solidFill>
                  <a:srgbClr val="FFFFFF"/>
                </a:solidFill>
                <a:latin typeface="Basic Sans Light"/>
                <a:cs typeface="Arial"/>
              </a:rPr>
              <a:t>Members</a:t>
            </a:r>
            <a:endParaRPr sz="900" dirty="0">
              <a:latin typeface="Basic Sans Light"/>
              <a:cs typeface="Arial"/>
            </a:endParaRPr>
          </a:p>
        </p:txBody>
      </p:sp>
      <p:sp>
        <p:nvSpPr>
          <p:cNvPr id="33" name="object 33"/>
          <p:cNvSpPr txBox="1"/>
          <p:nvPr/>
        </p:nvSpPr>
        <p:spPr>
          <a:xfrm>
            <a:off x="4501896" y="4076700"/>
            <a:ext cx="620395" cy="117020"/>
          </a:xfrm>
          <a:prstGeom prst="rect">
            <a:avLst/>
          </a:prstGeom>
        </p:spPr>
        <p:txBody>
          <a:bodyPr vert="horz" wrap="square" lIns="0" tIns="0" rIns="0" bIns="0" rtlCol="0">
            <a:spAutoFit/>
          </a:bodyPr>
          <a:lstStyle/>
          <a:p>
            <a:pPr marL="33655">
              <a:lnSpc>
                <a:spcPts val="885"/>
              </a:lnSpc>
            </a:pPr>
            <a:r>
              <a:rPr sz="900" b="1" spc="-5" dirty="0">
                <a:solidFill>
                  <a:srgbClr val="FFFFFF"/>
                </a:solidFill>
                <a:latin typeface="Basic Sans Bold"/>
                <a:cs typeface="Arial"/>
              </a:rPr>
              <a:t>22</a:t>
            </a:r>
            <a:r>
              <a:rPr sz="900" b="1" spc="-110" dirty="0">
                <a:solidFill>
                  <a:srgbClr val="FFFFFF"/>
                </a:solidFill>
                <a:latin typeface="Basic Sans Bold"/>
                <a:cs typeface="Arial"/>
              </a:rPr>
              <a:t> </a:t>
            </a:r>
            <a:r>
              <a:rPr sz="900" b="1" spc="-20" dirty="0">
                <a:solidFill>
                  <a:srgbClr val="FFFFFF"/>
                </a:solidFill>
                <a:latin typeface="Basic Sans Bold"/>
                <a:cs typeface="Arial"/>
              </a:rPr>
              <a:t>Affiliates</a:t>
            </a:r>
            <a:endParaRPr sz="900" dirty="0">
              <a:latin typeface="Basic Sans Bold"/>
              <a:cs typeface="Arial"/>
            </a:endParaRPr>
          </a:p>
        </p:txBody>
      </p:sp>
      <p:sp>
        <p:nvSpPr>
          <p:cNvPr id="34" name="object 34"/>
          <p:cNvSpPr/>
          <p:nvPr/>
        </p:nvSpPr>
        <p:spPr>
          <a:xfrm>
            <a:off x="6598919" y="3843540"/>
            <a:ext cx="619125" cy="142875"/>
          </a:xfrm>
          <a:custGeom>
            <a:avLst/>
            <a:gdLst/>
            <a:ahLst/>
            <a:cxnLst/>
            <a:rect l="l" t="t" r="r" b="b"/>
            <a:pathLst>
              <a:path w="619125" h="142875">
                <a:moveTo>
                  <a:pt x="0" y="142862"/>
                </a:moveTo>
                <a:lnTo>
                  <a:pt x="618642" y="142862"/>
                </a:lnTo>
                <a:lnTo>
                  <a:pt x="618642" y="0"/>
                </a:lnTo>
                <a:lnTo>
                  <a:pt x="0" y="0"/>
                </a:lnTo>
                <a:lnTo>
                  <a:pt x="0" y="142862"/>
                </a:lnTo>
                <a:close/>
              </a:path>
            </a:pathLst>
          </a:custGeom>
          <a:solidFill>
            <a:srgbClr val="F86079"/>
          </a:solidFill>
        </p:spPr>
        <p:txBody>
          <a:bodyPr wrap="square" lIns="0" tIns="0" rIns="0" bIns="0" rtlCol="0"/>
          <a:lstStyle/>
          <a:p>
            <a:endParaRPr/>
          </a:p>
        </p:txBody>
      </p:sp>
      <p:sp>
        <p:nvSpPr>
          <p:cNvPr id="35" name="object 35"/>
          <p:cNvSpPr txBox="1"/>
          <p:nvPr/>
        </p:nvSpPr>
        <p:spPr>
          <a:xfrm>
            <a:off x="6489191" y="3706380"/>
            <a:ext cx="838200" cy="141705"/>
          </a:xfrm>
          <a:prstGeom prst="rect">
            <a:avLst/>
          </a:prstGeom>
        </p:spPr>
        <p:txBody>
          <a:bodyPr vert="horz" wrap="square" lIns="0" tIns="3175" rIns="0" bIns="0" rtlCol="0">
            <a:spAutoFit/>
          </a:bodyPr>
          <a:lstStyle/>
          <a:p>
            <a:pPr marL="31115">
              <a:lnSpc>
                <a:spcPct val="100000"/>
              </a:lnSpc>
              <a:spcBef>
                <a:spcPts val="25"/>
              </a:spcBef>
            </a:pPr>
            <a:r>
              <a:rPr sz="900" b="1" spc="-5" dirty="0">
                <a:solidFill>
                  <a:srgbClr val="FFFFFF"/>
                </a:solidFill>
                <a:latin typeface="Basic Sans Light"/>
                <a:cs typeface="Arial"/>
              </a:rPr>
              <a:t>40,414</a:t>
            </a:r>
            <a:r>
              <a:rPr sz="900" b="1" spc="-95" dirty="0">
                <a:solidFill>
                  <a:srgbClr val="FFFFFF"/>
                </a:solidFill>
                <a:latin typeface="Basic Sans Light"/>
                <a:cs typeface="Arial"/>
              </a:rPr>
              <a:t> </a:t>
            </a:r>
            <a:r>
              <a:rPr sz="900" b="1" spc="-10" dirty="0">
                <a:solidFill>
                  <a:srgbClr val="FFFFFF"/>
                </a:solidFill>
                <a:latin typeface="Basic Sans Light"/>
                <a:cs typeface="Arial"/>
              </a:rPr>
              <a:t>Members</a:t>
            </a:r>
            <a:endParaRPr sz="900" dirty="0">
              <a:latin typeface="Basic Sans Light"/>
              <a:cs typeface="Arial"/>
            </a:endParaRPr>
          </a:p>
        </p:txBody>
      </p:sp>
      <p:sp>
        <p:nvSpPr>
          <p:cNvPr id="36" name="object 36"/>
          <p:cNvSpPr txBox="1"/>
          <p:nvPr/>
        </p:nvSpPr>
        <p:spPr>
          <a:xfrm>
            <a:off x="6598919" y="3849242"/>
            <a:ext cx="619125" cy="117020"/>
          </a:xfrm>
          <a:prstGeom prst="rect">
            <a:avLst/>
          </a:prstGeom>
        </p:spPr>
        <p:txBody>
          <a:bodyPr vert="horz" wrap="square" lIns="0" tIns="0" rIns="0" bIns="0" rtlCol="0">
            <a:spAutoFit/>
          </a:bodyPr>
          <a:lstStyle/>
          <a:p>
            <a:pPr marL="32384">
              <a:lnSpc>
                <a:spcPts val="890"/>
              </a:lnSpc>
            </a:pPr>
            <a:r>
              <a:rPr sz="900" b="1" spc="-5" dirty="0">
                <a:solidFill>
                  <a:srgbClr val="FFFFFF"/>
                </a:solidFill>
                <a:latin typeface="Basic Sans Light"/>
                <a:cs typeface="Arial"/>
              </a:rPr>
              <a:t>21</a:t>
            </a:r>
            <a:r>
              <a:rPr sz="900" b="1" spc="-110" dirty="0">
                <a:solidFill>
                  <a:srgbClr val="FFFFFF"/>
                </a:solidFill>
                <a:latin typeface="Basic Sans Light"/>
                <a:cs typeface="Arial"/>
              </a:rPr>
              <a:t> </a:t>
            </a:r>
            <a:r>
              <a:rPr sz="900" b="1" spc="-20" dirty="0">
                <a:solidFill>
                  <a:srgbClr val="FFFFFF"/>
                </a:solidFill>
                <a:latin typeface="Basic Sans Light"/>
                <a:cs typeface="Arial"/>
              </a:rPr>
              <a:t>Affiliates</a:t>
            </a:r>
            <a:endParaRPr sz="900" dirty="0">
              <a:latin typeface="Basic Sans Light"/>
              <a:cs typeface="Arial"/>
            </a:endParaRPr>
          </a:p>
        </p:txBody>
      </p:sp>
      <p:sp>
        <p:nvSpPr>
          <p:cNvPr id="37" name="object 37"/>
          <p:cNvSpPr/>
          <p:nvPr/>
        </p:nvSpPr>
        <p:spPr>
          <a:xfrm>
            <a:off x="4501896" y="2886468"/>
            <a:ext cx="620395" cy="142240"/>
          </a:xfrm>
          <a:custGeom>
            <a:avLst/>
            <a:gdLst/>
            <a:ahLst/>
            <a:cxnLst/>
            <a:rect l="l" t="t" r="r" b="b"/>
            <a:pathLst>
              <a:path w="620395" h="142239">
                <a:moveTo>
                  <a:pt x="0" y="141719"/>
                </a:moveTo>
                <a:lnTo>
                  <a:pt x="619785" y="141719"/>
                </a:lnTo>
                <a:lnTo>
                  <a:pt x="619785" y="0"/>
                </a:lnTo>
                <a:lnTo>
                  <a:pt x="0" y="0"/>
                </a:lnTo>
                <a:lnTo>
                  <a:pt x="0" y="141719"/>
                </a:lnTo>
                <a:close/>
              </a:path>
            </a:pathLst>
          </a:custGeom>
          <a:solidFill>
            <a:srgbClr val="CC00CC"/>
          </a:solidFill>
        </p:spPr>
        <p:txBody>
          <a:bodyPr wrap="square" lIns="0" tIns="0" rIns="0" bIns="0" rtlCol="0"/>
          <a:lstStyle/>
          <a:p>
            <a:endParaRPr/>
          </a:p>
        </p:txBody>
      </p:sp>
      <p:sp>
        <p:nvSpPr>
          <p:cNvPr id="38" name="object 38"/>
          <p:cNvSpPr txBox="1"/>
          <p:nvPr/>
        </p:nvSpPr>
        <p:spPr>
          <a:xfrm>
            <a:off x="4392167" y="2749308"/>
            <a:ext cx="839469" cy="140423"/>
          </a:xfrm>
          <a:prstGeom prst="rect">
            <a:avLst/>
          </a:prstGeom>
        </p:spPr>
        <p:txBody>
          <a:bodyPr vert="horz" wrap="square" lIns="0" tIns="1905" rIns="0" bIns="0" rtlCol="0">
            <a:spAutoFit/>
          </a:bodyPr>
          <a:lstStyle/>
          <a:p>
            <a:pPr marL="32384">
              <a:lnSpc>
                <a:spcPct val="100000"/>
              </a:lnSpc>
              <a:spcBef>
                <a:spcPts val="15"/>
              </a:spcBef>
            </a:pPr>
            <a:r>
              <a:rPr sz="900" b="1" spc="-5" dirty="0">
                <a:solidFill>
                  <a:srgbClr val="FFFFFF"/>
                </a:solidFill>
                <a:latin typeface="Basic Sans Light"/>
                <a:cs typeface="Arial"/>
              </a:rPr>
              <a:t>52,745</a:t>
            </a:r>
            <a:r>
              <a:rPr sz="900" b="1" spc="-114" dirty="0">
                <a:solidFill>
                  <a:srgbClr val="FFFFFF"/>
                </a:solidFill>
                <a:latin typeface="Basic Sans Light"/>
                <a:cs typeface="Arial"/>
              </a:rPr>
              <a:t> </a:t>
            </a:r>
            <a:r>
              <a:rPr sz="900" b="1" dirty="0">
                <a:solidFill>
                  <a:srgbClr val="FFFFFF"/>
                </a:solidFill>
                <a:latin typeface="Basic Sans Light"/>
                <a:cs typeface="Arial"/>
              </a:rPr>
              <a:t>Members</a:t>
            </a:r>
            <a:endParaRPr sz="900" dirty="0">
              <a:latin typeface="Basic Sans Light"/>
              <a:cs typeface="Arial"/>
            </a:endParaRPr>
          </a:p>
        </p:txBody>
      </p:sp>
      <p:sp>
        <p:nvSpPr>
          <p:cNvPr id="39" name="object 39"/>
          <p:cNvSpPr txBox="1"/>
          <p:nvPr/>
        </p:nvSpPr>
        <p:spPr>
          <a:xfrm>
            <a:off x="4501896" y="2891027"/>
            <a:ext cx="620395" cy="117020"/>
          </a:xfrm>
          <a:prstGeom prst="rect">
            <a:avLst/>
          </a:prstGeom>
        </p:spPr>
        <p:txBody>
          <a:bodyPr vert="horz" wrap="square" lIns="0" tIns="0" rIns="0" bIns="0" rtlCol="0">
            <a:spAutoFit/>
          </a:bodyPr>
          <a:lstStyle/>
          <a:p>
            <a:pPr marL="33655">
              <a:lnSpc>
                <a:spcPts val="885"/>
              </a:lnSpc>
            </a:pPr>
            <a:r>
              <a:rPr sz="900" b="1" spc="-5" dirty="0">
                <a:solidFill>
                  <a:srgbClr val="FFFFFF"/>
                </a:solidFill>
                <a:latin typeface="Basic Sans Light"/>
                <a:cs typeface="Arial"/>
              </a:rPr>
              <a:t>37</a:t>
            </a:r>
            <a:r>
              <a:rPr sz="900" b="1" spc="-110" dirty="0">
                <a:solidFill>
                  <a:srgbClr val="FFFFFF"/>
                </a:solidFill>
                <a:latin typeface="Basic Sans Light"/>
                <a:cs typeface="Arial"/>
              </a:rPr>
              <a:t> </a:t>
            </a:r>
            <a:r>
              <a:rPr sz="900" b="1" spc="-20" dirty="0">
                <a:solidFill>
                  <a:srgbClr val="FFFFFF"/>
                </a:solidFill>
                <a:latin typeface="Basic Sans Light"/>
                <a:cs typeface="Arial"/>
              </a:rPr>
              <a:t>Affiliates</a:t>
            </a:r>
            <a:endParaRPr sz="900" dirty="0">
              <a:latin typeface="Basic Sans Light"/>
              <a:cs typeface="Arial"/>
            </a:endParaRPr>
          </a:p>
        </p:txBody>
      </p:sp>
      <p:sp>
        <p:nvSpPr>
          <p:cNvPr id="40" name="object 40"/>
          <p:cNvSpPr/>
          <p:nvPr/>
        </p:nvSpPr>
        <p:spPr>
          <a:xfrm>
            <a:off x="2657855" y="4546104"/>
            <a:ext cx="619125" cy="142875"/>
          </a:xfrm>
          <a:custGeom>
            <a:avLst/>
            <a:gdLst/>
            <a:ahLst/>
            <a:cxnLst/>
            <a:rect l="l" t="t" r="r" b="b"/>
            <a:pathLst>
              <a:path w="619125" h="142875">
                <a:moveTo>
                  <a:pt x="0" y="142862"/>
                </a:moveTo>
                <a:lnTo>
                  <a:pt x="618642" y="142862"/>
                </a:lnTo>
                <a:lnTo>
                  <a:pt x="618642" y="0"/>
                </a:lnTo>
                <a:lnTo>
                  <a:pt x="0" y="0"/>
                </a:lnTo>
                <a:lnTo>
                  <a:pt x="0" y="142862"/>
                </a:lnTo>
                <a:close/>
              </a:path>
            </a:pathLst>
          </a:custGeom>
          <a:solidFill>
            <a:srgbClr val="EB7A2E"/>
          </a:solidFill>
        </p:spPr>
        <p:txBody>
          <a:bodyPr wrap="square" lIns="0" tIns="0" rIns="0" bIns="0" rtlCol="0"/>
          <a:lstStyle/>
          <a:p>
            <a:endParaRPr/>
          </a:p>
        </p:txBody>
      </p:sp>
      <p:sp>
        <p:nvSpPr>
          <p:cNvPr id="41" name="object 41"/>
          <p:cNvSpPr txBox="1"/>
          <p:nvPr/>
        </p:nvSpPr>
        <p:spPr>
          <a:xfrm>
            <a:off x="2548127" y="4390656"/>
            <a:ext cx="838200" cy="142347"/>
          </a:xfrm>
          <a:prstGeom prst="rect">
            <a:avLst/>
          </a:prstGeom>
        </p:spPr>
        <p:txBody>
          <a:bodyPr vert="horz" wrap="square" lIns="0" tIns="3810" rIns="0" bIns="0" rtlCol="0">
            <a:spAutoFit/>
          </a:bodyPr>
          <a:lstStyle/>
          <a:p>
            <a:pPr marL="30480">
              <a:lnSpc>
                <a:spcPct val="100000"/>
              </a:lnSpc>
              <a:spcBef>
                <a:spcPts val="30"/>
              </a:spcBef>
            </a:pPr>
            <a:r>
              <a:rPr sz="900" b="1" spc="-5" dirty="0">
                <a:solidFill>
                  <a:srgbClr val="FFFFFF"/>
                </a:solidFill>
                <a:latin typeface="Basic Sans Light"/>
                <a:cs typeface="Arial"/>
              </a:rPr>
              <a:t>14,190</a:t>
            </a:r>
            <a:r>
              <a:rPr sz="900" b="1" spc="-114" dirty="0">
                <a:solidFill>
                  <a:srgbClr val="FFFFFF"/>
                </a:solidFill>
                <a:latin typeface="Basic Sans Light"/>
                <a:cs typeface="Arial"/>
              </a:rPr>
              <a:t> </a:t>
            </a:r>
            <a:r>
              <a:rPr sz="900" b="1" dirty="0">
                <a:solidFill>
                  <a:srgbClr val="FFFFFF"/>
                </a:solidFill>
                <a:latin typeface="Basic Sans Light"/>
                <a:cs typeface="Arial"/>
              </a:rPr>
              <a:t>Members</a:t>
            </a:r>
            <a:endParaRPr sz="900" dirty="0">
              <a:latin typeface="Basic Sans Light"/>
              <a:cs typeface="Arial"/>
            </a:endParaRPr>
          </a:p>
        </p:txBody>
      </p:sp>
      <p:sp>
        <p:nvSpPr>
          <p:cNvPr id="42" name="object 42"/>
          <p:cNvSpPr txBox="1"/>
          <p:nvPr/>
        </p:nvSpPr>
        <p:spPr>
          <a:xfrm>
            <a:off x="2657855" y="4546104"/>
            <a:ext cx="619125" cy="146835"/>
          </a:xfrm>
          <a:prstGeom prst="rect">
            <a:avLst/>
          </a:prstGeom>
        </p:spPr>
        <p:txBody>
          <a:bodyPr vert="horz" wrap="square" lIns="0" tIns="8255" rIns="0" bIns="0" rtlCol="0">
            <a:spAutoFit/>
          </a:bodyPr>
          <a:lstStyle/>
          <a:p>
            <a:pPr marL="31750">
              <a:lnSpc>
                <a:spcPct val="100000"/>
              </a:lnSpc>
              <a:spcBef>
                <a:spcPts val="65"/>
              </a:spcBef>
            </a:pPr>
            <a:r>
              <a:rPr sz="900" b="1" spc="-5" dirty="0">
                <a:solidFill>
                  <a:srgbClr val="FFFFFF"/>
                </a:solidFill>
                <a:latin typeface="Basic Sans Light"/>
                <a:cs typeface="Arial"/>
              </a:rPr>
              <a:t>18</a:t>
            </a:r>
            <a:r>
              <a:rPr sz="900" b="1" spc="-110" dirty="0">
                <a:solidFill>
                  <a:srgbClr val="FFFFFF"/>
                </a:solidFill>
                <a:latin typeface="Basic Sans Light"/>
                <a:cs typeface="Arial"/>
              </a:rPr>
              <a:t> </a:t>
            </a:r>
            <a:r>
              <a:rPr sz="900" b="1" spc="-20" dirty="0">
                <a:solidFill>
                  <a:srgbClr val="FFFFFF"/>
                </a:solidFill>
                <a:latin typeface="Basic Sans Light"/>
                <a:cs typeface="Arial"/>
              </a:rPr>
              <a:t>Affiliates</a:t>
            </a:r>
            <a:endParaRPr sz="900" dirty="0">
              <a:latin typeface="Basic Sans Light"/>
              <a:cs typeface="Arial"/>
            </a:endParaRPr>
          </a:p>
        </p:txBody>
      </p:sp>
      <p:sp>
        <p:nvSpPr>
          <p:cNvPr id="43" name="object 43"/>
          <p:cNvSpPr/>
          <p:nvPr/>
        </p:nvSpPr>
        <p:spPr>
          <a:xfrm>
            <a:off x="5007864" y="3387864"/>
            <a:ext cx="614045" cy="142240"/>
          </a:xfrm>
          <a:custGeom>
            <a:avLst/>
            <a:gdLst/>
            <a:ahLst/>
            <a:cxnLst/>
            <a:rect l="l" t="t" r="r" b="b"/>
            <a:pathLst>
              <a:path w="614045" h="142239">
                <a:moveTo>
                  <a:pt x="0" y="141719"/>
                </a:moveTo>
                <a:lnTo>
                  <a:pt x="613917" y="141719"/>
                </a:lnTo>
                <a:lnTo>
                  <a:pt x="613917" y="0"/>
                </a:lnTo>
                <a:lnTo>
                  <a:pt x="0" y="0"/>
                </a:lnTo>
                <a:lnTo>
                  <a:pt x="0" y="141719"/>
                </a:lnTo>
                <a:close/>
              </a:path>
            </a:pathLst>
          </a:custGeom>
          <a:solidFill>
            <a:srgbClr val="5B9BD2"/>
          </a:solidFill>
        </p:spPr>
        <p:txBody>
          <a:bodyPr wrap="square" lIns="0" tIns="0" rIns="0" bIns="0" rtlCol="0"/>
          <a:lstStyle/>
          <a:p>
            <a:endParaRPr/>
          </a:p>
        </p:txBody>
      </p:sp>
      <p:sp>
        <p:nvSpPr>
          <p:cNvPr id="44" name="object 44"/>
          <p:cNvSpPr txBox="1"/>
          <p:nvPr/>
        </p:nvSpPr>
        <p:spPr>
          <a:xfrm>
            <a:off x="4924044" y="3250704"/>
            <a:ext cx="781685" cy="141705"/>
          </a:xfrm>
          <a:prstGeom prst="rect">
            <a:avLst/>
          </a:prstGeom>
        </p:spPr>
        <p:txBody>
          <a:bodyPr vert="horz" wrap="square" lIns="0" tIns="3175" rIns="0" bIns="0" rtlCol="0">
            <a:spAutoFit/>
          </a:bodyPr>
          <a:lstStyle/>
          <a:p>
            <a:pPr marL="32384">
              <a:lnSpc>
                <a:spcPct val="100000"/>
              </a:lnSpc>
              <a:spcBef>
                <a:spcPts val="25"/>
              </a:spcBef>
            </a:pPr>
            <a:r>
              <a:rPr sz="900" b="1" spc="-15" dirty="0">
                <a:solidFill>
                  <a:srgbClr val="FFFFFF"/>
                </a:solidFill>
                <a:latin typeface="Basic Sans Light"/>
                <a:cs typeface="Arial"/>
              </a:rPr>
              <a:t>6,680</a:t>
            </a:r>
            <a:r>
              <a:rPr sz="900" b="1" spc="-75" dirty="0">
                <a:solidFill>
                  <a:srgbClr val="FFFFFF"/>
                </a:solidFill>
                <a:latin typeface="Basic Sans Light"/>
                <a:cs typeface="Arial"/>
              </a:rPr>
              <a:t> </a:t>
            </a:r>
            <a:r>
              <a:rPr sz="900" b="1" spc="-10" dirty="0">
                <a:solidFill>
                  <a:srgbClr val="FFFFFF"/>
                </a:solidFill>
                <a:latin typeface="Basic Sans Light"/>
                <a:cs typeface="Arial"/>
              </a:rPr>
              <a:t>Members</a:t>
            </a:r>
            <a:endParaRPr sz="900" dirty="0">
              <a:latin typeface="Basic Sans Light"/>
              <a:cs typeface="Arial"/>
            </a:endParaRPr>
          </a:p>
        </p:txBody>
      </p:sp>
      <p:sp>
        <p:nvSpPr>
          <p:cNvPr id="45" name="object 45"/>
          <p:cNvSpPr txBox="1"/>
          <p:nvPr/>
        </p:nvSpPr>
        <p:spPr>
          <a:xfrm>
            <a:off x="5007864" y="3393566"/>
            <a:ext cx="614045" cy="117020"/>
          </a:xfrm>
          <a:prstGeom prst="rect">
            <a:avLst/>
          </a:prstGeom>
        </p:spPr>
        <p:txBody>
          <a:bodyPr vert="horz" wrap="square" lIns="0" tIns="0" rIns="0" bIns="0" rtlCol="0">
            <a:spAutoFit/>
          </a:bodyPr>
          <a:lstStyle/>
          <a:p>
            <a:pPr marL="32384">
              <a:lnSpc>
                <a:spcPts val="890"/>
              </a:lnSpc>
            </a:pPr>
            <a:r>
              <a:rPr sz="900" b="1" spc="-10" dirty="0">
                <a:solidFill>
                  <a:srgbClr val="FFFFFF"/>
                </a:solidFill>
                <a:latin typeface="Basic Sans Light"/>
                <a:cs typeface="Arial"/>
              </a:rPr>
              <a:t>11</a:t>
            </a:r>
            <a:r>
              <a:rPr sz="900" b="1" spc="-125" dirty="0">
                <a:solidFill>
                  <a:srgbClr val="FFFFFF"/>
                </a:solidFill>
                <a:latin typeface="Basic Sans Light"/>
                <a:cs typeface="Arial"/>
              </a:rPr>
              <a:t> </a:t>
            </a:r>
            <a:r>
              <a:rPr sz="900" b="1" spc="-20" dirty="0">
                <a:solidFill>
                  <a:srgbClr val="FFFFFF"/>
                </a:solidFill>
                <a:latin typeface="Basic Sans Light"/>
                <a:cs typeface="Arial"/>
              </a:rPr>
              <a:t>Affiliates</a:t>
            </a:r>
            <a:endParaRPr sz="900" dirty="0">
              <a:latin typeface="Basic Sans Light"/>
              <a:cs typeface="Arial"/>
            </a:endParaRPr>
          </a:p>
        </p:txBody>
      </p:sp>
      <p:sp>
        <p:nvSpPr>
          <p:cNvPr id="46" name="object 46"/>
          <p:cNvSpPr txBox="1"/>
          <p:nvPr/>
        </p:nvSpPr>
        <p:spPr>
          <a:xfrm>
            <a:off x="1942210" y="3176798"/>
            <a:ext cx="205740" cy="114300"/>
          </a:xfrm>
          <a:prstGeom prst="rect">
            <a:avLst/>
          </a:prstGeom>
        </p:spPr>
        <p:txBody>
          <a:bodyPr vert="horz" wrap="square" lIns="0" tIns="0" rIns="0" bIns="0" rtlCol="0">
            <a:spAutoFit/>
          </a:bodyPr>
          <a:lstStyle/>
          <a:p>
            <a:pPr>
              <a:lnSpc>
                <a:spcPts val="890"/>
              </a:lnSpc>
            </a:pPr>
            <a:r>
              <a:rPr sz="800" b="1" spc="-5" dirty="0">
                <a:solidFill>
                  <a:srgbClr val="BCBCBC"/>
                </a:solidFill>
                <a:latin typeface="Arial"/>
                <a:cs typeface="Arial"/>
              </a:rPr>
              <a:t>ff</a:t>
            </a:r>
            <a:r>
              <a:rPr sz="800" b="1" spc="-10" dirty="0">
                <a:solidFill>
                  <a:srgbClr val="BCBCBC"/>
                </a:solidFill>
                <a:latin typeface="Arial"/>
                <a:cs typeface="Arial"/>
              </a:rPr>
              <a:t>ilia</a:t>
            </a:r>
            <a:endParaRPr sz="800">
              <a:latin typeface="Arial"/>
              <a:cs typeface="Arial"/>
            </a:endParaRPr>
          </a:p>
        </p:txBody>
      </p:sp>
      <p:sp>
        <p:nvSpPr>
          <p:cNvPr id="47" name="object 47"/>
          <p:cNvSpPr/>
          <p:nvPr/>
        </p:nvSpPr>
        <p:spPr>
          <a:xfrm>
            <a:off x="1123188" y="5440692"/>
            <a:ext cx="670560" cy="142240"/>
          </a:xfrm>
          <a:custGeom>
            <a:avLst/>
            <a:gdLst/>
            <a:ahLst/>
            <a:cxnLst/>
            <a:rect l="l" t="t" r="r" b="b"/>
            <a:pathLst>
              <a:path w="670560" h="142239">
                <a:moveTo>
                  <a:pt x="0" y="141719"/>
                </a:moveTo>
                <a:lnTo>
                  <a:pt x="670471" y="141719"/>
                </a:lnTo>
                <a:lnTo>
                  <a:pt x="670471" y="0"/>
                </a:lnTo>
                <a:lnTo>
                  <a:pt x="0" y="0"/>
                </a:lnTo>
                <a:lnTo>
                  <a:pt x="0" y="141719"/>
                </a:lnTo>
                <a:close/>
              </a:path>
            </a:pathLst>
          </a:custGeom>
          <a:solidFill>
            <a:srgbClr val="FFFFFF"/>
          </a:solidFill>
        </p:spPr>
        <p:txBody>
          <a:bodyPr wrap="square" lIns="0" tIns="0" rIns="0" bIns="0" rtlCol="0"/>
          <a:lstStyle/>
          <a:p>
            <a:endParaRPr/>
          </a:p>
        </p:txBody>
      </p:sp>
      <p:sp>
        <p:nvSpPr>
          <p:cNvPr id="48" name="object 48"/>
          <p:cNvSpPr txBox="1"/>
          <p:nvPr/>
        </p:nvSpPr>
        <p:spPr>
          <a:xfrm>
            <a:off x="1708404" y="3022092"/>
            <a:ext cx="840105" cy="142347"/>
          </a:xfrm>
          <a:prstGeom prst="rect">
            <a:avLst/>
          </a:prstGeom>
          <a:solidFill>
            <a:srgbClr val="336699"/>
          </a:solidFill>
        </p:spPr>
        <p:txBody>
          <a:bodyPr vert="horz" wrap="square" lIns="0" tIns="3810" rIns="0" bIns="0" rtlCol="0">
            <a:spAutoFit/>
          </a:bodyPr>
          <a:lstStyle/>
          <a:p>
            <a:pPr marL="22860">
              <a:lnSpc>
                <a:spcPct val="100000"/>
              </a:lnSpc>
              <a:spcBef>
                <a:spcPts val="30"/>
              </a:spcBef>
            </a:pPr>
            <a:r>
              <a:rPr sz="900" b="1" spc="-5" dirty="0">
                <a:solidFill>
                  <a:srgbClr val="FFFFFF"/>
                </a:solidFill>
                <a:latin typeface="Basic Sans Light"/>
                <a:cs typeface="Arial"/>
              </a:rPr>
              <a:t>73,605</a:t>
            </a:r>
            <a:r>
              <a:rPr sz="900" b="1" spc="-114" dirty="0">
                <a:solidFill>
                  <a:srgbClr val="FFFFFF"/>
                </a:solidFill>
                <a:latin typeface="Basic Sans Light"/>
                <a:cs typeface="Arial"/>
              </a:rPr>
              <a:t> </a:t>
            </a:r>
            <a:r>
              <a:rPr sz="900" b="1" spc="-10" dirty="0">
                <a:solidFill>
                  <a:srgbClr val="FFFFFF"/>
                </a:solidFill>
                <a:latin typeface="Basic Sans Light"/>
                <a:cs typeface="Arial"/>
              </a:rPr>
              <a:t>Members</a:t>
            </a:r>
            <a:endParaRPr sz="900" dirty="0">
              <a:latin typeface="Basic Sans Light"/>
              <a:cs typeface="Arial"/>
            </a:endParaRPr>
          </a:p>
        </p:txBody>
      </p:sp>
      <p:sp>
        <p:nvSpPr>
          <p:cNvPr id="53" name="object 53"/>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4</a:t>
            </a:fld>
            <a:endParaRPr dirty="0"/>
          </a:p>
        </p:txBody>
      </p:sp>
      <p:sp>
        <p:nvSpPr>
          <p:cNvPr id="49" name="object 49"/>
          <p:cNvSpPr txBox="1"/>
          <p:nvPr/>
        </p:nvSpPr>
        <p:spPr>
          <a:xfrm>
            <a:off x="1597152" y="3159251"/>
            <a:ext cx="1047115" cy="139141"/>
          </a:xfrm>
          <a:prstGeom prst="rect">
            <a:avLst/>
          </a:prstGeom>
          <a:solidFill>
            <a:srgbClr val="336699"/>
          </a:solidFill>
          <a:ln w="9144">
            <a:solidFill>
              <a:srgbClr val="416E9C"/>
            </a:solidFill>
          </a:ln>
        </p:spPr>
        <p:txBody>
          <a:bodyPr vert="horz" wrap="square" lIns="0" tIns="635" rIns="0" bIns="0" rtlCol="0">
            <a:spAutoFit/>
          </a:bodyPr>
          <a:lstStyle/>
          <a:p>
            <a:pPr marL="115570">
              <a:lnSpc>
                <a:spcPct val="100000"/>
              </a:lnSpc>
              <a:spcBef>
                <a:spcPts val="5"/>
              </a:spcBef>
            </a:pPr>
            <a:r>
              <a:rPr sz="900" b="1" spc="-5" dirty="0">
                <a:solidFill>
                  <a:srgbClr val="FFFFFF"/>
                </a:solidFill>
                <a:latin typeface="Basic Sans Light"/>
                <a:cs typeface="Arial"/>
              </a:rPr>
              <a:t>159 </a:t>
            </a:r>
            <a:r>
              <a:rPr sz="900" b="1" spc="-10" dirty="0">
                <a:solidFill>
                  <a:srgbClr val="FFFFFF"/>
                </a:solidFill>
                <a:latin typeface="Basic Sans Light"/>
                <a:cs typeface="Arial"/>
              </a:rPr>
              <a:t>NA</a:t>
            </a:r>
            <a:r>
              <a:rPr sz="900" b="1" spc="-125" dirty="0">
                <a:solidFill>
                  <a:srgbClr val="FFFFFF"/>
                </a:solidFill>
                <a:latin typeface="Basic Sans Light"/>
                <a:cs typeface="Arial"/>
              </a:rPr>
              <a:t> </a:t>
            </a:r>
            <a:r>
              <a:rPr sz="900" b="1" spc="-15" dirty="0">
                <a:solidFill>
                  <a:srgbClr val="FFFFFF"/>
                </a:solidFill>
                <a:latin typeface="Basic Sans Light"/>
                <a:cs typeface="Arial"/>
              </a:rPr>
              <a:t>Chapters</a:t>
            </a:r>
            <a:endParaRPr sz="900" dirty="0">
              <a:latin typeface="Basic Sans Light"/>
              <a:cs typeface="Arial"/>
            </a:endParaRPr>
          </a:p>
        </p:txBody>
      </p:sp>
      <p:sp>
        <p:nvSpPr>
          <p:cNvPr id="50" name="object 50"/>
          <p:cNvSpPr txBox="1"/>
          <p:nvPr/>
        </p:nvSpPr>
        <p:spPr>
          <a:xfrm>
            <a:off x="9079992" y="4346447"/>
            <a:ext cx="2494915" cy="770724"/>
          </a:xfrm>
          <a:prstGeom prst="rect">
            <a:avLst/>
          </a:prstGeom>
          <a:solidFill>
            <a:srgbClr val="0070C0"/>
          </a:solidFill>
        </p:spPr>
        <p:txBody>
          <a:bodyPr vert="horz" wrap="square" lIns="0" tIns="31750" rIns="0" bIns="0" rtlCol="0">
            <a:spAutoFit/>
          </a:bodyPr>
          <a:lstStyle/>
          <a:p>
            <a:pPr marL="506730" marR="106680" indent="-396240" algn="ctr">
              <a:lnSpc>
                <a:spcPct val="100000"/>
              </a:lnSpc>
              <a:spcBef>
                <a:spcPts val="250"/>
              </a:spcBef>
            </a:pPr>
            <a:r>
              <a:rPr sz="2400" b="1" spc="-5" dirty="0">
                <a:solidFill>
                  <a:srgbClr val="FFFFFF"/>
                </a:solidFill>
                <a:latin typeface="Basic Sans Light"/>
                <a:cs typeface="Arial"/>
              </a:rPr>
              <a:t>170+ Countries/  Territories</a:t>
            </a:r>
          </a:p>
        </p:txBody>
      </p:sp>
      <p:sp>
        <p:nvSpPr>
          <p:cNvPr id="51" name="object 51"/>
          <p:cNvSpPr txBox="1"/>
          <p:nvPr/>
        </p:nvSpPr>
        <p:spPr>
          <a:xfrm>
            <a:off x="9075419" y="1930907"/>
            <a:ext cx="2502535" cy="770724"/>
          </a:xfrm>
          <a:prstGeom prst="rect">
            <a:avLst/>
          </a:prstGeom>
          <a:solidFill>
            <a:srgbClr val="0070C0"/>
          </a:solidFill>
        </p:spPr>
        <p:txBody>
          <a:bodyPr vert="horz" wrap="square" lIns="0" tIns="31750" rIns="0" bIns="0" rtlCol="0">
            <a:spAutoFit/>
          </a:bodyPr>
          <a:lstStyle/>
          <a:p>
            <a:pPr marL="613410">
              <a:lnSpc>
                <a:spcPct val="100000"/>
              </a:lnSpc>
              <a:spcBef>
                <a:spcPts val="250"/>
              </a:spcBef>
            </a:pPr>
            <a:r>
              <a:rPr sz="2400" b="1" spc="-5" dirty="0">
                <a:solidFill>
                  <a:srgbClr val="FFFFFF"/>
                </a:solidFill>
                <a:latin typeface="Basic Sans Light"/>
                <a:cs typeface="Arial"/>
              </a:rPr>
              <a:t>2</a:t>
            </a:r>
            <a:r>
              <a:rPr lang="en-US" sz="2400" b="1" spc="-5" dirty="0">
                <a:solidFill>
                  <a:srgbClr val="FFFFFF"/>
                </a:solidFill>
                <a:latin typeface="Basic Sans Light"/>
                <a:cs typeface="Arial"/>
              </a:rPr>
              <a:t>1</a:t>
            </a:r>
            <a:r>
              <a:rPr sz="2400" b="1" spc="-5" dirty="0">
                <a:solidFill>
                  <a:srgbClr val="FFFFFF"/>
                </a:solidFill>
                <a:latin typeface="Basic Sans Light"/>
                <a:cs typeface="Arial"/>
              </a:rPr>
              <a:t>0,000+</a:t>
            </a:r>
            <a:endParaRPr sz="2400" dirty="0">
              <a:latin typeface="Basic Sans Light"/>
              <a:cs typeface="Arial"/>
            </a:endParaRPr>
          </a:p>
          <a:p>
            <a:pPr marL="575310">
              <a:lnSpc>
                <a:spcPct val="100000"/>
              </a:lnSpc>
            </a:pPr>
            <a:r>
              <a:rPr sz="2400" b="1" spc="-5" dirty="0">
                <a:solidFill>
                  <a:srgbClr val="FFFFFF"/>
                </a:solidFill>
                <a:latin typeface="Basic Sans Light"/>
                <a:cs typeface="Arial"/>
              </a:rPr>
              <a:t>members</a:t>
            </a:r>
            <a:endParaRPr sz="2400" dirty="0">
              <a:latin typeface="Basic Sans Light"/>
              <a:cs typeface="Arial"/>
            </a:endParaRPr>
          </a:p>
        </p:txBody>
      </p:sp>
      <p:sp>
        <p:nvSpPr>
          <p:cNvPr id="52" name="object 52"/>
          <p:cNvSpPr txBox="1"/>
          <p:nvPr/>
        </p:nvSpPr>
        <p:spPr>
          <a:xfrm>
            <a:off x="9092183" y="2930651"/>
            <a:ext cx="2502535" cy="1140056"/>
          </a:xfrm>
          <a:prstGeom prst="rect">
            <a:avLst/>
          </a:prstGeom>
          <a:solidFill>
            <a:srgbClr val="0070C0"/>
          </a:solidFill>
        </p:spPr>
        <p:txBody>
          <a:bodyPr vert="horz" wrap="square" lIns="0" tIns="31750" rIns="0" bIns="0" rtlCol="0">
            <a:spAutoFit/>
          </a:bodyPr>
          <a:lstStyle/>
          <a:p>
            <a:pPr marL="14604" algn="ctr">
              <a:spcBef>
                <a:spcPts val="250"/>
              </a:spcBef>
            </a:pPr>
            <a:r>
              <a:rPr sz="2400" b="1" spc="-5" dirty="0">
                <a:solidFill>
                  <a:srgbClr val="FFFFFF"/>
                </a:solidFill>
                <a:latin typeface="Basic Sans Light"/>
                <a:cs typeface="Arial"/>
              </a:rPr>
              <a:t>111+</a:t>
            </a:r>
          </a:p>
          <a:p>
            <a:pPr marL="340995" marR="323215" algn="ctr"/>
            <a:r>
              <a:rPr sz="2400" b="1" spc="-5" dirty="0">
                <a:solidFill>
                  <a:srgbClr val="FFFFFF"/>
                </a:solidFill>
                <a:latin typeface="Basic Sans Light"/>
                <a:cs typeface="Arial"/>
              </a:rPr>
              <a:t>International  Affiliates</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232" y="249039"/>
            <a:ext cx="3583695" cy="961292"/>
          </a:xfrm>
          <a:prstGeom prst="rect">
            <a:avLst/>
          </a:prstGeom>
        </p:spPr>
      </p:pic>
    </p:spTree>
    <p:extLst>
      <p:ext uri="{BB962C8B-B14F-4D97-AF65-F5344CB8AC3E}">
        <p14:creationId xmlns:p14="http://schemas.microsoft.com/office/powerpoint/2010/main" val="413950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820923" y="1708404"/>
            <a:ext cx="1962785" cy="4518660"/>
          </a:xfrm>
          <a:custGeom>
            <a:avLst/>
            <a:gdLst/>
            <a:ahLst/>
            <a:cxnLst/>
            <a:rect l="l" t="t" r="r" b="b"/>
            <a:pathLst>
              <a:path w="1962785" h="4518660">
                <a:moveTo>
                  <a:pt x="1962403" y="0"/>
                </a:moveTo>
                <a:lnTo>
                  <a:pt x="0" y="2995422"/>
                </a:lnTo>
                <a:lnTo>
                  <a:pt x="1962403" y="4518660"/>
                </a:lnTo>
                <a:lnTo>
                  <a:pt x="1962403" y="0"/>
                </a:lnTo>
                <a:close/>
              </a:path>
            </a:pathLst>
          </a:custGeom>
          <a:solidFill>
            <a:srgbClr val="F0F0F0"/>
          </a:solidFill>
        </p:spPr>
        <p:txBody>
          <a:bodyPr wrap="square" lIns="0" tIns="0" rIns="0" bIns="0" rtlCol="0"/>
          <a:lstStyle/>
          <a:p>
            <a:endParaRPr/>
          </a:p>
        </p:txBody>
      </p:sp>
      <p:sp>
        <p:nvSpPr>
          <p:cNvPr id="8" name="object 8"/>
          <p:cNvSpPr/>
          <p:nvPr/>
        </p:nvSpPr>
        <p:spPr>
          <a:xfrm>
            <a:off x="6851904" y="4326635"/>
            <a:ext cx="13970" cy="24130"/>
          </a:xfrm>
          <a:custGeom>
            <a:avLst/>
            <a:gdLst/>
            <a:ahLst/>
            <a:cxnLst/>
            <a:rect l="l" t="t" r="r" b="b"/>
            <a:pathLst>
              <a:path w="13970" h="24129">
                <a:moveTo>
                  <a:pt x="10287" y="0"/>
                </a:moveTo>
                <a:lnTo>
                  <a:pt x="0" y="15747"/>
                </a:lnTo>
                <a:lnTo>
                  <a:pt x="380" y="17399"/>
                </a:lnTo>
                <a:lnTo>
                  <a:pt x="1016" y="19812"/>
                </a:lnTo>
                <a:lnTo>
                  <a:pt x="1270" y="20955"/>
                </a:lnTo>
                <a:lnTo>
                  <a:pt x="2667" y="21336"/>
                </a:lnTo>
                <a:lnTo>
                  <a:pt x="8000" y="22987"/>
                </a:lnTo>
                <a:lnTo>
                  <a:pt x="9651" y="24002"/>
                </a:lnTo>
                <a:lnTo>
                  <a:pt x="10287" y="14477"/>
                </a:lnTo>
                <a:lnTo>
                  <a:pt x="11175" y="10540"/>
                </a:lnTo>
                <a:lnTo>
                  <a:pt x="12826" y="6603"/>
                </a:lnTo>
                <a:lnTo>
                  <a:pt x="13462" y="3682"/>
                </a:lnTo>
                <a:lnTo>
                  <a:pt x="12192" y="1015"/>
                </a:lnTo>
                <a:lnTo>
                  <a:pt x="10287" y="0"/>
                </a:lnTo>
                <a:close/>
              </a:path>
            </a:pathLst>
          </a:custGeom>
          <a:solidFill>
            <a:srgbClr val="DBD9D4"/>
          </a:solidFill>
        </p:spPr>
        <p:txBody>
          <a:bodyPr wrap="square" lIns="0" tIns="0" rIns="0" bIns="0" rtlCol="0"/>
          <a:lstStyle/>
          <a:p>
            <a:endParaRPr/>
          </a:p>
        </p:txBody>
      </p:sp>
      <p:sp>
        <p:nvSpPr>
          <p:cNvPr id="9" name="object 9"/>
          <p:cNvSpPr/>
          <p:nvPr/>
        </p:nvSpPr>
        <p:spPr>
          <a:xfrm>
            <a:off x="3543554" y="1581555"/>
            <a:ext cx="4448556" cy="5094732"/>
          </a:xfrm>
          <a:prstGeom prst="rect">
            <a:avLst/>
          </a:prstGeom>
          <a:blipFill>
            <a:blip r:embed="rId2" cstate="print"/>
            <a:stretch>
              <a:fillRect/>
            </a:stretch>
          </a:blipFill>
        </p:spPr>
        <p:txBody>
          <a:bodyPr wrap="square" lIns="0" tIns="0" rIns="0" bIns="0" rtlCol="0"/>
          <a:lstStyle/>
          <a:p>
            <a:endParaRPr>
              <a:latin typeface="Basic Sans Light"/>
            </a:endParaRPr>
          </a:p>
        </p:txBody>
      </p:sp>
      <p:sp>
        <p:nvSpPr>
          <p:cNvPr id="10" name="object 10"/>
          <p:cNvSpPr txBox="1"/>
          <p:nvPr/>
        </p:nvSpPr>
        <p:spPr>
          <a:xfrm>
            <a:off x="5047615" y="5538622"/>
            <a:ext cx="1328420" cy="705321"/>
          </a:xfrm>
          <a:prstGeom prst="rect">
            <a:avLst/>
          </a:prstGeom>
        </p:spPr>
        <p:txBody>
          <a:bodyPr vert="horz" wrap="square" lIns="0" tIns="88900" rIns="0" bIns="0" rtlCol="0">
            <a:spAutoFit/>
          </a:bodyPr>
          <a:lstStyle/>
          <a:p>
            <a:pPr marL="12700">
              <a:lnSpc>
                <a:spcPct val="100000"/>
              </a:lnSpc>
              <a:spcBef>
                <a:spcPts val="700"/>
              </a:spcBef>
              <a:tabLst>
                <a:tab pos="219710" algn="l"/>
              </a:tabLst>
            </a:pPr>
            <a:r>
              <a:rPr sz="1000" spc="-5" dirty="0">
                <a:solidFill>
                  <a:srgbClr val="002E5E"/>
                </a:solidFill>
                <a:latin typeface="Basic Sans Light"/>
                <a:cs typeface="Courier New"/>
              </a:rPr>
              <a:t>o	</a:t>
            </a:r>
            <a:r>
              <a:rPr sz="1000" b="1" spc="-5" dirty="0">
                <a:solidFill>
                  <a:srgbClr val="002E5E"/>
                </a:solidFill>
                <a:latin typeface="Basic Sans Light"/>
                <a:cs typeface="Arial"/>
              </a:rPr>
              <a:t>Bangalore</a:t>
            </a:r>
            <a:endParaRPr sz="1000" dirty="0">
              <a:latin typeface="Basic Sans Light"/>
              <a:cs typeface="Arial"/>
            </a:endParaRPr>
          </a:p>
          <a:p>
            <a:pPr marL="316230">
              <a:lnSpc>
                <a:spcPct val="100000"/>
              </a:lnSpc>
              <a:spcBef>
                <a:spcPts val="600"/>
              </a:spcBef>
              <a:tabLst>
                <a:tab pos="523240" algn="l"/>
              </a:tabLst>
            </a:pPr>
            <a:r>
              <a:rPr sz="1000" spc="-5" dirty="0">
                <a:solidFill>
                  <a:srgbClr val="002E5E"/>
                </a:solidFill>
                <a:latin typeface="Basic Sans Light"/>
                <a:cs typeface="Courier New"/>
              </a:rPr>
              <a:t>o	</a:t>
            </a:r>
            <a:r>
              <a:rPr sz="1000" b="1" spc="-5" dirty="0">
                <a:solidFill>
                  <a:srgbClr val="002E5E"/>
                </a:solidFill>
                <a:latin typeface="Basic Sans Light"/>
                <a:cs typeface="Arial"/>
              </a:rPr>
              <a:t>Chennai</a:t>
            </a:r>
            <a:endParaRPr lang="en-IN" sz="1000" b="1" spc="-5" dirty="0">
              <a:solidFill>
                <a:srgbClr val="002E5E"/>
              </a:solidFill>
              <a:latin typeface="Basic Sans Light"/>
              <a:cs typeface="Arial"/>
            </a:endParaRPr>
          </a:p>
          <a:p>
            <a:pPr marL="316230">
              <a:lnSpc>
                <a:spcPct val="100000"/>
              </a:lnSpc>
              <a:spcBef>
                <a:spcPts val="600"/>
              </a:spcBef>
              <a:tabLst>
                <a:tab pos="523240" algn="l"/>
              </a:tabLst>
            </a:pPr>
            <a:r>
              <a:rPr lang="en-IN" sz="1000" spc="-5" dirty="0">
                <a:solidFill>
                  <a:srgbClr val="002E5E"/>
                </a:solidFill>
                <a:latin typeface="Basic Sans Light"/>
                <a:cs typeface="Courier New"/>
              </a:rPr>
              <a:t>o </a:t>
            </a:r>
            <a:r>
              <a:rPr lang="en-IN" sz="1000" b="1" spc="-5" dirty="0">
                <a:solidFill>
                  <a:srgbClr val="002E5E"/>
                </a:solidFill>
                <a:latin typeface="Basic Sans Light"/>
                <a:cs typeface="Arial"/>
              </a:rPr>
              <a:t>Coimbatore</a:t>
            </a:r>
            <a:endParaRPr sz="1000" b="1" spc="-5" dirty="0">
              <a:solidFill>
                <a:srgbClr val="002E5E"/>
              </a:solidFill>
              <a:latin typeface="Basic Sans Light"/>
              <a:cs typeface="Arial"/>
            </a:endParaRPr>
          </a:p>
        </p:txBody>
      </p:sp>
      <p:sp>
        <p:nvSpPr>
          <p:cNvPr id="11" name="object 11"/>
          <p:cNvSpPr txBox="1"/>
          <p:nvPr/>
        </p:nvSpPr>
        <p:spPr>
          <a:xfrm>
            <a:off x="4320285" y="4524883"/>
            <a:ext cx="716280" cy="294311"/>
          </a:xfrm>
          <a:prstGeom prst="rect">
            <a:avLst/>
          </a:prstGeom>
        </p:spPr>
        <p:txBody>
          <a:bodyPr vert="horz" wrap="square" lIns="0" tIns="12065" rIns="0" bIns="0" rtlCol="0">
            <a:spAutoFit/>
          </a:bodyPr>
          <a:lstStyle/>
          <a:p>
            <a:pPr marL="12700">
              <a:lnSpc>
                <a:spcPts val="1145"/>
              </a:lnSpc>
              <a:spcBef>
                <a:spcPts val="95"/>
              </a:spcBef>
              <a:tabLst>
                <a:tab pos="219710" algn="l"/>
              </a:tabLst>
            </a:pPr>
            <a:r>
              <a:rPr sz="1000" spc="-5" dirty="0">
                <a:solidFill>
                  <a:srgbClr val="002E5E"/>
                </a:solidFill>
                <a:latin typeface="Basic Sans Light"/>
                <a:cs typeface="Courier New"/>
              </a:rPr>
              <a:t>o	</a:t>
            </a:r>
            <a:r>
              <a:rPr sz="1000" b="1" spc="25" dirty="0">
                <a:solidFill>
                  <a:srgbClr val="002E5E"/>
                </a:solidFill>
                <a:latin typeface="Basic Sans Light"/>
                <a:cs typeface="Arial"/>
              </a:rPr>
              <a:t>M</a:t>
            </a:r>
            <a:r>
              <a:rPr sz="1000" b="1" spc="-5" dirty="0">
                <a:solidFill>
                  <a:srgbClr val="002E5E"/>
                </a:solidFill>
                <a:latin typeface="Basic Sans Light"/>
                <a:cs typeface="Arial"/>
              </a:rPr>
              <a:t>umb</a:t>
            </a:r>
            <a:r>
              <a:rPr sz="1000" b="1" spc="-10" dirty="0">
                <a:solidFill>
                  <a:srgbClr val="002E5E"/>
                </a:solidFill>
                <a:latin typeface="Basic Sans Light"/>
                <a:cs typeface="Arial"/>
              </a:rPr>
              <a:t>ai</a:t>
            </a:r>
            <a:endParaRPr sz="1000">
              <a:latin typeface="Basic Sans Light"/>
              <a:cs typeface="Arial"/>
            </a:endParaRPr>
          </a:p>
          <a:p>
            <a:pPr marL="71755">
              <a:lnSpc>
                <a:spcPts val="1145"/>
              </a:lnSpc>
              <a:tabLst>
                <a:tab pos="278765" algn="l"/>
              </a:tabLst>
            </a:pPr>
            <a:r>
              <a:rPr sz="1000" spc="-5" dirty="0">
                <a:solidFill>
                  <a:srgbClr val="002E5E"/>
                </a:solidFill>
                <a:latin typeface="Basic Sans Light"/>
                <a:cs typeface="Courier New"/>
              </a:rPr>
              <a:t>o	</a:t>
            </a:r>
            <a:r>
              <a:rPr sz="1000" b="1" spc="-5" dirty="0">
                <a:solidFill>
                  <a:srgbClr val="002E5E"/>
                </a:solidFill>
                <a:latin typeface="Basic Sans Light"/>
                <a:cs typeface="Arial"/>
              </a:rPr>
              <a:t>Pune</a:t>
            </a:r>
            <a:endParaRPr sz="1000">
              <a:latin typeface="Basic Sans Light"/>
              <a:cs typeface="Arial"/>
            </a:endParaRPr>
          </a:p>
        </p:txBody>
      </p:sp>
      <p:sp>
        <p:nvSpPr>
          <p:cNvPr id="12" name="object 12"/>
          <p:cNvSpPr txBox="1"/>
          <p:nvPr/>
        </p:nvSpPr>
        <p:spPr>
          <a:xfrm>
            <a:off x="4826000" y="2570479"/>
            <a:ext cx="75184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2E5E"/>
                </a:solidFill>
                <a:latin typeface="Basic Sans Light"/>
                <a:cs typeface="Courier New"/>
              </a:rPr>
              <a:t>o</a:t>
            </a:r>
            <a:r>
              <a:rPr sz="1000" spc="20" dirty="0">
                <a:solidFill>
                  <a:srgbClr val="002E5E"/>
                </a:solidFill>
                <a:latin typeface="Basic Sans Light"/>
                <a:cs typeface="Courier New"/>
              </a:rPr>
              <a:t> </a:t>
            </a:r>
            <a:r>
              <a:rPr sz="1000" b="1" spc="-5" dirty="0">
                <a:solidFill>
                  <a:srgbClr val="002E5E"/>
                </a:solidFill>
                <a:latin typeface="Basic Sans Light"/>
                <a:cs typeface="Arial"/>
              </a:rPr>
              <a:t>Ludhiana</a:t>
            </a:r>
            <a:endParaRPr sz="1000" dirty="0">
              <a:latin typeface="Basic Sans Light"/>
              <a:cs typeface="Arial"/>
            </a:endParaRPr>
          </a:p>
        </p:txBody>
      </p:sp>
      <p:sp>
        <p:nvSpPr>
          <p:cNvPr id="13" name="object 13"/>
          <p:cNvSpPr txBox="1"/>
          <p:nvPr/>
        </p:nvSpPr>
        <p:spPr>
          <a:xfrm>
            <a:off x="6804152" y="3911346"/>
            <a:ext cx="689610" cy="166071"/>
          </a:xfrm>
          <a:prstGeom prst="rect">
            <a:avLst/>
          </a:prstGeom>
        </p:spPr>
        <p:txBody>
          <a:bodyPr vert="horz" wrap="square" lIns="0" tIns="12065" rIns="0" bIns="0" rtlCol="0">
            <a:spAutoFit/>
          </a:bodyPr>
          <a:lstStyle/>
          <a:p>
            <a:pPr marL="12700">
              <a:lnSpc>
                <a:spcPct val="100000"/>
              </a:lnSpc>
              <a:spcBef>
                <a:spcPts val="95"/>
              </a:spcBef>
              <a:tabLst>
                <a:tab pos="219710" algn="l"/>
              </a:tabLst>
            </a:pPr>
            <a:r>
              <a:rPr sz="1000" spc="-5" dirty="0">
                <a:solidFill>
                  <a:srgbClr val="002E5E"/>
                </a:solidFill>
                <a:latin typeface="Basic Sans Light"/>
                <a:cs typeface="Courier New"/>
              </a:rPr>
              <a:t>o	</a:t>
            </a:r>
            <a:r>
              <a:rPr sz="1000" b="1" spc="-5" dirty="0">
                <a:solidFill>
                  <a:srgbClr val="002E5E"/>
                </a:solidFill>
                <a:latin typeface="Basic Sans Light"/>
                <a:cs typeface="Arial"/>
              </a:rPr>
              <a:t>Kol</a:t>
            </a:r>
            <a:r>
              <a:rPr sz="1000" b="1" spc="-10" dirty="0">
                <a:solidFill>
                  <a:srgbClr val="002E5E"/>
                </a:solidFill>
                <a:latin typeface="Basic Sans Light"/>
                <a:cs typeface="Arial"/>
              </a:rPr>
              <a:t>k</a:t>
            </a:r>
            <a:r>
              <a:rPr sz="1000" b="1" spc="-20" dirty="0">
                <a:solidFill>
                  <a:srgbClr val="002E5E"/>
                </a:solidFill>
                <a:latin typeface="Basic Sans Light"/>
                <a:cs typeface="Arial"/>
              </a:rPr>
              <a:t>a</a:t>
            </a:r>
            <a:r>
              <a:rPr sz="1000" b="1" spc="-5" dirty="0">
                <a:solidFill>
                  <a:srgbClr val="002E5E"/>
                </a:solidFill>
                <a:latin typeface="Basic Sans Light"/>
                <a:cs typeface="Arial"/>
              </a:rPr>
              <a:t>ta</a:t>
            </a:r>
            <a:endParaRPr sz="1000" dirty="0">
              <a:latin typeface="Basic Sans Light"/>
              <a:cs typeface="Arial"/>
            </a:endParaRPr>
          </a:p>
        </p:txBody>
      </p:sp>
      <p:sp>
        <p:nvSpPr>
          <p:cNvPr id="14" name="object 14"/>
          <p:cNvSpPr txBox="1"/>
          <p:nvPr/>
        </p:nvSpPr>
        <p:spPr>
          <a:xfrm>
            <a:off x="4300220" y="3749192"/>
            <a:ext cx="956310" cy="382270"/>
          </a:xfrm>
          <a:prstGeom prst="rect">
            <a:avLst/>
          </a:prstGeom>
        </p:spPr>
        <p:txBody>
          <a:bodyPr vert="horz" wrap="square" lIns="0" tIns="38735" rIns="0" bIns="0" rtlCol="0">
            <a:spAutoFit/>
          </a:bodyPr>
          <a:lstStyle/>
          <a:p>
            <a:pPr marL="27305">
              <a:lnSpc>
                <a:spcPct val="100000"/>
              </a:lnSpc>
              <a:spcBef>
                <a:spcPts val="305"/>
              </a:spcBef>
              <a:tabLst>
                <a:tab pos="234950" algn="l"/>
              </a:tabLst>
            </a:pPr>
            <a:r>
              <a:rPr sz="1000" spc="-5" dirty="0">
                <a:solidFill>
                  <a:srgbClr val="002E5E"/>
                </a:solidFill>
                <a:latin typeface="Basic Sans Light"/>
                <a:cs typeface="Courier New"/>
              </a:rPr>
              <a:t>o	</a:t>
            </a:r>
            <a:r>
              <a:rPr sz="1000" b="1" spc="-55" dirty="0">
                <a:solidFill>
                  <a:srgbClr val="002E5E"/>
                </a:solidFill>
                <a:latin typeface="Basic Sans Light"/>
                <a:cs typeface="Arial"/>
              </a:rPr>
              <a:t>A</a:t>
            </a:r>
            <a:r>
              <a:rPr sz="1000" b="1" spc="-15" dirty="0">
                <a:solidFill>
                  <a:srgbClr val="002E5E"/>
                </a:solidFill>
                <a:latin typeface="Basic Sans Light"/>
                <a:cs typeface="Arial"/>
              </a:rPr>
              <a:t>hm</a:t>
            </a:r>
            <a:r>
              <a:rPr sz="1000" b="1" spc="-20" dirty="0">
                <a:solidFill>
                  <a:srgbClr val="002E5E"/>
                </a:solidFill>
                <a:latin typeface="Basic Sans Light"/>
                <a:cs typeface="Arial"/>
              </a:rPr>
              <a:t>e</a:t>
            </a:r>
            <a:r>
              <a:rPr sz="1000" b="1" spc="-15" dirty="0">
                <a:solidFill>
                  <a:srgbClr val="002E5E"/>
                </a:solidFill>
                <a:latin typeface="Basic Sans Light"/>
                <a:cs typeface="Arial"/>
              </a:rPr>
              <a:t>d</a:t>
            </a:r>
            <a:r>
              <a:rPr sz="1000" b="1" spc="-20" dirty="0">
                <a:solidFill>
                  <a:srgbClr val="002E5E"/>
                </a:solidFill>
                <a:latin typeface="Basic Sans Light"/>
                <a:cs typeface="Arial"/>
              </a:rPr>
              <a:t>a</a:t>
            </a:r>
            <a:r>
              <a:rPr sz="1000" b="1" spc="-15" dirty="0">
                <a:solidFill>
                  <a:srgbClr val="002E5E"/>
                </a:solidFill>
                <a:latin typeface="Basic Sans Light"/>
                <a:cs typeface="Arial"/>
              </a:rPr>
              <a:t>b</a:t>
            </a:r>
            <a:r>
              <a:rPr sz="1000" b="1" spc="-20" dirty="0">
                <a:solidFill>
                  <a:srgbClr val="002E5E"/>
                </a:solidFill>
                <a:latin typeface="Basic Sans Light"/>
                <a:cs typeface="Arial"/>
              </a:rPr>
              <a:t>a</a:t>
            </a:r>
            <a:r>
              <a:rPr sz="1000" b="1" spc="-5" dirty="0">
                <a:solidFill>
                  <a:srgbClr val="002E5E"/>
                </a:solidFill>
                <a:latin typeface="Basic Sans Light"/>
                <a:cs typeface="Arial"/>
              </a:rPr>
              <a:t>d</a:t>
            </a:r>
            <a:endParaRPr sz="1000" dirty="0">
              <a:latin typeface="Basic Sans Light"/>
              <a:cs typeface="Arial"/>
            </a:endParaRPr>
          </a:p>
          <a:p>
            <a:pPr marL="12700">
              <a:lnSpc>
                <a:spcPct val="100000"/>
              </a:lnSpc>
              <a:spcBef>
                <a:spcPts val="200"/>
              </a:spcBef>
            </a:pPr>
            <a:r>
              <a:rPr sz="1000" spc="-5" dirty="0">
                <a:solidFill>
                  <a:srgbClr val="002E5E"/>
                </a:solidFill>
                <a:latin typeface="Basic Sans Light"/>
                <a:cs typeface="Courier New"/>
              </a:rPr>
              <a:t>o</a:t>
            </a:r>
            <a:r>
              <a:rPr sz="1000" spc="90" dirty="0">
                <a:solidFill>
                  <a:srgbClr val="002E5E"/>
                </a:solidFill>
                <a:latin typeface="Basic Sans Light"/>
                <a:cs typeface="Courier New"/>
              </a:rPr>
              <a:t> </a:t>
            </a:r>
            <a:r>
              <a:rPr sz="1000" b="1" spc="-5" dirty="0">
                <a:solidFill>
                  <a:srgbClr val="002E5E"/>
                </a:solidFill>
                <a:latin typeface="Basic Sans Light"/>
                <a:cs typeface="Arial"/>
              </a:rPr>
              <a:t>Vadodara</a:t>
            </a:r>
            <a:endParaRPr sz="1000" dirty="0">
              <a:latin typeface="Basic Sans Light"/>
              <a:cs typeface="Arial"/>
            </a:endParaRPr>
          </a:p>
        </p:txBody>
      </p:sp>
      <p:sp>
        <p:nvSpPr>
          <p:cNvPr id="15" name="object 15"/>
          <p:cNvSpPr txBox="1"/>
          <p:nvPr/>
        </p:nvSpPr>
        <p:spPr>
          <a:xfrm>
            <a:off x="4762246" y="2881020"/>
            <a:ext cx="749300" cy="406400"/>
          </a:xfrm>
          <a:prstGeom prst="rect">
            <a:avLst/>
          </a:prstGeom>
        </p:spPr>
        <p:txBody>
          <a:bodyPr vert="horz" wrap="square" lIns="0" tIns="50800" rIns="0" bIns="0" rtlCol="0">
            <a:spAutoFit/>
          </a:bodyPr>
          <a:lstStyle/>
          <a:p>
            <a:pPr marL="265430">
              <a:lnSpc>
                <a:spcPct val="100000"/>
              </a:lnSpc>
              <a:spcBef>
                <a:spcPts val="400"/>
              </a:spcBef>
            </a:pPr>
            <a:r>
              <a:rPr sz="1000" spc="-5" dirty="0">
                <a:solidFill>
                  <a:srgbClr val="002E5E"/>
                </a:solidFill>
                <a:latin typeface="Basic Sans Light"/>
                <a:cs typeface="Courier New"/>
              </a:rPr>
              <a:t>o </a:t>
            </a:r>
            <a:r>
              <a:rPr sz="1000" b="1" spc="-5" dirty="0">
                <a:solidFill>
                  <a:srgbClr val="002E5E"/>
                </a:solidFill>
                <a:latin typeface="Basic Sans Light"/>
                <a:cs typeface="Arial"/>
              </a:rPr>
              <a:t>Delhi</a:t>
            </a:r>
            <a:endParaRPr sz="1000" dirty="0">
              <a:latin typeface="Basic Sans Light"/>
              <a:cs typeface="Arial"/>
            </a:endParaRPr>
          </a:p>
          <a:p>
            <a:pPr marL="12700">
              <a:lnSpc>
                <a:spcPct val="100000"/>
              </a:lnSpc>
              <a:spcBef>
                <a:spcPts val="300"/>
              </a:spcBef>
            </a:pPr>
            <a:r>
              <a:rPr sz="1000" spc="-5" dirty="0">
                <a:solidFill>
                  <a:srgbClr val="002E5E"/>
                </a:solidFill>
                <a:latin typeface="Basic Sans Light"/>
                <a:cs typeface="Courier New"/>
              </a:rPr>
              <a:t>o</a:t>
            </a:r>
            <a:r>
              <a:rPr sz="1000" spc="90" dirty="0">
                <a:solidFill>
                  <a:srgbClr val="002E5E"/>
                </a:solidFill>
                <a:latin typeface="Basic Sans Light"/>
                <a:cs typeface="Courier New"/>
              </a:rPr>
              <a:t> </a:t>
            </a:r>
            <a:r>
              <a:rPr sz="1000" b="1" spc="-5" dirty="0">
                <a:solidFill>
                  <a:srgbClr val="002E5E"/>
                </a:solidFill>
                <a:latin typeface="Basic Sans Light"/>
                <a:cs typeface="Arial"/>
              </a:rPr>
              <a:t>Jaipur</a:t>
            </a:r>
            <a:endParaRPr sz="1000" dirty="0">
              <a:latin typeface="Basic Sans Light"/>
              <a:cs typeface="Arial"/>
            </a:endParaRPr>
          </a:p>
        </p:txBody>
      </p:sp>
      <p:sp>
        <p:nvSpPr>
          <p:cNvPr id="16" name="object 16"/>
          <p:cNvSpPr txBox="1"/>
          <p:nvPr/>
        </p:nvSpPr>
        <p:spPr>
          <a:xfrm>
            <a:off x="5640070" y="3264789"/>
            <a:ext cx="735965"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2E5E"/>
                </a:solidFill>
                <a:latin typeface="Basic Sans Light"/>
                <a:cs typeface="Courier New"/>
              </a:rPr>
              <a:t>o </a:t>
            </a:r>
            <a:r>
              <a:rPr sz="1000" b="1" spc="-5" dirty="0">
                <a:solidFill>
                  <a:srgbClr val="002E5E"/>
                </a:solidFill>
                <a:latin typeface="Basic Sans Light"/>
                <a:cs typeface="Arial"/>
              </a:rPr>
              <a:t>Lucknow</a:t>
            </a:r>
            <a:endParaRPr sz="1000" dirty="0">
              <a:latin typeface="Basic Sans Light"/>
              <a:cs typeface="Arial"/>
            </a:endParaRPr>
          </a:p>
        </p:txBody>
      </p:sp>
      <p:sp>
        <p:nvSpPr>
          <p:cNvPr id="17" name="object 17"/>
          <p:cNvSpPr txBox="1"/>
          <p:nvPr/>
        </p:nvSpPr>
        <p:spPr>
          <a:xfrm>
            <a:off x="5767832" y="4163948"/>
            <a:ext cx="1796414" cy="297004"/>
          </a:xfrm>
          <a:prstGeom prst="rect">
            <a:avLst/>
          </a:prstGeom>
        </p:spPr>
        <p:txBody>
          <a:bodyPr vert="horz" wrap="square" lIns="0" tIns="12065" rIns="0" bIns="0" rtlCol="0">
            <a:spAutoFit/>
          </a:bodyPr>
          <a:lstStyle/>
          <a:p>
            <a:pPr marL="12700">
              <a:lnSpc>
                <a:spcPts val="1145"/>
              </a:lnSpc>
              <a:spcBef>
                <a:spcPts val="95"/>
              </a:spcBef>
            </a:pPr>
            <a:endParaRPr sz="1000" dirty="0">
              <a:latin typeface="Basic Sans Light"/>
              <a:cs typeface="Arial"/>
            </a:endParaRPr>
          </a:p>
          <a:p>
            <a:pPr marL="789305">
              <a:lnSpc>
                <a:spcPts val="1145"/>
              </a:lnSpc>
            </a:pPr>
            <a:r>
              <a:rPr sz="1000" spc="-5" dirty="0">
                <a:solidFill>
                  <a:srgbClr val="002E5E"/>
                </a:solidFill>
                <a:latin typeface="Basic Sans Light"/>
                <a:cs typeface="Courier New"/>
              </a:rPr>
              <a:t>o</a:t>
            </a:r>
            <a:r>
              <a:rPr sz="1000" spc="70" dirty="0">
                <a:solidFill>
                  <a:srgbClr val="002E5E"/>
                </a:solidFill>
                <a:latin typeface="Basic Sans Light"/>
                <a:cs typeface="Courier New"/>
              </a:rPr>
              <a:t> </a:t>
            </a:r>
            <a:r>
              <a:rPr sz="1000" b="1" spc="-10" dirty="0">
                <a:solidFill>
                  <a:srgbClr val="002E5E"/>
                </a:solidFill>
                <a:latin typeface="Basic Sans Light"/>
                <a:cs typeface="Arial"/>
              </a:rPr>
              <a:t>Bhubaneswar</a:t>
            </a:r>
            <a:endParaRPr sz="1000" dirty="0">
              <a:latin typeface="Basic Sans Light"/>
              <a:cs typeface="Arial"/>
            </a:endParaRPr>
          </a:p>
        </p:txBody>
      </p:sp>
      <p:sp>
        <p:nvSpPr>
          <p:cNvPr id="18" name="object 18"/>
          <p:cNvSpPr txBox="1"/>
          <p:nvPr/>
        </p:nvSpPr>
        <p:spPr>
          <a:xfrm>
            <a:off x="7133335" y="3231261"/>
            <a:ext cx="75946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002E5E"/>
                </a:solidFill>
                <a:latin typeface="Basic Sans Light"/>
                <a:cs typeface="Courier New"/>
              </a:rPr>
              <a:t>o</a:t>
            </a:r>
            <a:r>
              <a:rPr sz="1000" spc="15" dirty="0">
                <a:solidFill>
                  <a:srgbClr val="002E5E"/>
                </a:solidFill>
                <a:latin typeface="Basic Sans Light"/>
                <a:cs typeface="Courier New"/>
              </a:rPr>
              <a:t> </a:t>
            </a:r>
            <a:r>
              <a:rPr sz="1000" b="1" spc="-5" dirty="0">
                <a:solidFill>
                  <a:srgbClr val="002E5E"/>
                </a:solidFill>
                <a:latin typeface="Basic Sans Light"/>
                <a:cs typeface="Arial"/>
              </a:rPr>
              <a:t>Guwahati</a:t>
            </a:r>
            <a:endParaRPr sz="1000">
              <a:latin typeface="Basic Sans Light"/>
              <a:cs typeface="Arial"/>
            </a:endParaRPr>
          </a:p>
        </p:txBody>
      </p:sp>
      <p:sp>
        <p:nvSpPr>
          <p:cNvPr id="19" name="object 19"/>
          <p:cNvSpPr/>
          <p:nvPr/>
        </p:nvSpPr>
        <p:spPr>
          <a:xfrm>
            <a:off x="2380488" y="4486021"/>
            <a:ext cx="447675" cy="608965"/>
          </a:xfrm>
          <a:custGeom>
            <a:avLst/>
            <a:gdLst/>
            <a:ahLst/>
            <a:cxnLst/>
            <a:rect l="l" t="t" r="r" b="b"/>
            <a:pathLst>
              <a:path w="447675" h="608964">
                <a:moveTo>
                  <a:pt x="27686" y="0"/>
                </a:moveTo>
                <a:lnTo>
                  <a:pt x="9143" y="10540"/>
                </a:lnTo>
                <a:lnTo>
                  <a:pt x="1397" y="27050"/>
                </a:lnTo>
                <a:lnTo>
                  <a:pt x="0" y="42163"/>
                </a:lnTo>
                <a:lnTo>
                  <a:pt x="507" y="48894"/>
                </a:lnTo>
                <a:lnTo>
                  <a:pt x="5968" y="94106"/>
                </a:lnTo>
                <a:lnTo>
                  <a:pt x="18414" y="195833"/>
                </a:lnTo>
                <a:lnTo>
                  <a:pt x="32131" y="302767"/>
                </a:lnTo>
                <a:lnTo>
                  <a:pt x="41401" y="363727"/>
                </a:lnTo>
                <a:lnTo>
                  <a:pt x="64516" y="413765"/>
                </a:lnTo>
                <a:lnTo>
                  <a:pt x="108585" y="496696"/>
                </a:lnTo>
                <a:lnTo>
                  <a:pt x="151511" y="574293"/>
                </a:lnTo>
                <a:lnTo>
                  <a:pt x="170687" y="608583"/>
                </a:lnTo>
                <a:lnTo>
                  <a:pt x="436372" y="608583"/>
                </a:lnTo>
                <a:lnTo>
                  <a:pt x="440944" y="572642"/>
                </a:lnTo>
                <a:lnTo>
                  <a:pt x="447420" y="483488"/>
                </a:lnTo>
                <a:lnTo>
                  <a:pt x="445007" y="369569"/>
                </a:lnTo>
                <a:lnTo>
                  <a:pt x="422656" y="258825"/>
                </a:lnTo>
                <a:lnTo>
                  <a:pt x="423418" y="221233"/>
                </a:lnTo>
                <a:lnTo>
                  <a:pt x="423544" y="167893"/>
                </a:lnTo>
                <a:lnTo>
                  <a:pt x="129920" y="167893"/>
                </a:lnTo>
                <a:lnTo>
                  <a:pt x="89026" y="20954"/>
                </a:lnTo>
                <a:lnTo>
                  <a:pt x="85217" y="16636"/>
                </a:lnTo>
                <a:lnTo>
                  <a:pt x="73660" y="7746"/>
                </a:lnTo>
                <a:lnTo>
                  <a:pt x="54482" y="253"/>
                </a:lnTo>
                <a:lnTo>
                  <a:pt x="27686" y="0"/>
                </a:lnTo>
                <a:close/>
              </a:path>
            </a:pathLst>
          </a:custGeom>
          <a:solidFill>
            <a:srgbClr val="9D9D9C"/>
          </a:solidFill>
        </p:spPr>
        <p:txBody>
          <a:bodyPr wrap="square" lIns="0" tIns="0" rIns="0" bIns="0" rtlCol="0"/>
          <a:lstStyle/>
          <a:p>
            <a:endParaRPr/>
          </a:p>
        </p:txBody>
      </p:sp>
      <p:sp>
        <p:nvSpPr>
          <p:cNvPr id="20" name="object 20"/>
          <p:cNvSpPr/>
          <p:nvPr/>
        </p:nvSpPr>
        <p:spPr>
          <a:xfrm>
            <a:off x="2489961" y="4450969"/>
            <a:ext cx="314325" cy="203200"/>
          </a:xfrm>
          <a:custGeom>
            <a:avLst/>
            <a:gdLst/>
            <a:ahLst/>
            <a:cxnLst/>
            <a:rect l="l" t="t" r="r" b="b"/>
            <a:pathLst>
              <a:path w="314325" h="203200">
                <a:moveTo>
                  <a:pt x="40893" y="0"/>
                </a:moveTo>
                <a:lnTo>
                  <a:pt x="17271" y="10540"/>
                </a:lnTo>
                <a:lnTo>
                  <a:pt x="5080" y="27177"/>
                </a:lnTo>
                <a:lnTo>
                  <a:pt x="635" y="42290"/>
                </a:lnTo>
                <a:lnTo>
                  <a:pt x="0" y="49021"/>
                </a:lnTo>
                <a:lnTo>
                  <a:pt x="20446" y="202945"/>
                </a:lnTo>
                <a:lnTo>
                  <a:pt x="314070" y="202945"/>
                </a:lnTo>
                <a:lnTo>
                  <a:pt x="314070" y="195960"/>
                </a:lnTo>
                <a:lnTo>
                  <a:pt x="115696" y="195960"/>
                </a:lnTo>
                <a:lnTo>
                  <a:pt x="95250" y="35051"/>
                </a:lnTo>
                <a:lnTo>
                  <a:pt x="92582" y="28574"/>
                </a:lnTo>
                <a:lnTo>
                  <a:pt x="83438" y="14858"/>
                </a:lnTo>
                <a:lnTo>
                  <a:pt x="66548" y="2539"/>
                </a:lnTo>
                <a:lnTo>
                  <a:pt x="40893" y="0"/>
                </a:lnTo>
                <a:close/>
              </a:path>
            </a:pathLst>
          </a:custGeom>
          <a:solidFill>
            <a:srgbClr val="9D9D9C"/>
          </a:solidFill>
        </p:spPr>
        <p:txBody>
          <a:bodyPr wrap="square" lIns="0" tIns="0" rIns="0" bIns="0" rtlCol="0"/>
          <a:lstStyle/>
          <a:p>
            <a:endParaRPr/>
          </a:p>
        </p:txBody>
      </p:sp>
      <p:sp>
        <p:nvSpPr>
          <p:cNvPr id="21" name="object 21"/>
          <p:cNvSpPr/>
          <p:nvPr/>
        </p:nvSpPr>
        <p:spPr>
          <a:xfrm>
            <a:off x="2605658" y="4443984"/>
            <a:ext cx="198374" cy="202946"/>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2462783" y="4997196"/>
            <a:ext cx="429895" cy="265430"/>
          </a:xfrm>
          <a:custGeom>
            <a:avLst/>
            <a:gdLst/>
            <a:ahLst/>
            <a:cxnLst/>
            <a:rect l="l" t="t" r="r" b="b"/>
            <a:pathLst>
              <a:path w="429894" h="265429">
                <a:moveTo>
                  <a:pt x="177419" y="0"/>
                </a:moveTo>
                <a:lnTo>
                  <a:pt x="106426" y="5460"/>
                </a:lnTo>
                <a:lnTo>
                  <a:pt x="50292" y="17398"/>
                </a:lnTo>
                <a:lnTo>
                  <a:pt x="13335" y="29463"/>
                </a:lnTo>
                <a:lnTo>
                  <a:pt x="0" y="34924"/>
                </a:lnTo>
                <a:lnTo>
                  <a:pt x="6858" y="229996"/>
                </a:lnTo>
                <a:lnTo>
                  <a:pt x="429641" y="264921"/>
                </a:lnTo>
                <a:lnTo>
                  <a:pt x="402336" y="48894"/>
                </a:lnTo>
                <a:lnTo>
                  <a:pt x="386334" y="41274"/>
                </a:lnTo>
                <a:lnTo>
                  <a:pt x="340995" y="24383"/>
                </a:lnTo>
                <a:lnTo>
                  <a:pt x="270002" y="7619"/>
                </a:lnTo>
                <a:lnTo>
                  <a:pt x="177419" y="0"/>
                </a:lnTo>
                <a:close/>
              </a:path>
            </a:pathLst>
          </a:custGeom>
          <a:solidFill>
            <a:srgbClr val="FFFFFF"/>
          </a:solidFill>
        </p:spPr>
        <p:txBody>
          <a:bodyPr wrap="square" lIns="0" tIns="0" rIns="0" bIns="0" rtlCol="0"/>
          <a:lstStyle/>
          <a:p>
            <a:endParaRPr/>
          </a:p>
        </p:txBody>
      </p:sp>
      <p:sp>
        <p:nvSpPr>
          <p:cNvPr id="23" name="object 23"/>
          <p:cNvSpPr/>
          <p:nvPr/>
        </p:nvSpPr>
        <p:spPr>
          <a:xfrm>
            <a:off x="1822704" y="5436996"/>
            <a:ext cx="1108075" cy="803910"/>
          </a:xfrm>
          <a:custGeom>
            <a:avLst/>
            <a:gdLst/>
            <a:ahLst/>
            <a:cxnLst/>
            <a:rect l="l" t="t" r="r" b="b"/>
            <a:pathLst>
              <a:path w="1108075" h="803910">
                <a:moveTo>
                  <a:pt x="88645" y="0"/>
                </a:moveTo>
                <a:lnTo>
                  <a:pt x="0" y="756107"/>
                </a:lnTo>
                <a:lnTo>
                  <a:pt x="124840" y="766610"/>
                </a:lnTo>
                <a:lnTo>
                  <a:pt x="410844" y="787615"/>
                </a:lnTo>
                <a:lnTo>
                  <a:pt x="724915" y="803363"/>
                </a:lnTo>
                <a:lnTo>
                  <a:pt x="934212" y="798118"/>
                </a:lnTo>
                <a:lnTo>
                  <a:pt x="984122" y="782675"/>
                </a:lnTo>
                <a:lnTo>
                  <a:pt x="1022222" y="758621"/>
                </a:lnTo>
                <a:lnTo>
                  <a:pt x="1050416" y="727836"/>
                </a:lnTo>
                <a:lnTo>
                  <a:pt x="1070609" y="692226"/>
                </a:lnTo>
                <a:lnTo>
                  <a:pt x="1084326" y="653643"/>
                </a:lnTo>
                <a:lnTo>
                  <a:pt x="1093343" y="614006"/>
                </a:lnTo>
                <a:lnTo>
                  <a:pt x="1099565" y="575182"/>
                </a:lnTo>
                <a:lnTo>
                  <a:pt x="1107566" y="366877"/>
                </a:lnTo>
                <a:lnTo>
                  <a:pt x="1107313" y="210019"/>
                </a:lnTo>
                <a:lnTo>
                  <a:pt x="620521" y="210019"/>
                </a:lnTo>
                <a:lnTo>
                  <a:pt x="88645" y="0"/>
                </a:lnTo>
                <a:close/>
              </a:path>
            </a:pathLst>
          </a:custGeom>
          <a:solidFill>
            <a:srgbClr val="2E2D2C"/>
          </a:solidFill>
        </p:spPr>
        <p:txBody>
          <a:bodyPr wrap="square" lIns="0" tIns="0" rIns="0" bIns="0" rtlCol="0"/>
          <a:lstStyle/>
          <a:p>
            <a:endParaRPr/>
          </a:p>
        </p:txBody>
      </p:sp>
      <p:sp>
        <p:nvSpPr>
          <p:cNvPr id="24" name="object 24"/>
          <p:cNvSpPr/>
          <p:nvPr/>
        </p:nvSpPr>
        <p:spPr>
          <a:xfrm>
            <a:off x="2443226" y="5056632"/>
            <a:ext cx="487045" cy="590550"/>
          </a:xfrm>
          <a:custGeom>
            <a:avLst/>
            <a:gdLst/>
            <a:ahLst/>
            <a:cxnLst/>
            <a:rect l="l" t="t" r="r" b="b"/>
            <a:pathLst>
              <a:path w="487044" h="590550">
                <a:moveTo>
                  <a:pt x="144653" y="0"/>
                </a:moveTo>
                <a:lnTo>
                  <a:pt x="6857" y="37338"/>
                </a:lnTo>
                <a:lnTo>
                  <a:pt x="0" y="590384"/>
                </a:lnTo>
                <a:lnTo>
                  <a:pt x="486791" y="590384"/>
                </a:lnTo>
                <a:lnTo>
                  <a:pt x="486663" y="450342"/>
                </a:lnTo>
                <a:lnTo>
                  <a:pt x="485140" y="169164"/>
                </a:lnTo>
                <a:lnTo>
                  <a:pt x="484124" y="44323"/>
                </a:lnTo>
                <a:lnTo>
                  <a:pt x="430656" y="30353"/>
                </a:lnTo>
                <a:lnTo>
                  <a:pt x="301751" y="6731"/>
                </a:lnTo>
                <a:lnTo>
                  <a:pt x="144653" y="0"/>
                </a:lnTo>
                <a:close/>
              </a:path>
            </a:pathLst>
          </a:custGeom>
          <a:solidFill>
            <a:srgbClr val="2E2D2C"/>
          </a:solidFill>
        </p:spPr>
        <p:txBody>
          <a:bodyPr wrap="square" lIns="0" tIns="0" rIns="0" bIns="0" rtlCol="0"/>
          <a:lstStyle/>
          <a:p>
            <a:endParaRPr/>
          </a:p>
        </p:txBody>
      </p:sp>
      <p:sp>
        <p:nvSpPr>
          <p:cNvPr id="25" name="object 25"/>
          <p:cNvSpPr/>
          <p:nvPr/>
        </p:nvSpPr>
        <p:spPr>
          <a:xfrm>
            <a:off x="1223772" y="5199888"/>
            <a:ext cx="210185" cy="140335"/>
          </a:xfrm>
          <a:custGeom>
            <a:avLst/>
            <a:gdLst/>
            <a:ahLst/>
            <a:cxnLst/>
            <a:rect l="l" t="t" r="r" b="b"/>
            <a:pathLst>
              <a:path w="210184" h="140335">
                <a:moveTo>
                  <a:pt x="209803" y="0"/>
                </a:moveTo>
                <a:lnTo>
                  <a:pt x="0" y="28320"/>
                </a:lnTo>
                <a:lnTo>
                  <a:pt x="189356" y="140081"/>
                </a:lnTo>
                <a:lnTo>
                  <a:pt x="209803" y="0"/>
                </a:lnTo>
                <a:close/>
              </a:path>
            </a:pathLst>
          </a:custGeom>
          <a:solidFill>
            <a:srgbClr val="000000"/>
          </a:solidFill>
        </p:spPr>
        <p:txBody>
          <a:bodyPr wrap="square" lIns="0" tIns="0" rIns="0" bIns="0" rtlCol="0"/>
          <a:lstStyle/>
          <a:p>
            <a:endParaRPr/>
          </a:p>
        </p:txBody>
      </p:sp>
      <p:sp>
        <p:nvSpPr>
          <p:cNvPr id="26" name="object 26"/>
          <p:cNvSpPr/>
          <p:nvPr/>
        </p:nvSpPr>
        <p:spPr>
          <a:xfrm>
            <a:off x="1283208" y="4012691"/>
            <a:ext cx="1094105" cy="1445895"/>
          </a:xfrm>
          <a:custGeom>
            <a:avLst/>
            <a:gdLst/>
            <a:ahLst/>
            <a:cxnLst/>
            <a:rect l="l" t="t" r="r" b="b"/>
            <a:pathLst>
              <a:path w="1094105" h="1445895">
                <a:moveTo>
                  <a:pt x="505333" y="0"/>
                </a:moveTo>
                <a:lnTo>
                  <a:pt x="454786" y="1777"/>
                </a:lnTo>
                <a:lnTo>
                  <a:pt x="406272" y="8254"/>
                </a:lnTo>
                <a:lnTo>
                  <a:pt x="359917" y="19176"/>
                </a:lnTo>
                <a:lnTo>
                  <a:pt x="315467" y="34289"/>
                </a:lnTo>
                <a:lnTo>
                  <a:pt x="273050" y="53339"/>
                </a:lnTo>
                <a:lnTo>
                  <a:pt x="232663" y="76072"/>
                </a:lnTo>
                <a:lnTo>
                  <a:pt x="194309" y="102107"/>
                </a:lnTo>
                <a:lnTo>
                  <a:pt x="157987" y="131190"/>
                </a:lnTo>
                <a:lnTo>
                  <a:pt x="115823" y="170814"/>
                </a:lnTo>
                <a:lnTo>
                  <a:pt x="81153" y="212724"/>
                </a:lnTo>
                <a:lnTo>
                  <a:pt x="53466" y="256539"/>
                </a:lnTo>
                <a:lnTo>
                  <a:pt x="32003" y="301751"/>
                </a:lnTo>
                <a:lnTo>
                  <a:pt x="16509" y="348106"/>
                </a:lnTo>
                <a:lnTo>
                  <a:pt x="6350" y="395096"/>
                </a:lnTo>
                <a:lnTo>
                  <a:pt x="1015" y="442467"/>
                </a:lnTo>
                <a:lnTo>
                  <a:pt x="0" y="489584"/>
                </a:lnTo>
                <a:lnTo>
                  <a:pt x="2793" y="536320"/>
                </a:lnTo>
                <a:lnTo>
                  <a:pt x="8762" y="582167"/>
                </a:lnTo>
                <a:lnTo>
                  <a:pt x="17525" y="626744"/>
                </a:lnTo>
                <a:lnTo>
                  <a:pt x="28447" y="669670"/>
                </a:lnTo>
                <a:lnTo>
                  <a:pt x="46608" y="723899"/>
                </a:lnTo>
                <a:lnTo>
                  <a:pt x="68960" y="776350"/>
                </a:lnTo>
                <a:lnTo>
                  <a:pt x="93217" y="826388"/>
                </a:lnTo>
                <a:lnTo>
                  <a:pt x="117093" y="873251"/>
                </a:lnTo>
                <a:lnTo>
                  <a:pt x="138429" y="916685"/>
                </a:lnTo>
                <a:lnTo>
                  <a:pt x="154939" y="955801"/>
                </a:lnTo>
                <a:lnTo>
                  <a:pt x="164591" y="990218"/>
                </a:lnTo>
                <a:lnTo>
                  <a:pt x="164669" y="1012189"/>
                </a:lnTo>
                <a:lnTo>
                  <a:pt x="164719" y="1019428"/>
                </a:lnTo>
                <a:lnTo>
                  <a:pt x="131953" y="1123695"/>
                </a:lnTo>
                <a:lnTo>
                  <a:pt x="111251" y="1181099"/>
                </a:lnTo>
                <a:lnTo>
                  <a:pt x="88645" y="1242694"/>
                </a:lnTo>
                <a:lnTo>
                  <a:pt x="65912" y="1304162"/>
                </a:lnTo>
                <a:lnTo>
                  <a:pt x="44830" y="1361439"/>
                </a:lnTo>
                <a:lnTo>
                  <a:pt x="27178" y="1410080"/>
                </a:lnTo>
                <a:lnTo>
                  <a:pt x="14858" y="1445894"/>
                </a:lnTo>
                <a:lnTo>
                  <a:pt x="641730" y="1445894"/>
                </a:lnTo>
                <a:lnTo>
                  <a:pt x="663955" y="1355343"/>
                </a:lnTo>
                <a:lnTo>
                  <a:pt x="686054" y="1271904"/>
                </a:lnTo>
                <a:lnTo>
                  <a:pt x="703072" y="1210817"/>
                </a:lnTo>
                <a:lnTo>
                  <a:pt x="709929" y="1187068"/>
                </a:lnTo>
                <a:lnTo>
                  <a:pt x="960881" y="1187068"/>
                </a:lnTo>
                <a:lnTo>
                  <a:pt x="965835" y="1181734"/>
                </a:lnTo>
                <a:lnTo>
                  <a:pt x="970534" y="1156461"/>
                </a:lnTo>
                <a:lnTo>
                  <a:pt x="967485" y="1127378"/>
                </a:lnTo>
                <a:lnTo>
                  <a:pt x="962024" y="1096136"/>
                </a:lnTo>
                <a:lnTo>
                  <a:pt x="961262" y="1065402"/>
                </a:lnTo>
                <a:lnTo>
                  <a:pt x="966216" y="1038478"/>
                </a:lnTo>
                <a:lnTo>
                  <a:pt x="972439" y="1019428"/>
                </a:lnTo>
                <a:lnTo>
                  <a:pt x="975614" y="1012189"/>
                </a:lnTo>
                <a:lnTo>
                  <a:pt x="988314" y="1000759"/>
                </a:lnTo>
                <a:lnTo>
                  <a:pt x="996060" y="988694"/>
                </a:lnTo>
                <a:lnTo>
                  <a:pt x="983234" y="951102"/>
                </a:lnTo>
                <a:lnTo>
                  <a:pt x="975614" y="942466"/>
                </a:lnTo>
                <a:lnTo>
                  <a:pt x="977899" y="942339"/>
                </a:lnTo>
                <a:lnTo>
                  <a:pt x="984122" y="941577"/>
                </a:lnTo>
                <a:lnTo>
                  <a:pt x="992885" y="939418"/>
                </a:lnTo>
                <a:lnTo>
                  <a:pt x="1002918" y="935354"/>
                </a:lnTo>
                <a:lnTo>
                  <a:pt x="1008506" y="926718"/>
                </a:lnTo>
                <a:lnTo>
                  <a:pt x="1007110" y="913510"/>
                </a:lnTo>
                <a:lnTo>
                  <a:pt x="1001903" y="898905"/>
                </a:lnTo>
                <a:lnTo>
                  <a:pt x="996060" y="886459"/>
                </a:lnTo>
                <a:lnTo>
                  <a:pt x="993393" y="874902"/>
                </a:lnTo>
                <a:lnTo>
                  <a:pt x="1025271" y="837056"/>
                </a:lnTo>
                <a:lnTo>
                  <a:pt x="1048004" y="832230"/>
                </a:lnTo>
                <a:lnTo>
                  <a:pt x="1071880" y="824737"/>
                </a:lnTo>
                <a:lnTo>
                  <a:pt x="1091311" y="809497"/>
                </a:lnTo>
                <a:lnTo>
                  <a:pt x="1094105" y="798956"/>
                </a:lnTo>
                <a:lnTo>
                  <a:pt x="1093089" y="788542"/>
                </a:lnTo>
                <a:lnTo>
                  <a:pt x="1089533" y="778001"/>
                </a:lnTo>
                <a:lnTo>
                  <a:pt x="1084580" y="767587"/>
                </a:lnTo>
                <a:lnTo>
                  <a:pt x="982472" y="613663"/>
                </a:lnTo>
                <a:lnTo>
                  <a:pt x="975614" y="606678"/>
                </a:lnTo>
                <a:lnTo>
                  <a:pt x="975614" y="592708"/>
                </a:lnTo>
                <a:lnTo>
                  <a:pt x="968755" y="592708"/>
                </a:lnTo>
                <a:lnTo>
                  <a:pt x="971041" y="576071"/>
                </a:lnTo>
                <a:lnTo>
                  <a:pt x="976375" y="559434"/>
                </a:lnTo>
                <a:lnTo>
                  <a:pt x="983106" y="545464"/>
                </a:lnTo>
                <a:lnTo>
                  <a:pt x="989203" y="536701"/>
                </a:lnTo>
                <a:lnTo>
                  <a:pt x="995044" y="520953"/>
                </a:lnTo>
                <a:lnTo>
                  <a:pt x="1000252" y="494791"/>
                </a:lnTo>
                <a:lnTo>
                  <a:pt x="1001648" y="458088"/>
                </a:lnTo>
                <a:lnTo>
                  <a:pt x="996060" y="410844"/>
                </a:lnTo>
                <a:lnTo>
                  <a:pt x="984377" y="352424"/>
                </a:lnTo>
                <a:lnTo>
                  <a:pt x="968374" y="298957"/>
                </a:lnTo>
                <a:lnTo>
                  <a:pt x="948181" y="250570"/>
                </a:lnTo>
                <a:lnTo>
                  <a:pt x="924052" y="207009"/>
                </a:lnTo>
                <a:lnTo>
                  <a:pt x="896239" y="168020"/>
                </a:lnTo>
                <a:lnTo>
                  <a:pt x="865123" y="133730"/>
                </a:lnTo>
                <a:lnTo>
                  <a:pt x="830960" y="103885"/>
                </a:lnTo>
                <a:lnTo>
                  <a:pt x="794004" y="78231"/>
                </a:lnTo>
                <a:lnTo>
                  <a:pt x="754506" y="56895"/>
                </a:lnTo>
                <a:lnTo>
                  <a:pt x="712723" y="39623"/>
                </a:lnTo>
                <a:lnTo>
                  <a:pt x="669035" y="26288"/>
                </a:lnTo>
                <a:lnTo>
                  <a:pt x="612393" y="11937"/>
                </a:lnTo>
                <a:lnTo>
                  <a:pt x="557910" y="3301"/>
                </a:lnTo>
                <a:lnTo>
                  <a:pt x="505333" y="0"/>
                </a:lnTo>
                <a:close/>
              </a:path>
            </a:pathLst>
          </a:custGeom>
          <a:solidFill>
            <a:srgbClr val="6E6D6D"/>
          </a:solidFill>
        </p:spPr>
        <p:txBody>
          <a:bodyPr wrap="square" lIns="0" tIns="0" rIns="0" bIns="0" rtlCol="0"/>
          <a:lstStyle/>
          <a:p>
            <a:endParaRPr/>
          </a:p>
        </p:txBody>
      </p:sp>
      <p:sp>
        <p:nvSpPr>
          <p:cNvPr id="27" name="object 27"/>
          <p:cNvSpPr/>
          <p:nvPr/>
        </p:nvSpPr>
        <p:spPr>
          <a:xfrm>
            <a:off x="1993138" y="5199760"/>
            <a:ext cx="251460" cy="27305"/>
          </a:xfrm>
          <a:custGeom>
            <a:avLst/>
            <a:gdLst/>
            <a:ahLst/>
            <a:cxnLst/>
            <a:rect l="l" t="t" r="r" b="b"/>
            <a:pathLst>
              <a:path w="251460" h="27304">
                <a:moveTo>
                  <a:pt x="250951" y="0"/>
                </a:moveTo>
                <a:lnTo>
                  <a:pt x="0" y="0"/>
                </a:lnTo>
                <a:lnTo>
                  <a:pt x="50292" y="12191"/>
                </a:lnTo>
                <a:lnTo>
                  <a:pt x="106425" y="22097"/>
                </a:lnTo>
                <a:lnTo>
                  <a:pt x="161289" y="27177"/>
                </a:lnTo>
                <a:lnTo>
                  <a:pt x="207644" y="25272"/>
                </a:lnTo>
                <a:lnTo>
                  <a:pt x="238379" y="13969"/>
                </a:lnTo>
                <a:lnTo>
                  <a:pt x="250951" y="0"/>
                </a:lnTo>
                <a:close/>
              </a:path>
            </a:pathLst>
          </a:custGeom>
          <a:solidFill>
            <a:srgbClr val="6E6D6D"/>
          </a:solidFill>
        </p:spPr>
        <p:txBody>
          <a:bodyPr wrap="square" lIns="0" tIns="0" rIns="0" bIns="0" rtlCol="0"/>
          <a:lstStyle/>
          <a:p>
            <a:endParaRPr/>
          </a:p>
        </p:txBody>
      </p:sp>
      <p:sp>
        <p:nvSpPr>
          <p:cNvPr id="28" name="object 28"/>
          <p:cNvSpPr/>
          <p:nvPr/>
        </p:nvSpPr>
        <p:spPr>
          <a:xfrm>
            <a:off x="1924811" y="5305044"/>
            <a:ext cx="163068" cy="294131"/>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1284732" y="5157215"/>
            <a:ext cx="694690" cy="377825"/>
          </a:xfrm>
          <a:custGeom>
            <a:avLst/>
            <a:gdLst/>
            <a:ahLst/>
            <a:cxnLst/>
            <a:rect l="l" t="t" r="r" b="b"/>
            <a:pathLst>
              <a:path w="694689" h="377825">
                <a:moveTo>
                  <a:pt x="27305" y="0"/>
                </a:moveTo>
                <a:lnTo>
                  <a:pt x="0" y="97916"/>
                </a:lnTo>
                <a:lnTo>
                  <a:pt x="69087" y="131698"/>
                </a:lnTo>
                <a:lnTo>
                  <a:pt x="241681" y="211454"/>
                </a:lnTo>
                <a:lnTo>
                  <a:pt x="465328" y="304291"/>
                </a:lnTo>
                <a:lnTo>
                  <a:pt x="687705" y="377443"/>
                </a:lnTo>
                <a:lnTo>
                  <a:pt x="694563" y="181736"/>
                </a:lnTo>
                <a:lnTo>
                  <a:pt x="641095" y="159257"/>
                </a:lnTo>
                <a:lnTo>
                  <a:pt x="496188" y="106552"/>
                </a:lnTo>
                <a:lnTo>
                  <a:pt x="283845" y="46100"/>
                </a:lnTo>
                <a:lnTo>
                  <a:pt x="27305" y="0"/>
                </a:lnTo>
                <a:close/>
              </a:path>
            </a:pathLst>
          </a:custGeom>
          <a:solidFill>
            <a:srgbClr val="FFFFFF"/>
          </a:solidFill>
        </p:spPr>
        <p:txBody>
          <a:bodyPr wrap="square" lIns="0" tIns="0" rIns="0" bIns="0" rtlCol="0"/>
          <a:lstStyle/>
          <a:p>
            <a:endParaRPr/>
          </a:p>
        </p:txBody>
      </p:sp>
      <p:sp>
        <p:nvSpPr>
          <p:cNvPr id="30" name="object 30"/>
          <p:cNvSpPr/>
          <p:nvPr/>
        </p:nvSpPr>
        <p:spPr>
          <a:xfrm>
            <a:off x="2252472" y="4465320"/>
            <a:ext cx="803275" cy="307975"/>
          </a:xfrm>
          <a:custGeom>
            <a:avLst/>
            <a:gdLst/>
            <a:ahLst/>
            <a:cxnLst/>
            <a:rect l="l" t="t" r="r" b="b"/>
            <a:pathLst>
              <a:path w="803275" h="307975">
                <a:moveTo>
                  <a:pt x="775842" y="0"/>
                </a:moveTo>
                <a:lnTo>
                  <a:pt x="687323" y="0"/>
                </a:lnTo>
                <a:lnTo>
                  <a:pt x="687323" y="13969"/>
                </a:lnTo>
                <a:lnTo>
                  <a:pt x="156590" y="13969"/>
                </a:lnTo>
                <a:lnTo>
                  <a:pt x="156590" y="56006"/>
                </a:lnTo>
                <a:lnTo>
                  <a:pt x="108838" y="56006"/>
                </a:lnTo>
                <a:lnTo>
                  <a:pt x="108838" y="69976"/>
                </a:lnTo>
                <a:lnTo>
                  <a:pt x="13588" y="69976"/>
                </a:lnTo>
                <a:lnTo>
                  <a:pt x="11429" y="78104"/>
                </a:lnTo>
                <a:lnTo>
                  <a:pt x="6730" y="98805"/>
                </a:lnTo>
                <a:lnTo>
                  <a:pt x="2158" y="125983"/>
                </a:lnTo>
                <a:lnTo>
                  <a:pt x="0" y="153796"/>
                </a:lnTo>
                <a:lnTo>
                  <a:pt x="2158" y="180593"/>
                </a:lnTo>
                <a:lnTo>
                  <a:pt x="6730" y="205358"/>
                </a:lnTo>
                <a:lnTo>
                  <a:pt x="11429" y="223646"/>
                </a:lnTo>
                <a:lnTo>
                  <a:pt x="13588" y="230758"/>
                </a:lnTo>
                <a:lnTo>
                  <a:pt x="108838" y="230758"/>
                </a:lnTo>
                <a:lnTo>
                  <a:pt x="108838" y="258698"/>
                </a:lnTo>
                <a:lnTo>
                  <a:pt x="156590" y="258698"/>
                </a:lnTo>
                <a:lnTo>
                  <a:pt x="156590" y="293750"/>
                </a:lnTo>
                <a:lnTo>
                  <a:pt x="687323" y="293750"/>
                </a:lnTo>
                <a:lnTo>
                  <a:pt x="687323" y="307720"/>
                </a:lnTo>
                <a:lnTo>
                  <a:pt x="775842" y="307720"/>
                </a:lnTo>
                <a:lnTo>
                  <a:pt x="788669" y="277748"/>
                </a:lnTo>
                <a:lnTo>
                  <a:pt x="797051" y="241299"/>
                </a:lnTo>
                <a:lnTo>
                  <a:pt x="801623" y="199516"/>
                </a:lnTo>
                <a:lnTo>
                  <a:pt x="803020" y="153796"/>
                </a:lnTo>
                <a:lnTo>
                  <a:pt x="801623" y="108203"/>
                </a:lnTo>
                <a:lnTo>
                  <a:pt x="797051" y="66420"/>
                </a:lnTo>
                <a:lnTo>
                  <a:pt x="788669" y="29971"/>
                </a:lnTo>
                <a:lnTo>
                  <a:pt x="775842" y="0"/>
                </a:lnTo>
                <a:close/>
              </a:path>
            </a:pathLst>
          </a:custGeom>
          <a:solidFill>
            <a:srgbClr val="000000"/>
          </a:solidFill>
        </p:spPr>
        <p:txBody>
          <a:bodyPr wrap="square" lIns="0" tIns="0" rIns="0" bIns="0" rtlCol="0"/>
          <a:lstStyle/>
          <a:p>
            <a:endParaRPr/>
          </a:p>
        </p:txBody>
      </p:sp>
      <p:sp>
        <p:nvSpPr>
          <p:cNvPr id="31" name="object 31"/>
          <p:cNvSpPr/>
          <p:nvPr/>
        </p:nvSpPr>
        <p:spPr>
          <a:xfrm>
            <a:off x="2435351" y="4444746"/>
            <a:ext cx="452755" cy="614680"/>
          </a:xfrm>
          <a:custGeom>
            <a:avLst/>
            <a:gdLst/>
            <a:ahLst/>
            <a:cxnLst/>
            <a:rect l="l" t="t" r="r" b="b"/>
            <a:pathLst>
              <a:path w="452755" h="614679">
                <a:moveTo>
                  <a:pt x="34543" y="0"/>
                </a:moveTo>
                <a:lnTo>
                  <a:pt x="11937" y="11683"/>
                </a:lnTo>
                <a:lnTo>
                  <a:pt x="2159" y="30479"/>
                </a:lnTo>
                <a:lnTo>
                  <a:pt x="0" y="48132"/>
                </a:lnTo>
                <a:lnTo>
                  <a:pt x="381" y="55879"/>
                </a:lnTo>
                <a:lnTo>
                  <a:pt x="6985" y="100837"/>
                </a:lnTo>
                <a:lnTo>
                  <a:pt x="21717" y="201675"/>
                </a:lnTo>
                <a:lnTo>
                  <a:pt x="37846" y="306323"/>
                </a:lnTo>
                <a:lnTo>
                  <a:pt x="48133" y="363092"/>
                </a:lnTo>
                <a:lnTo>
                  <a:pt x="67310" y="414146"/>
                </a:lnTo>
                <a:lnTo>
                  <a:pt x="109474" y="499363"/>
                </a:lnTo>
                <a:lnTo>
                  <a:pt x="151765" y="579246"/>
                </a:lnTo>
                <a:lnTo>
                  <a:pt x="170942" y="614552"/>
                </a:lnTo>
                <a:lnTo>
                  <a:pt x="443738" y="614552"/>
                </a:lnTo>
                <a:lnTo>
                  <a:pt x="447421" y="577595"/>
                </a:lnTo>
                <a:lnTo>
                  <a:pt x="452374" y="486155"/>
                </a:lnTo>
                <a:lnTo>
                  <a:pt x="449580" y="369950"/>
                </a:lnTo>
                <a:lnTo>
                  <a:pt x="430149" y="258444"/>
                </a:lnTo>
                <a:lnTo>
                  <a:pt x="429895" y="221995"/>
                </a:lnTo>
                <a:lnTo>
                  <a:pt x="428625" y="174624"/>
                </a:lnTo>
                <a:lnTo>
                  <a:pt x="130048" y="174624"/>
                </a:lnTo>
                <a:lnTo>
                  <a:pt x="89027" y="27939"/>
                </a:lnTo>
                <a:lnTo>
                  <a:pt x="86233" y="22605"/>
                </a:lnTo>
                <a:lnTo>
                  <a:pt x="77089" y="11302"/>
                </a:lnTo>
                <a:lnTo>
                  <a:pt x="60325" y="1396"/>
                </a:lnTo>
                <a:lnTo>
                  <a:pt x="34543" y="0"/>
                </a:lnTo>
                <a:close/>
              </a:path>
            </a:pathLst>
          </a:custGeom>
          <a:solidFill>
            <a:srgbClr val="6E6D6D"/>
          </a:solidFill>
        </p:spPr>
        <p:txBody>
          <a:bodyPr wrap="square" lIns="0" tIns="0" rIns="0" bIns="0" rtlCol="0"/>
          <a:lstStyle/>
          <a:p>
            <a:endParaRPr/>
          </a:p>
        </p:txBody>
      </p:sp>
      <p:sp>
        <p:nvSpPr>
          <p:cNvPr id="32" name="object 32"/>
          <p:cNvSpPr/>
          <p:nvPr/>
        </p:nvSpPr>
        <p:spPr>
          <a:xfrm>
            <a:off x="2544826" y="4409821"/>
            <a:ext cx="319405" cy="209550"/>
          </a:xfrm>
          <a:custGeom>
            <a:avLst/>
            <a:gdLst/>
            <a:ahLst/>
            <a:cxnLst/>
            <a:rect l="l" t="t" r="r" b="b"/>
            <a:pathLst>
              <a:path w="319405" h="209550">
                <a:moveTo>
                  <a:pt x="41021" y="0"/>
                </a:moveTo>
                <a:lnTo>
                  <a:pt x="17272" y="10540"/>
                </a:lnTo>
                <a:lnTo>
                  <a:pt x="5206" y="27050"/>
                </a:lnTo>
                <a:lnTo>
                  <a:pt x="635" y="42163"/>
                </a:lnTo>
                <a:lnTo>
                  <a:pt x="0" y="48894"/>
                </a:lnTo>
                <a:lnTo>
                  <a:pt x="20574" y="209549"/>
                </a:lnTo>
                <a:lnTo>
                  <a:pt x="319150" y="209549"/>
                </a:lnTo>
                <a:lnTo>
                  <a:pt x="318897" y="202564"/>
                </a:lnTo>
                <a:lnTo>
                  <a:pt x="122809" y="202564"/>
                </a:lnTo>
                <a:lnTo>
                  <a:pt x="95504" y="34924"/>
                </a:lnTo>
                <a:lnTo>
                  <a:pt x="92710" y="29463"/>
                </a:lnTo>
                <a:lnTo>
                  <a:pt x="83566" y="17398"/>
                </a:lnTo>
                <a:lnTo>
                  <a:pt x="66801" y="5460"/>
                </a:lnTo>
                <a:lnTo>
                  <a:pt x="41021" y="0"/>
                </a:lnTo>
                <a:close/>
              </a:path>
            </a:pathLst>
          </a:custGeom>
          <a:solidFill>
            <a:srgbClr val="6E6D6D"/>
          </a:solidFill>
        </p:spPr>
        <p:txBody>
          <a:bodyPr wrap="square" lIns="0" tIns="0" rIns="0" bIns="0" rtlCol="0"/>
          <a:lstStyle/>
          <a:p>
            <a:endParaRPr/>
          </a:p>
        </p:txBody>
      </p:sp>
      <p:sp>
        <p:nvSpPr>
          <p:cNvPr id="33" name="object 33"/>
          <p:cNvSpPr/>
          <p:nvPr/>
        </p:nvSpPr>
        <p:spPr>
          <a:xfrm>
            <a:off x="2660776" y="4402835"/>
            <a:ext cx="202946" cy="209550"/>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2551176" y="5010911"/>
            <a:ext cx="423545" cy="280670"/>
          </a:xfrm>
          <a:custGeom>
            <a:avLst/>
            <a:gdLst/>
            <a:ahLst/>
            <a:cxnLst/>
            <a:rect l="l" t="t" r="r" b="b"/>
            <a:pathLst>
              <a:path w="423544" h="280670">
                <a:moveTo>
                  <a:pt x="177419" y="0"/>
                </a:moveTo>
                <a:lnTo>
                  <a:pt x="106553" y="8762"/>
                </a:lnTo>
                <a:lnTo>
                  <a:pt x="50292" y="28067"/>
                </a:lnTo>
                <a:lnTo>
                  <a:pt x="13335" y="47370"/>
                </a:lnTo>
                <a:lnTo>
                  <a:pt x="0" y="56133"/>
                </a:lnTo>
                <a:lnTo>
                  <a:pt x="6857" y="252094"/>
                </a:lnTo>
                <a:lnTo>
                  <a:pt x="423163" y="280162"/>
                </a:lnTo>
                <a:lnTo>
                  <a:pt x="402717" y="69976"/>
                </a:lnTo>
                <a:lnTo>
                  <a:pt x="386715" y="59055"/>
                </a:lnTo>
                <a:lnTo>
                  <a:pt x="341249" y="35051"/>
                </a:lnTo>
                <a:lnTo>
                  <a:pt x="270256" y="10921"/>
                </a:lnTo>
                <a:lnTo>
                  <a:pt x="177419" y="0"/>
                </a:lnTo>
                <a:close/>
              </a:path>
            </a:pathLst>
          </a:custGeom>
          <a:solidFill>
            <a:srgbClr val="FFFFFF"/>
          </a:solidFill>
        </p:spPr>
        <p:txBody>
          <a:bodyPr wrap="square" lIns="0" tIns="0" rIns="0" bIns="0" rtlCol="0"/>
          <a:lstStyle/>
          <a:p>
            <a:endParaRPr/>
          </a:p>
        </p:txBody>
      </p:sp>
      <p:sp>
        <p:nvSpPr>
          <p:cNvPr id="35" name="object 35"/>
          <p:cNvSpPr/>
          <p:nvPr/>
        </p:nvSpPr>
        <p:spPr>
          <a:xfrm>
            <a:off x="1100327" y="5227320"/>
            <a:ext cx="1920239" cy="1147445"/>
          </a:xfrm>
          <a:custGeom>
            <a:avLst/>
            <a:gdLst/>
            <a:ahLst/>
            <a:cxnLst/>
            <a:rect l="l" t="t" r="r" b="b"/>
            <a:pathLst>
              <a:path w="1920239" h="1147445">
                <a:moveTo>
                  <a:pt x="122631" y="0"/>
                </a:moveTo>
                <a:lnTo>
                  <a:pt x="107302" y="33654"/>
                </a:lnTo>
                <a:lnTo>
                  <a:pt x="71539" y="122427"/>
                </a:lnTo>
                <a:lnTo>
                  <a:pt x="30657" y="247776"/>
                </a:lnTo>
                <a:lnTo>
                  <a:pt x="0" y="391655"/>
                </a:lnTo>
                <a:lnTo>
                  <a:pt x="1600" y="598182"/>
                </a:lnTo>
                <a:lnTo>
                  <a:pt x="38328" y="847991"/>
                </a:lnTo>
                <a:lnTo>
                  <a:pt x="81432" y="1058456"/>
                </a:lnTo>
                <a:lnTo>
                  <a:pt x="102196" y="1146975"/>
                </a:lnTo>
                <a:lnTo>
                  <a:pt x="1273936" y="1146975"/>
                </a:lnTo>
                <a:lnTo>
                  <a:pt x="1273936" y="1077023"/>
                </a:lnTo>
                <a:lnTo>
                  <a:pt x="1796796" y="1077023"/>
                </a:lnTo>
                <a:lnTo>
                  <a:pt x="1834769" y="1054633"/>
                </a:lnTo>
                <a:lnTo>
                  <a:pt x="1863089" y="1024267"/>
                </a:lnTo>
                <a:lnTo>
                  <a:pt x="1882775" y="988745"/>
                </a:lnTo>
                <a:lnTo>
                  <a:pt x="1895728" y="950264"/>
                </a:lnTo>
                <a:lnTo>
                  <a:pt x="1903984" y="911047"/>
                </a:lnTo>
                <a:lnTo>
                  <a:pt x="1909572" y="873302"/>
                </a:lnTo>
                <a:lnTo>
                  <a:pt x="1920113" y="661784"/>
                </a:lnTo>
                <a:lnTo>
                  <a:pt x="1919859" y="510552"/>
                </a:lnTo>
                <a:lnTo>
                  <a:pt x="1430655" y="510552"/>
                </a:lnTo>
                <a:lnTo>
                  <a:pt x="906017" y="300735"/>
                </a:lnTo>
                <a:lnTo>
                  <a:pt x="877951" y="282828"/>
                </a:lnTo>
                <a:lnTo>
                  <a:pt x="848995" y="261111"/>
                </a:lnTo>
                <a:lnTo>
                  <a:pt x="817372" y="236219"/>
                </a:lnTo>
                <a:lnTo>
                  <a:pt x="781685" y="208914"/>
                </a:lnTo>
                <a:lnTo>
                  <a:pt x="740283" y="180085"/>
                </a:lnTo>
                <a:lnTo>
                  <a:pt x="691515" y="150240"/>
                </a:lnTo>
                <a:lnTo>
                  <a:pt x="633729" y="120268"/>
                </a:lnTo>
                <a:lnTo>
                  <a:pt x="565404" y="90931"/>
                </a:lnTo>
                <a:lnTo>
                  <a:pt x="412877" y="44195"/>
                </a:lnTo>
                <a:lnTo>
                  <a:pt x="270002" y="16636"/>
                </a:lnTo>
                <a:lnTo>
                  <a:pt x="164045" y="3428"/>
                </a:lnTo>
                <a:lnTo>
                  <a:pt x="122631" y="0"/>
                </a:lnTo>
                <a:close/>
              </a:path>
            </a:pathLst>
          </a:custGeom>
          <a:solidFill>
            <a:srgbClr val="000000"/>
          </a:solidFill>
        </p:spPr>
        <p:txBody>
          <a:bodyPr wrap="square" lIns="0" tIns="0" rIns="0" bIns="0" rtlCol="0"/>
          <a:lstStyle/>
          <a:p>
            <a:endParaRPr/>
          </a:p>
        </p:txBody>
      </p:sp>
      <p:sp>
        <p:nvSpPr>
          <p:cNvPr id="36" name="object 36"/>
          <p:cNvSpPr/>
          <p:nvPr/>
        </p:nvSpPr>
        <p:spPr>
          <a:xfrm>
            <a:off x="2374264" y="6315748"/>
            <a:ext cx="523240" cy="0"/>
          </a:xfrm>
          <a:custGeom>
            <a:avLst/>
            <a:gdLst/>
            <a:ahLst/>
            <a:cxnLst/>
            <a:rect l="l" t="t" r="r" b="b"/>
            <a:pathLst>
              <a:path w="523239">
                <a:moveTo>
                  <a:pt x="0" y="0"/>
                </a:moveTo>
                <a:lnTo>
                  <a:pt x="522859" y="0"/>
                </a:lnTo>
              </a:path>
            </a:pathLst>
          </a:custGeom>
          <a:ln w="22809">
            <a:solidFill>
              <a:srgbClr val="000000"/>
            </a:solidFill>
          </a:ln>
        </p:spPr>
        <p:txBody>
          <a:bodyPr wrap="square" lIns="0" tIns="0" rIns="0" bIns="0" rtlCol="0"/>
          <a:lstStyle/>
          <a:p>
            <a:endParaRPr/>
          </a:p>
        </p:txBody>
      </p:sp>
      <p:sp>
        <p:nvSpPr>
          <p:cNvPr id="37" name="object 37"/>
          <p:cNvSpPr/>
          <p:nvPr/>
        </p:nvSpPr>
        <p:spPr>
          <a:xfrm>
            <a:off x="2530982" y="5116067"/>
            <a:ext cx="489584" cy="622300"/>
          </a:xfrm>
          <a:custGeom>
            <a:avLst/>
            <a:gdLst/>
            <a:ahLst/>
            <a:cxnLst/>
            <a:rect l="l" t="t" r="r" b="b"/>
            <a:pathLst>
              <a:path w="489585" h="622300">
                <a:moveTo>
                  <a:pt x="144525" y="0"/>
                </a:moveTo>
                <a:lnTo>
                  <a:pt x="6858" y="41274"/>
                </a:lnTo>
                <a:lnTo>
                  <a:pt x="0" y="621804"/>
                </a:lnTo>
                <a:lnTo>
                  <a:pt x="489204" y="621804"/>
                </a:lnTo>
                <a:lnTo>
                  <a:pt x="488823" y="464438"/>
                </a:lnTo>
                <a:lnTo>
                  <a:pt x="485648" y="171576"/>
                </a:lnTo>
                <a:lnTo>
                  <a:pt x="483743" y="41274"/>
                </a:lnTo>
                <a:lnTo>
                  <a:pt x="430275" y="27558"/>
                </a:lnTo>
                <a:lnTo>
                  <a:pt x="301498" y="4571"/>
                </a:lnTo>
                <a:lnTo>
                  <a:pt x="144525" y="0"/>
                </a:lnTo>
                <a:close/>
              </a:path>
            </a:pathLst>
          </a:custGeom>
          <a:solidFill>
            <a:srgbClr val="000000"/>
          </a:solidFill>
        </p:spPr>
        <p:txBody>
          <a:bodyPr wrap="square" lIns="0" tIns="0" rIns="0" bIns="0" rtlCol="0"/>
          <a:lstStyle/>
          <a:p>
            <a:endParaRPr/>
          </a:p>
        </p:txBody>
      </p:sp>
      <p:sp>
        <p:nvSpPr>
          <p:cNvPr id="38" name="object 38"/>
          <p:cNvSpPr txBox="1"/>
          <p:nvPr/>
        </p:nvSpPr>
        <p:spPr>
          <a:xfrm>
            <a:off x="8532876" y="3698747"/>
            <a:ext cx="2859405" cy="402674"/>
          </a:xfrm>
          <a:prstGeom prst="rect">
            <a:avLst/>
          </a:prstGeom>
          <a:solidFill>
            <a:srgbClr val="0070C0"/>
          </a:solidFill>
        </p:spPr>
        <p:txBody>
          <a:bodyPr vert="horz" wrap="square" lIns="0" tIns="33020" rIns="0" bIns="0" rtlCol="0">
            <a:spAutoFit/>
          </a:bodyPr>
          <a:lstStyle/>
          <a:p>
            <a:pPr marL="643890">
              <a:lnSpc>
                <a:spcPct val="100000"/>
              </a:lnSpc>
              <a:spcBef>
                <a:spcPts val="260"/>
              </a:spcBef>
            </a:pPr>
            <a:r>
              <a:rPr sz="2400" b="1" spc="-5" dirty="0">
                <a:solidFill>
                  <a:srgbClr val="FFFFFF"/>
                </a:solidFill>
                <a:latin typeface="Basic Sans Light"/>
                <a:cs typeface="Arial"/>
              </a:rPr>
              <a:t>6</a:t>
            </a:r>
            <a:r>
              <a:rPr sz="2400" b="1" spc="-20" dirty="0">
                <a:solidFill>
                  <a:srgbClr val="FFFFFF"/>
                </a:solidFill>
                <a:latin typeface="Basic Sans Light"/>
                <a:cs typeface="Arial"/>
              </a:rPr>
              <a:t> </a:t>
            </a:r>
            <a:r>
              <a:rPr sz="2400" b="1" spc="-5" dirty="0">
                <a:solidFill>
                  <a:srgbClr val="FFFFFF"/>
                </a:solidFill>
                <a:latin typeface="Basic Sans Light"/>
                <a:cs typeface="Arial"/>
              </a:rPr>
              <a:t>Chapters</a:t>
            </a:r>
            <a:endParaRPr sz="2400" dirty="0">
              <a:latin typeface="Basic Sans Light"/>
              <a:cs typeface="Arial"/>
            </a:endParaRPr>
          </a:p>
        </p:txBody>
      </p:sp>
      <p:sp>
        <p:nvSpPr>
          <p:cNvPr id="43" name="object 43"/>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5</a:t>
            </a:fld>
            <a:endParaRPr dirty="0"/>
          </a:p>
        </p:txBody>
      </p:sp>
      <p:sp>
        <p:nvSpPr>
          <p:cNvPr id="39" name="object 39"/>
          <p:cNvSpPr txBox="1"/>
          <p:nvPr/>
        </p:nvSpPr>
        <p:spPr>
          <a:xfrm>
            <a:off x="8532876" y="2574035"/>
            <a:ext cx="2859405" cy="411480"/>
          </a:xfrm>
          <a:prstGeom prst="rect">
            <a:avLst/>
          </a:prstGeom>
          <a:solidFill>
            <a:srgbClr val="0070C0"/>
          </a:solidFill>
        </p:spPr>
        <p:txBody>
          <a:bodyPr vert="horz" wrap="square" lIns="0" tIns="34925" rIns="0" bIns="0" rtlCol="0">
            <a:spAutoFit/>
          </a:bodyPr>
          <a:lstStyle/>
          <a:p>
            <a:pPr marL="282575">
              <a:lnSpc>
                <a:spcPct val="100000"/>
              </a:lnSpc>
              <a:spcBef>
                <a:spcPts val="275"/>
              </a:spcBef>
            </a:pPr>
            <a:r>
              <a:rPr lang="en-IN" sz="2400" b="1" spc="-5" dirty="0">
                <a:solidFill>
                  <a:srgbClr val="FFFFFF"/>
                </a:solidFill>
                <a:latin typeface="Basic Sans Light"/>
                <a:cs typeface="Arial"/>
              </a:rPr>
              <a:t>4400</a:t>
            </a:r>
            <a:r>
              <a:rPr sz="2400" b="1" spc="-35" dirty="0">
                <a:solidFill>
                  <a:srgbClr val="FFFFFF"/>
                </a:solidFill>
                <a:latin typeface="Basic Sans Light"/>
                <a:cs typeface="Arial"/>
              </a:rPr>
              <a:t> </a:t>
            </a:r>
            <a:r>
              <a:rPr lang="en-US" sz="2400" b="1" spc="-5" dirty="0">
                <a:solidFill>
                  <a:srgbClr val="FFFFFF"/>
                </a:solidFill>
                <a:latin typeface="Basic Sans Light"/>
                <a:cs typeface="Arial"/>
              </a:rPr>
              <a:t>M</a:t>
            </a:r>
            <a:r>
              <a:rPr sz="2400" b="1" spc="-5" dirty="0">
                <a:solidFill>
                  <a:srgbClr val="FFFFFF"/>
                </a:solidFill>
                <a:latin typeface="Basic Sans Light"/>
                <a:cs typeface="Arial"/>
              </a:rPr>
              <a:t>embers</a:t>
            </a:r>
            <a:endParaRPr sz="2400" dirty="0">
              <a:latin typeface="Basic Sans Light"/>
              <a:cs typeface="Arial"/>
            </a:endParaRPr>
          </a:p>
        </p:txBody>
      </p:sp>
      <p:sp>
        <p:nvSpPr>
          <p:cNvPr id="40" name="object 40"/>
          <p:cNvSpPr txBox="1"/>
          <p:nvPr/>
        </p:nvSpPr>
        <p:spPr>
          <a:xfrm>
            <a:off x="8532876" y="4774691"/>
            <a:ext cx="2859405" cy="405239"/>
          </a:xfrm>
          <a:prstGeom prst="rect">
            <a:avLst/>
          </a:prstGeom>
          <a:solidFill>
            <a:srgbClr val="0070C0"/>
          </a:solidFill>
        </p:spPr>
        <p:txBody>
          <a:bodyPr vert="horz" wrap="square" lIns="0" tIns="35560" rIns="0" bIns="0" rtlCol="0">
            <a:spAutoFit/>
          </a:bodyPr>
          <a:lstStyle/>
          <a:p>
            <a:pPr marL="371475">
              <a:lnSpc>
                <a:spcPct val="100000"/>
              </a:lnSpc>
              <a:spcBef>
                <a:spcPts val="280"/>
              </a:spcBef>
            </a:pPr>
            <a:r>
              <a:rPr sz="2400" b="1" dirty="0">
                <a:solidFill>
                  <a:srgbClr val="FFFFFF"/>
                </a:solidFill>
                <a:latin typeface="Basic Sans Light"/>
                <a:cs typeface="Arial"/>
              </a:rPr>
              <a:t>1</a:t>
            </a:r>
            <a:r>
              <a:rPr lang="en-IN" sz="2400" b="1" dirty="0">
                <a:solidFill>
                  <a:srgbClr val="FFFFFF"/>
                </a:solidFill>
                <a:latin typeface="Basic Sans Light"/>
                <a:cs typeface="Arial"/>
              </a:rPr>
              <a:t>1</a:t>
            </a:r>
            <a:r>
              <a:rPr sz="2400" b="1" dirty="0">
                <a:solidFill>
                  <a:srgbClr val="FFFFFF"/>
                </a:solidFill>
                <a:latin typeface="Basic Sans Light"/>
                <a:cs typeface="Arial"/>
              </a:rPr>
              <a:t> </a:t>
            </a:r>
            <a:r>
              <a:rPr sz="2400" b="1" spc="-5" dirty="0">
                <a:solidFill>
                  <a:srgbClr val="FFFFFF"/>
                </a:solidFill>
                <a:latin typeface="Basic Sans Light"/>
                <a:cs typeface="Arial"/>
              </a:rPr>
              <a:t>Audit</a:t>
            </a:r>
            <a:r>
              <a:rPr sz="2400" b="1" spc="-275" dirty="0">
                <a:solidFill>
                  <a:srgbClr val="FFFFFF"/>
                </a:solidFill>
                <a:latin typeface="Basic Sans Light"/>
                <a:cs typeface="Arial"/>
              </a:rPr>
              <a:t> </a:t>
            </a:r>
            <a:r>
              <a:rPr sz="2400" b="1" spc="-5" dirty="0">
                <a:solidFill>
                  <a:srgbClr val="FFFFFF"/>
                </a:solidFill>
                <a:latin typeface="Basic Sans Light"/>
                <a:cs typeface="Arial"/>
              </a:rPr>
              <a:t>Clubs</a:t>
            </a:r>
            <a:endParaRPr sz="2400" dirty="0">
              <a:latin typeface="Basic Sans Light"/>
              <a:cs typeface="Arial"/>
            </a:endParaRPr>
          </a:p>
        </p:txBody>
      </p:sp>
      <p:sp>
        <p:nvSpPr>
          <p:cNvPr id="41" name="object 41"/>
          <p:cNvSpPr txBox="1">
            <a:spLocks noGrp="1"/>
          </p:cNvSpPr>
          <p:nvPr>
            <p:ph type="title"/>
          </p:nvPr>
        </p:nvSpPr>
        <p:spPr>
          <a:xfrm>
            <a:off x="419845" y="90731"/>
            <a:ext cx="11176414" cy="1461106"/>
          </a:xfrm>
          <a:prstGeom prst="rect">
            <a:avLst/>
          </a:prstGeom>
        </p:spPr>
        <p:txBody>
          <a:bodyPr vert="horz" wrap="square" lIns="0" tIns="139700" rIns="0" bIns="0" rtlCol="0">
            <a:spAutoFit/>
          </a:bodyPr>
          <a:lstStyle/>
          <a:p>
            <a:pPr marL="12700">
              <a:lnSpc>
                <a:spcPct val="100000"/>
              </a:lnSpc>
              <a:spcBef>
                <a:spcPts val="1100"/>
              </a:spcBef>
              <a:tabLst>
                <a:tab pos="9819005" algn="l"/>
              </a:tabLst>
            </a:pPr>
            <a:r>
              <a:rPr sz="2800" b="1" dirty="0">
                <a:solidFill>
                  <a:srgbClr val="00305E"/>
                </a:solidFill>
                <a:latin typeface="+mn-lt"/>
              </a:rPr>
              <a:t> </a:t>
            </a:r>
            <a:r>
              <a:rPr sz="2800" b="1" dirty="0">
                <a:solidFill>
                  <a:srgbClr val="00305E"/>
                </a:solidFill>
                <a:latin typeface="Basic Sans Bold"/>
              </a:rPr>
              <a:t>The IIA India’s Footprint</a:t>
            </a:r>
          </a:p>
          <a:p>
            <a:pPr marL="156845" marR="27940" algn="just">
              <a:lnSpc>
                <a:spcPct val="101899"/>
              </a:lnSpc>
              <a:spcBef>
                <a:spcPts val="365"/>
              </a:spcBef>
            </a:pPr>
            <a:r>
              <a:rPr sz="1800" u="none" dirty="0">
                <a:solidFill>
                  <a:srgbClr val="0070C0"/>
                </a:solidFill>
                <a:latin typeface="Basic Sans Light"/>
                <a:cs typeface="Arial"/>
              </a:rPr>
              <a:t>The Institute </a:t>
            </a:r>
            <a:r>
              <a:rPr sz="1800" u="none" spc="-10" dirty="0">
                <a:solidFill>
                  <a:srgbClr val="0070C0"/>
                </a:solidFill>
                <a:latin typeface="Basic Sans Light"/>
                <a:cs typeface="Arial"/>
              </a:rPr>
              <a:t>of </a:t>
            </a:r>
            <a:r>
              <a:rPr sz="1800" u="none" spc="-5" dirty="0">
                <a:solidFill>
                  <a:srgbClr val="0070C0"/>
                </a:solidFill>
                <a:latin typeface="Basic Sans Light"/>
                <a:cs typeface="Arial"/>
              </a:rPr>
              <a:t>Internal </a:t>
            </a:r>
            <a:r>
              <a:rPr sz="1800" u="none" spc="-10" dirty="0">
                <a:solidFill>
                  <a:srgbClr val="0070C0"/>
                </a:solidFill>
                <a:latin typeface="Basic Sans Light"/>
                <a:cs typeface="Arial"/>
              </a:rPr>
              <a:t>Auditors-India (IIA-India) </a:t>
            </a:r>
            <a:r>
              <a:rPr sz="1800" u="none" spc="-5" dirty="0">
                <a:solidFill>
                  <a:srgbClr val="0070C0"/>
                </a:solidFill>
                <a:latin typeface="Basic Sans Light"/>
                <a:cs typeface="Arial"/>
              </a:rPr>
              <a:t>is </a:t>
            </a:r>
            <a:r>
              <a:rPr sz="1800" u="none" spc="-10" dirty="0">
                <a:solidFill>
                  <a:srgbClr val="0070C0"/>
                </a:solidFill>
                <a:latin typeface="Basic Sans Light"/>
                <a:cs typeface="Arial"/>
              </a:rPr>
              <a:t>affiliated </a:t>
            </a:r>
            <a:r>
              <a:rPr sz="1800" u="none" dirty="0">
                <a:solidFill>
                  <a:srgbClr val="0070C0"/>
                </a:solidFill>
                <a:latin typeface="Basic Sans Light"/>
                <a:cs typeface="Arial"/>
              </a:rPr>
              <a:t>to The </a:t>
            </a:r>
            <a:r>
              <a:rPr sz="1800" u="none" spc="-10" dirty="0">
                <a:solidFill>
                  <a:srgbClr val="0070C0"/>
                </a:solidFill>
                <a:latin typeface="Basic Sans Light"/>
                <a:cs typeface="Arial"/>
              </a:rPr>
              <a:t>Institute of Internal </a:t>
            </a:r>
            <a:r>
              <a:rPr sz="1800" u="none" spc="-15" dirty="0">
                <a:solidFill>
                  <a:srgbClr val="0070C0"/>
                </a:solidFill>
                <a:latin typeface="Basic Sans Light"/>
                <a:cs typeface="Arial"/>
              </a:rPr>
              <a:t>Auditors.  </a:t>
            </a:r>
            <a:r>
              <a:rPr sz="1800" u="none" spc="-5" dirty="0">
                <a:solidFill>
                  <a:srgbClr val="0070C0"/>
                </a:solidFill>
                <a:latin typeface="Basic Sans Light"/>
                <a:cs typeface="Arial"/>
              </a:rPr>
              <a:t>IIA-India </a:t>
            </a:r>
            <a:r>
              <a:rPr sz="1800" u="none" spc="-15" dirty="0">
                <a:solidFill>
                  <a:srgbClr val="0070C0"/>
                </a:solidFill>
                <a:latin typeface="Basic Sans Light"/>
                <a:cs typeface="Arial"/>
              </a:rPr>
              <a:t>is </a:t>
            </a:r>
            <a:r>
              <a:rPr sz="1800" u="none" spc="-5" dirty="0">
                <a:solidFill>
                  <a:srgbClr val="0070C0"/>
                </a:solidFill>
                <a:latin typeface="Basic Sans Light"/>
                <a:cs typeface="Arial"/>
              </a:rPr>
              <a:t>a </a:t>
            </a:r>
            <a:r>
              <a:rPr sz="1800" u="none" spc="-10" dirty="0">
                <a:solidFill>
                  <a:srgbClr val="0070C0"/>
                </a:solidFill>
                <a:latin typeface="Basic Sans Light"/>
                <a:cs typeface="Arial"/>
              </a:rPr>
              <a:t>non-profit professional organization </a:t>
            </a:r>
            <a:r>
              <a:rPr sz="1800" u="none" spc="-5" dirty="0">
                <a:solidFill>
                  <a:srgbClr val="0070C0"/>
                </a:solidFill>
                <a:latin typeface="Basic Sans Light"/>
                <a:cs typeface="Arial"/>
              </a:rPr>
              <a:t>dedicated </a:t>
            </a:r>
            <a:r>
              <a:rPr sz="1800" u="none" dirty="0">
                <a:solidFill>
                  <a:srgbClr val="0070C0"/>
                </a:solidFill>
                <a:latin typeface="Basic Sans Light"/>
                <a:cs typeface="Arial"/>
              </a:rPr>
              <a:t>to the </a:t>
            </a:r>
            <a:r>
              <a:rPr sz="1800" u="none" spc="-5" dirty="0">
                <a:solidFill>
                  <a:srgbClr val="0070C0"/>
                </a:solidFill>
                <a:latin typeface="Basic Sans Light"/>
                <a:cs typeface="Arial"/>
              </a:rPr>
              <a:t>advancement </a:t>
            </a:r>
            <a:r>
              <a:rPr sz="1800" u="none" spc="-25" dirty="0">
                <a:solidFill>
                  <a:srgbClr val="0070C0"/>
                </a:solidFill>
                <a:latin typeface="Basic Sans Light"/>
                <a:cs typeface="Arial"/>
              </a:rPr>
              <a:t>and  </a:t>
            </a:r>
            <a:r>
              <a:rPr sz="1800" u="none" spc="-5" dirty="0">
                <a:solidFill>
                  <a:srgbClr val="0070C0"/>
                </a:solidFill>
                <a:latin typeface="Basic Sans Light"/>
                <a:cs typeface="Arial"/>
              </a:rPr>
              <a:t>development </a:t>
            </a:r>
            <a:r>
              <a:rPr sz="1800" u="none" spc="-10" dirty="0">
                <a:solidFill>
                  <a:srgbClr val="0070C0"/>
                </a:solidFill>
                <a:latin typeface="Basic Sans Light"/>
                <a:cs typeface="Arial"/>
              </a:rPr>
              <a:t>of </a:t>
            </a:r>
            <a:r>
              <a:rPr sz="1800" u="none" spc="-5" dirty="0">
                <a:solidFill>
                  <a:srgbClr val="0070C0"/>
                </a:solidFill>
                <a:latin typeface="Basic Sans Light"/>
                <a:cs typeface="Arial"/>
              </a:rPr>
              <a:t>the </a:t>
            </a:r>
            <a:r>
              <a:rPr sz="1800" u="none" spc="-10" dirty="0">
                <a:solidFill>
                  <a:srgbClr val="0070C0"/>
                </a:solidFill>
                <a:latin typeface="Basic Sans Light"/>
                <a:cs typeface="Arial"/>
              </a:rPr>
              <a:t>internal </a:t>
            </a:r>
            <a:r>
              <a:rPr sz="1800" u="none" spc="-5" dirty="0">
                <a:solidFill>
                  <a:srgbClr val="0070C0"/>
                </a:solidFill>
                <a:latin typeface="Basic Sans Light"/>
                <a:cs typeface="Arial"/>
              </a:rPr>
              <a:t>auditing profession in India, </a:t>
            </a:r>
            <a:r>
              <a:rPr sz="1800" u="none" spc="-15" dirty="0">
                <a:solidFill>
                  <a:srgbClr val="0070C0"/>
                </a:solidFill>
                <a:latin typeface="Basic Sans Light"/>
                <a:cs typeface="Arial"/>
              </a:rPr>
              <a:t>in </a:t>
            </a:r>
            <a:r>
              <a:rPr sz="1800" u="none" spc="-10" dirty="0">
                <a:solidFill>
                  <a:srgbClr val="0070C0"/>
                </a:solidFill>
                <a:latin typeface="Basic Sans Light"/>
                <a:cs typeface="Arial"/>
              </a:rPr>
              <a:t>sync </a:t>
            </a:r>
            <a:r>
              <a:rPr sz="1800" u="none" spc="-20" dirty="0">
                <a:solidFill>
                  <a:srgbClr val="0070C0"/>
                </a:solidFill>
                <a:latin typeface="Basic Sans Light"/>
                <a:cs typeface="Arial"/>
              </a:rPr>
              <a:t>with </a:t>
            </a:r>
            <a:r>
              <a:rPr sz="1800" u="none" dirty="0">
                <a:solidFill>
                  <a:srgbClr val="0070C0"/>
                </a:solidFill>
                <a:latin typeface="Basic Sans Light"/>
                <a:cs typeface="Arial"/>
              </a:rPr>
              <a:t>the </a:t>
            </a:r>
            <a:r>
              <a:rPr sz="1800" u="none" spc="-10" dirty="0">
                <a:solidFill>
                  <a:srgbClr val="0070C0"/>
                </a:solidFill>
                <a:latin typeface="Basic Sans Light"/>
                <a:cs typeface="Arial"/>
              </a:rPr>
              <a:t>highest standards  </a:t>
            </a:r>
            <a:r>
              <a:rPr sz="1800" u="none" spc="-5" dirty="0">
                <a:solidFill>
                  <a:srgbClr val="0070C0"/>
                </a:solidFill>
                <a:latin typeface="Basic Sans Light"/>
                <a:cs typeface="Arial"/>
              </a:rPr>
              <a:t>propagated by </a:t>
            </a:r>
            <a:r>
              <a:rPr sz="1800" u="none" dirty="0">
                <a:solidFill>
                  <a:srgbClr val="0070C0"/>
                </a:solidFill>
                <a:latin typeface="Basic Sans Light"/>
                <a:cs typeface="Arial"/>
              </a:rPr>
              <a:t>The</a:t>
            </a:r>
            <a:r>
              <a:rPr sz="1800" u="none" spc="-75" dirty="0">
                <a:solidFill>
                  <a:srgbClr val="0070C0"/>
                </a:solidFill>
                <a:latin typeface="Basic Sans Light"/>
                <a:cs typeface="Arial"/>
              </a:rPr>
              <a:t> </a:t>
            </a:r>
            <a:r>
              <a:rPr sz="1800" u="none" spc="-5" dirty="0">
                <a:solidFill>
                  <a:srgbClr val="0070C0"/>
                </a:solidFill>
                <a:latin typeface="Basic Sans Light"/>
                <a:cs typeface="Arial"/>
              </a:rPr>
              <a:t>IIA.</a:t>
            </a:r>
            <a:endParaRPr sz="1800" dirty="0">
              <a:solidFill>
                <a:srgbClr val="0070C0"/>
              </a:solidFill>
              <a:latin typeface="Basic Sans Light"/>
              <a:cs typeface="Arial"/>
            </a:endParaRPr>
          </a:p>
        </p:txBody>
      </p:sp>
      <p:sp>
        <p:nvSpPr>
          <p:cNvPr id="42" name="object 42"/>
          <p:cNvSpPr txBox="1"/>
          <p:nvPr/>
        </p:nvSpPr>
        <p:spPr>
          <a:xfrm>
            <a:off x="5275834" y="4870830"/>
            <a:ext cx="1746250" cy="294311"/>
          </a:xfrm>
          <a:prstGeom prst="rect">
            <a:avLst/>
          </a:prstGeom>
        </p:spPr>
        <p:txBody>
          <a:bodyPr vert="horz" wrap="square" lIns="0" tIns="12065" rIns="0" bIns="0" rtlCol="0">
            <a:spAutoFit/>
          </a:bodyPr>
          <a:lstStyle/>
          <a:p>
            <a:pPr marL="645160">
              <a:lnSpc>
                <a:spcPts val="1145"/>
              </a:lnSpc>
              <a:spcBef>
                <a:spcPts val="95"/>
              </a:spcBef>
            </a:pPr>
            <a:r>
              <a:rPr sz="1000" spc="-5" dirty="0">
                <a:solidFill>
                  <a:srgbClr val="002E5E"/>
                </a:solidFill>
                <a:latin typeface="Basic Sans Light"/>
                <a:cs typeface="Courier New"/>
              </a:rPr>
              <a:t>o</a:t>
            </a:r>
            <a:r>
              <a:rPr sz="1000" spc="50" dirty="0">
                <a:solidFill>
                  <a:srgbClr val="002E5E"/>
                </a:solidFill>
                <a:latin typeface="Basic Sans Light"/>
                <a:cs typeface="Courier New"/>
              </a:rPr>
              <a:t> </a:t>
            </a:r>
            <a:r>
              <a:rPr sz="1000" b="1" spc="-10" dirty="0">
                <a:solidFill>
                  <a:srgbClr val="002E5E"/>
                </a:solidFill>
                <a:latin typeface="Basic Sans Light"/>
                <a:cs typeface="Arial"/>
              </a:rPr>
              <a:t>Visakhapatnam</a:t>
            </a:r>
            <a:endParaRPr sz="1000" dirty="0">
              <a:latin typeface="Basic Sans Light"/>
              <a:cs typeface="Arial"/>
            </a:endParaRPr>
          </a:p>
          <a:p>
            <a:pPr marL="12700">
              <a:lnSpc>
                <a:spcPts val="1145"/>
              </a:lnSpc>
              <a:tabLst>
                <a:tab pos="219710" algn="l"/>
              </a:tabLst>
            </a:pPr>
            <a:r>
              <a:rPr sz="1000" spc="-5" dirty="0">
                <a:solidFill>
                  <a:srgbClr val="002E5E"/>
                </a:solidFill>
                <a:latin typeface="Basic Sans Light"/>
                <a:cs typeface="Courier New"/>
              </a:rPr>
              <a:t>o	</a:t>
            </a:r>
            <a:r>
              <a:rPr sz="1000" b="1" spc="-5" dirty="0">
                <a:solidFill>
                  <a:srgbClr val="002E5E"/>
                </a:solidFill>
                <a:latin typeface="Basic Sans Light"/>
                <a:cs typeface="Arial"/>
              </a:rPr>
              <a:t>Hyderabad</a:t>
            </a:r>
            <a:endParaRPr sz="1000" dirty="0">
              <a:latin typeface="Basic Sans Light"/>
              <a:cs typeface="Arial"/>
            </a:endParaRPr>
          </a:p>
        </p:txBody>
      </p:sp>
      <p:sp>
        <p:nvSpPr>
          <p:cNvPr id="44" name="object 13"/>
          <p:cNvSpPr txBox="1"/>
          <p:nvPr/>
        </p:nvSpPr>
        <p:spPr>
          <a:xfrm>
            <a:off x="5870639" y="3886073"/>
            <a:ext cx="689610" cy="166071"/>
          </a:xfrm>
          <a:prstGeom prst="rect">
            <a:avLst/>
          </a:prstGeom>
        </p:spPr>
        <p:txBody>
          <a:bodyPr vert="horz" wrap="square" lIns="0" tIns="12065" rIns="0" bIns="0" rtlCol="0">
            <a:spAutoFit/>
          </a:bodyPr>
          <a:lstStyle/>
          <a:p>
            <a:pPr marL="12700">
              <a:lnSpc>
                <a:spcPct val="100000"/>
              </a:lnSpc>
              <a:spcBef>
                <a:spcPts val="95"/>
              </a:spcBef>
              <a:tabLst>
                <a:tab pos="219710" algn="l"/>
              </a:tabLst>
            </a:pPr>
            <a:r>
              <a:rPr sz="1000" spc="-5" dirty="0">
                <a:solidFill>
                  <a:srgbClr val="002E5E"/>
                </a:solidFill>
                <a:latin typeface="Courier New"/>
                <a:cs typeface="Courier New"/>
              </a:rPr>
              <a:t>o</a:t>
            </a:r>
            <a:r>
              <a:rPr sz="1000" b="1" spc="-5" dirty="0">
                <a:solidFill>
                  <a:srgbClr val="002E5E"/>
                </a:solidFill>
                <a:latin typeface="Arial" panose="020B0604020202020204" pitchFamily="34" charset="0"/>
                <a:cs typeface="Arial" panose="020B0604020202020204" pitchFamily="34" charset="0"/>
              </a:rPr>
              <a:t>	</a:t>
            </a:r>
            <a:r>
              <a:rPr lang="en-US" sz="1000" b="1" spc="-5" dirty="0" err="1">
                <a:solidFill>
                  <a:srgbClr val="002E5E"/>
                </a:solidFill>
                <a:latin typeface="Basic Sans Light"/>
                <a:cs typeface="Arial" panose="020B0604020202020204" pitchFamily="34" charset="0"/>
              </a:rPr>
              <a:t>Bhilai</a:t>
            </a:r>
            <a:endParaRPr sz="1000" b="1" dirty="0">
              <a:latin typeface="Basic Sans Light"/>
              <a:cs typeface="Arial" panose="020B0604020202020204" pitchFamily="34" charset="0"/>
            </a:endParaRPr>
          </a:p>
        </p:txBody>
      </p:sp>
      <p:pic>
        <p:nvPicPr>
          <p:cNvPr id="45" name="Picture 44">
            <a:extLst>
              <a:ext uri="{FF2B5EF4-FFF2-40B4-BE49-F238E27FC236}">
                <a16:creationId xmlns:a16="http://schemas.microsoft.com/office/drawing/2014/main" id="{FD12F021-A2BA-4937-A290-9915AA551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5098" y="5647182"/>
            <a:ext cx="3407433" cy="807790"/>
          </a:xfrm>
          <a:prstGeom prst="rect">
            <a:avLst/>
          </a:prstGeom>
        </p:spPr>
      </p:pic>
    </p:spTree>
    <p:extLst>
      <p:ext uri="{BB962C8B-B14F-4D97-AF65-F5344CB8AC3E}">
        <p14:creationId xmlns:p14="http://schemas.microsoft.com/office/powerpoint/2010/main" val="426623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653142" y="109694"/>
            <a:ext cx="7015625" cy="689932"/>
          </a:xfrm>
          <a:prstGeom prst="rect">
            <a:avLst/>
          </a:prstGeom>
        </p:spPr>
        <p:txBody>
          <a:bodyPr vert="horz" wrap="square" lIns="0" tIns="12700" rIns="0" bIns="0" rtlCol="0">
            <a:spAutoFit/>
          </a:bodyPr>
          <a:lstStyle/>
          <a:p>
            <a:pPr marL="12700">
              <a:lnSpc>
                <a:spcPct val="100000"/>
              </a:lnSpc>
              <a:spcBef>
                <a:spcPts val="100"/>
              </a:spcBef>
              <a:tabLst>
                <a:tab pos="9819005" algn="l"/>
              </a:tabLst>
            </a:pPr>
            <a:r>
              <a:rPr spc="35" dirty="0"/>
              <a:t> </a:t>
            </a:r>
            <a:r>
              <a:rPr sz="2800" b="1" dirty="0">
                <a:solidFill>
                  <a:srgbClr val="00305E"/>
                </a:solidFill>
                <a:latin typeface="Basic Sans Bold"/>
              </a:rPr>
              <a:t>Benefits of IIA </a:t>
            </a:r>
            <a:r>
              <a:rPr lang="en-US" sz="2800" b="1" dirty="0">
                <a:solidFill>
                  <a:srgbClr val="00305E"/>
                </a:solidFill>
                <a:latin typeface="Basic Sans Bold"/>
              </a:rPr>
              <a:t>India </a:t>
            </a:r>
            <a:r>
              <a:rPr sz="2800" b="1" dirty="0">
                <a:solidFill>
                  <a:srgbClr val="00305E"/>
                </a:solidFill>
                <a:latin typeface="Basic Sans Bold"/>
              </a:rPr>
              <a:t>membership </a:t>
            </a:r>
          </a:p>
        </p:txBody>
      </p:sp>
      <p:sp>
        <p:nvSpPr>
          <p:cNvPr id="9" name="object 9"/>
          <p:cNvSpPr txBox="1"/>
          <p:nvPr/>
        </p:nvSpPr>
        <p:spPr>
          <a:xfrm>
            <a:off x="2063876" y="1510030"/>
            <a:ext cx="1466215" cy="453390"/>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Arial"/>
                <a:cs typeface="Arial"/>
              </a:rPr>
              <a:t>Auditor (CIA) </a:t>
            </a:r>
            <a:r>
              <a:rPr sz="1400" b="1" dirty="0">
                <a:solidFill>
                  <a:srgbClr val="FFFFFF"/>
                </a:solidFill>
                <a:latin typeface="Arial"/>
                <a:cs typeface="Arial"/>
              </a:rPr>
              <a:t>at</a:t>
            </a:r>
            <a:r>
              <a:rPr sz="1400" b="1" spc="-15" dirty="0">
                <a:solidFill>
                  <a:srgbClr val="FFFFFF"/>
                </a:solidFill>
                <a:latin typeface="Arial"/>
                <a:cs typeface="Arial"/>
              </a:rPr>
              <a:t> </a:t>
            </a:r>
            <a:r>
              <a:rPr sz="1400" b="1" dirty="0">
                <a:solidFill>
                  <a:srgbClr val="FFFFFF"/>
                </a:solidFill>
                <a:latin typeface="Arial"/>
                <a:cs typeface="Arial"/>
              </a:rPr>
              <a:t>a</a:t>
            </a:r>
            <a:endParaRPr sz="1400" dirty="0">
              <a:latin typeface="Arial"/>
              <a:cs typeface="Arial"/>
            </a:endParaRPr>
          </a:p>
          <a:p>
            <a:pPr marL="93345">
              <a:lnSpc>
                <a:spcPct val="100000"/>
              </a:lnSpc>
            </a:pPr>
            <a:r>
              <a:rPr sz="1400" b="1" spc="-10" dirty="0">
                <a:solidFill>
                  <a:srgbClr val="FFFFFF"/>
                </a:solidFill>
                <a:latin typeface="Arial"/>
                <a:cs typeface="Arial"/>
              </a:rPr>
              <a:t>discounted</a:t>
            </a:r>
            <a:r>
              <a:rPr sz="1400" b="1" spc="-140" dirty="0">
                <a:solidFill>
                  <a:srgbClr val="FFFFFF"/>
                </a:solidFill>
                <a:latin typeface="Arial"/>
                <a:cs typeface="Arial"/>
              </a:rPr>
              <a:t> </a:t>
            </a:r>
            <a:r>
              <a:rPr sz="1400" b="1" dirty="0">
                <a:solidFill>
                  <a:srgbClr val="FFFFFF"/>
                </a:solidFill>
                <a:latin typeface="Arial"/>
                <a:cs typeface="Arial"/>
              </a:rPr>
              <a:t>Fee</a:t>
            </a:r>
            <a:endParaRPr sz="1400" dirty="0">
              <a:latin typeface="Arial"/>
              <a:cs typeface="Arial"/>
            </a:endParaRPr>
          </a:p>
        </p:txBody>
      </p:sp>
      <p:sp>
        <p:nvSpPr>
          <p:cNvPr id="10" name="object 10"/>
          <p:cNvSpPr/>
          <p:nvPr/>
        </p:nvSpPr>
        <p:spPr>
          <a:xfrm>
            <a:off x="7273000" y="829114"/>
            <a:ext cx="2181225" cy="2128520"/>
          </a:xfrm>
          <a:custGeom>
            <a:avLst/>
            <a:gdLst/>
            <a:ahLst/>
            <a:cxnLst/>
            <a:rect l="l" t="t" r="r" b="b"/>
            <a:pathLst>
              <a:path w="2181225" h="2128520">
                <a:moveTo>
                  <a:pt x="1090421" y="0"/>
                </a:moveTo>
                <a:lnTo>
                  <a:pt x="1047622" y="16001"/>
                </a:lnTo>
                <a:lnTo>
                  <a:pt x="17652" y="1022730"/>
                </a:lnTo>
                <a:lnTo>
                  <a:pt x="0" y="1064387"/>
                </a:lnTo>
                <a:lnTo>
                  <a:pt x="4444" y="1086612"/>
                </a:lnTo>
                <a:lnTo>
                  <a:pt x="17652" y="1106169"/>
                </a:lnTo>
                <a:lnTo>
                  <a:pt x="1047622" y="2111121"/>
                </a:lnTo>
                <a:lnTo>
                  <a:pt x="1067688" y="2124075"/>
                </a:lnTo>
                <a:lnTo>
                  <a:pt x="1090421" y="2128392"/>
                </a:lnTo>
                <a:lnTo>
                  <a:pt x="1113154" y="2124075"/>
                </a:lnTo>
                <a:lnTo>
                  <a:pt x="1133220" y="2111121"/>
                </a:lnTo>
                <a:lnTo>
                  <a:pt x="2163190" y="1106169"/>
                </a:lnTo>
                <a:lnTo>
                  <a:pt x="2176398" y="1086612"/>
                </a:lnTo>
                <a:lnTo>
                  <a:pt x="2180843" y="1064387"/>
                </a:lnTo>
                <a:lnTo>
                  <a:pt x="2176398" y="1042162"/>
                </a:lnTo>
                <a:lnTo>
                  <a:pt x="2163190" y="1022730"/>
                </a:lnTo>
                <a:lnTo>
                  <a:pt x="1133220" y="16001"/>
                </a:lnTo>
                <a:lnTo>
                  <a:pt x="1113154" y="3937"/>
                </a:lnTo>
                <a:lnTo>
                  <a:pt x="1090421" y="0"/>
                </a:lnTo>
                <a:close/>
              </a:path>
            </a:pathLst>
          </a:custGeom>
          <a:solidFill>
            <a:srgbClr val="0070C0"/>
          </a:solidFill>
        </p:spPr>
        <p:txBody>
          <a:bodyPr wrap="square" lIns="0" tIns="0" rIns="0" bIns="0" rtlCol="0"/>
          <a:lstStyle/>
          <a:p>
            <a:endParaRPr/>
          </a:p>
        </p:txBody>
      </p:sp>
      <p:sp>
        <p:nvSpPr>
          <p:cNvPr id="11" name="object 11"/>
          <p:cNvSpPr/>
          <p:nvPr/>
        </p:nvSpPr>
        <p:spPr>
          <a:xfrm>
            <a:off x="6303264" y="1633727"/>
            <a:ext cx="1577340" cy="1537970"/>
          </a:xfrm>
          <a:custGeom>
            <a:avLst/>
            <a:gdLst/>
            <a:ahLst/>
            <a:cxnLst/>
            <a:rect l="l" t="t" r="r" b="b"/>
            <a:pathLst>
              <a:path w="1577340" h="1537970">
                <a:moveTo>
                  <a:pt x="1517268" y="0"/>
                </a:moveTo>
                <a:lnTo>
                  <a:pt x="60071" y="0"/>
                </a:lnTo>
                <a:lnTo>
                  <a:pt x="36830" y="4699"/>
                </a:lnTo>
                <a:lnTo>
                  <a:pt x="17780" y="17272"/>
                </a:lnTo>
                <a:lnTo>
                  <a:pt x="4825" y="35941"/>
                </a:lnTo>
                <a:lnTo>
                  <a:pt x="0" y="58547"/>
                </a:lnTo>
                <a:lnTo>
                  <a:pt x="0" y="1478914"/>
                </a:lnTo>
                <a:lnTo>
                  <a:pt x="4825" y="1501521"/>
                </a:lnTo>
                <a:lnTo>
                  <a:pt x="17780" y="1520189"/>
                </a:lnTo>
                <a:lnTo>
                  <a:pt x="36830" y="1532763"/>
                </a:lnTo>
                <a:lnTo>
                  <a:pt x="60071" y="1537462"/>
                </a:lnTo>
                <a:lnTo>
                  <a:pt x="1517268" y="1537462"/>
                </a:lnTo>
                <a:lnTo>
                  <a:pt x="1540510" y="1532763"/>
                </a:lnTo>
                <a:lnTo>
                  <a:pt x="1559560" y="1520189"/>
                </a:lnTo>
                <a:lnTo>
                  <a:pt x="1572514" y="1501521"/>
                </a:lnTo>
                <a:lnTo>
                  <a:pt x="1577339" y="1478914"/>
                </a:lnTo>
                <a:lnTo>
                  <a:pt x="1577339" y="58547"/>
                </a:lnTo>
                <a:lnTo>
                  <a:pt x="1572514" y="35941"/>
                </a:lnTo>
                <a:lnTo>
                  <a:pt x="1559560" y="17272"/>
                </a:lnTo>
                <a:lnTo>
                  <a:pt x="1540510" y="4699"/>
                </a:lnTo>
                <a:lnTo>
                  <a:pt x="1517268" y="0"/>
                </a:lnTo>
                <a:close/>
              </a:path>
            </a:pathLst>
          </a:custGeom>
          <a:solidFill>
            <a:srgbClr val="92D050"/>
          </a:solidFill>
        </p:spPr>
        <p:txBody>
          <a:bodyPr wrap="square" lIns="0" tIns="0" rIns="0" bIns="0" rtlCol="0"/>
          <a:lstStyle/>
          <a:p>
            <a:endParaRPr/>
          </a:p>
        </p:txBody>
      </p:sp>
      <p:sp>
        <p:nvSpPr>
          <p:cNvPr id="12" name="object 12"/>
          <p:cNvSpPr/>
          <p:nvPr/>
        </p:nvSpPr>
        <p:spPr>
          <a:xfrm>
            <a:off x="5489447" y="2570988"/>
            <a:ext cx="2179320" cy="2127250"/>
          </a:xfrm>
          <a:custGeom>
            <a:avLst/>
            <a:gdLst/>
            <a:ahLst/>
            <a:cxnLst/>
            <a:rect l="l" t="t" r="r" b="b"/>
            <a:pathLst>
              <a:path w="2179320" h="2127250">
                <a:moveTo>
                  <a:pt x="1089659" y="0"/>
                </a:moveTo>
                <a:lnTo>
                  <a:pt x="1046860" y="17272"/>
                </a:lnTo>
                <a:lnTo>
                  <a:pt x="16382" y="1021841"/>
                </a:lnTo>
                <a:lnTo>
                  <a:pt x="0" y="1063498"/>
                </a:lnTo>
                <a:lnTo>
                  <a:pt x="4063" y="1085723"/>
                </a:lnTo>
                <a:lnTo>
                  <a:pt x="16382" y="1105281"/>
                </a:lnTo>
                <a:lnTo>
                  <a:pt x="1046860" y="2109851"/>
                </a:lnTo>
                <a:lnTo>
                  <a:pt x="1066927" y="2122805"/>
                </a:lnTo>
                <a:lnTo>
                  <a:pt x="1089659" y="2127123"/>
                </a:lnTo>
                <a:lnTo>
                  <a:pt x="1112393" y="2122805"/>
                </a:lnTo>
                <a:lnTo>
                  <a:pt x="1132458" y="2109851"/>
                </a:lnTo>
                <a:lnTo>
                  <a:pt x="2161158" y="1105281"/>
                </a:lnTo>
                <a:lnTo>
                  <a:pt x="2174494" y="1085723"/>
                </a:lnTo>
                <a:lnTo>
                  <a:pt x="2178811" y="1063498"/>
                </a:lnTo>
                <a:lnTo>
                  <a:pt x="2174494" y="1041400"/>
                </a:lnTo>
                <a:lnTo>
                  <a:pt x="2161158" y="1021841"/>
                </a:lnTo>
                <a:lnTo>
                  <a:pt x="1132458" y="17272"/>
                </a:lnTo>
                <a:lnTo>
                  <a:pt x="1112393" y="4317"/>
                </a:lnTo>
                <a:lnTo>
                  <a:pt x="1089659" y="0"/>
                </a:lnTo>
                <a:close/>
              </a:path>
            </a:pathLst>
          </a:custGeom>
          <a:solidFill>
            <a:srgbClr val="EFC233"/>
          </a:solidFill>
        </p:spPr>
        <p:txBody>
          <a:bodyPr wrap="square" lIns="0" tIns="0" rIns="0" bIns="0" rtlCol="0"/>
          <a:lstStyle/>
          <a:p>
            <a:endParaRPr/>
          </a:p>
        </p:txBody>
      </p:sp>
      <p:sp>
        <p:nvSpPr>
          <p:cNvPr id="13" name="object 13"/>
          <p:cNvSpPr/>
          <p:nvPr/>
        </p:nvSpPr>
        <p:spPr>
          <a:xfrm>
            <a:off x="6320028" y="4090415"/>
            <a:ext cx="1578610" cy="1537970"/>
          </a:xfrm>
          <a:custGeom>
            <a:avLst/>
            <a:gdLst/>
            <a:ahLst/>
            <a:cxnLst/>
            <a:rect l="l" t="t" r="r" b="b"/>
            <a:pathLst>
              <a:path w="1578609" h="1537970">
                <a:moveTo>
                  <a:pt x="1518412" y="0"/>
                </a:moveTo>
                <a:lnTo>
                  <a:pt x="60071" y="0"/>
                </a:lnTo>
                <a:lnTo>
                  <a:pt x="36830" y="4698"/>
                </a:lnTo>
                <a:lnTo>
                  <a:pt x="17780" y="17271"/>
                </a:lnTo>
                <a:lnTo>
                  <a:pt x="4825" y="35940"/>
                </a:lnTo>
                <a:lnTo>
                  <a:pt x="0" y="58546"/>
                </a:lnTo>
                <a:lnTo>
                  <a:pt x="0" y="1478914"/>
                </a:lnTo>
                <a:lnTo>
                  <a:pt x="4825" y="1501546"/>
                </a:lnTo>
                <a:lnTo>
                  <a:pt x="17780" y="1520164"/>
                </a:lnTo>
                <a:lnTo>
                  <a:pt x="36830" y="1532801"/>
                </a:lnTo>
                <a:lnTo>
                  <a:pt x="60071" y="1537461"/>
                </a:lnTo>
                <a:lnTo>
                  <a:pt x="1518412" y="1537461"/>
                </a:lnTo>
                <a:lnTo>
                  <a:pt x="1541652" y="1532801"/>
                </a:lnTo>
                <a:lnTo>
                  <a:pt x="1560702" y="1520164"/>
                </a:lnTo>
                <a:lnTo>
                  <a:pt x="1573656" y="1501546"/>
                </a:lnTo>
                <a:lnTo>
                  <a:pt x="1578482" y="1478914"/>
                </a:lnTo>
                <a:lnTo>
                  <a:pt x="1578482" y="58546"/>
                </a:lnTo>
                <a:lnTo>
                  <a:pt x="1573656" y="35940"/>
                </a:lnTo>
                <a:lnTo>
                  <a:pt x="1560702" y="17271"/>
                </a:lnTo>
                <a:lnTo>
                  <a:pt x="1541652" y="4698"/>
                </a:lnTo>
                <a:lnTo>
                  <a:pt x="1518412" y="0"/>
                </a:lnTo>
                <a:close/>
              </a:path>
            </a:pathLst>
          </a:custGeom>
          <a:solidFill>
            <a:srgbClr val="F0483E"/>
          </a:solidFill>
        </p:spPr>
        <p:txBody>
          <a:bodyPr wrap="square" lIns="0" tIns="0" rIns="0" bIns="0" rtlCol="0"/>
          <a:lstStyle/>
          <a:p>
            <a:endParaRPr/>
          </a:p>
        </p:txBody>
      </p:sp>
      <p:sp>
        <p:nvSpPr>
          <p:cNvPr id="14" name="object 14"/>
          <p:cNvSpPr/>
          <p:nvPr/>
        </p:nvSpPr>
        <p:spPr>
          <a:xfrm>
            <a:off x="7281671" y="4296155"/>
            <a:ext cx="2179320" cy="2127250"/>
          </a:xfrm>
          <a:custGeom>
            <a:avLst/>
            <a:gdLst/>
            <a:ahLst/>
            <a:cxnLst/>
            <a:rect l="l" t="t" r="r" b="b"/>
            <a:pathLst>
              <a:path w="2179320" h="2127250">
                <a:moveTo>
                  <a:pt x="1089532" y="0"/>
                </a:moveTo>
                <a:lnTo>
                  <a:pt x="1046733" y="17272"/>
                </a:lnTo>
                <a:lnTo>
                  <a:pt x="17652" y="1021842"/>
                </a:lnTo>
                <a:lnTo>
                  <a:pt x="0" y="1063498"/>
                </a:lnTo>
                <a:lnTo>
                  <a:pt x="4445" y="1085723"/>
                </a:lnTo>
                <a:lnTo>
                  <a:pt x="17652" y="1105281"/>
                </a:lnTo>
                <a:lnTo>
                  <a:pt x="1046733" y="2109825"/>
                </a:lnTo>
                <a:lnTo>
                  <a:pt x="1066800" y="2122805"/>
                </a:lnTo>
                <a:lnTo>
                  <a:pt x="1089532" y="2127123"/>
                </a:lnTo>
                <a:lnTo>
                  <a:pt x="1112266" y="2122805"/>
                </a:lnTo>
                <a:lnTo>
                  <a:pt x="1132331" y="2109825"/>
                </a:lnTo>
                <a:lnTo>
                  <a:pt x="2161412" y="1105281"/>
                </a:lnTo>
                <a:lnTo>
                  <a:pt x="2174621" y="1085723"/>
                </a:lnTo>
                <a:lnTo>
                  <a:pt x="2179066" y="1063498"/>
                </a:lnTo>
                <a:lnTo>
                  <a:pt x="2174621" y="1041400"/>
                </a:lnTo>
                <a:lnTo>
                  <a:pt x="2161412" y="1021842"/>
                </a:lnTo>
                <a:lnTo>
                  <a:pt x="1132331" y="17272"/>
                </a:lnTo>
                <a:lnTo>
                  <a:pt x="1112266" y="4318"/>
                </a:lnTo>
                <a:lnTo>
                  <a:pt x="1089532" y="0"/>
                </a:lnTo>
                <a:close/>
              </a:path>
            </a:pathLst>
          </a:custGeom>
          <a:solidFill>
            <a:srgbClr val="F58423"/>
          </a:solidFill>
        </p:spPr>
        <p:txBody>
          <a:bodyPr wrap="square" lIns="0" tIns="0" rIns="0" bIns="0" rtlCol="0"/>
          <a:lstStyle/>
          <a:p>
            <a:endParaRPr/>
          </a:p>
        </p:txBody>
      </p:sp>
      <p:sp>
        <p:nvSpPr>
          <p:cNvPr id="15" name="object 15"/>
          <p:cNvSpPr/>
          <p:nvPr/>
        </p:nvSpPr>
        <p:spPr>
          <a:xfrm>
            <a:off x="8837676" y="4073652"/>
            <a:ext cx="1577340" cy="1539240"/>
          </a:xfrm>
          <a:custGeom>
            <a:avLst/>
            <a:gdLst/>
            <a:ahLst/>
            <a:cxnLst/>
            <a:rect l="l" t="t" r="r" b="b"/>
            <a:pathLst>
              <a:path w="1577340" h="1539239">
                <a:moveTo>
                  <a:pt x="1517269" y="0"/>
                </a:moveTo>
                <a:lnTo>
                  <a:pt x="60071" y="0"/>
                </a:lnTo>
                <a:lnTo>
                  <a:pt x="36829" y="4699"/>
                </a:lnTo>
                <a:lnTo>
                  <a:pt x="17779" y="17272"/>
                </a:lnTo>
                <a:lnTo>
                  <a:pt x="4825" y="35941"/>
                </a:lnTo>
                <a:lnTo>
                  <a:pt x="0" y="58547"/>
                </a:lnTo>
                <a:lnTo>
                  <a:pt x="0" y="1480693"/>
                </a:lnTo>
                <a:lnTo>
                  <a:pt x="4825" y="1503299"/>
                </a:lnTo>
                <a:lnTo>
                  <a:pt x="17779" y="1521917"/>
                </a:lnTo>
                <a:lnTo>
                  <a:pt x="36829" y="1534579"/>
                </a:lnTo>
                <a:lnTo>
                  <a:pt x="60071" y="1539240"/>
                </a:lnTo>
                <a:lnTo>
                  <a:pt x="1517269" y="1539240"/>
                </a:lnTo>
                <a:lnTo>
                  <a:pt x="1540509" y="1534579"/>
                </a:lnTo>
                <a:lnTo>
                  <a:pt x="1559559" y="1521917"/>
                </a:lnTo>
                <a:lnTo>
                  <a:pt x="1572514" y="1503299"/>
                </a:lnTo>
                <a:lnTo>
                  <a:pt x="1577340" y="1480693"/>
                </a:lnTo>
                <a:lnTo>
                  <a:pt x="1577340" y="58547"/>
                </a:lnTo>
                <a:lnTo>
                  <a:pt x="1572514" y="35941"/>
                </a:lnTo>
                <a:lnTo>
                  <a:pt x="1559559" y="17272"/>
                </a:lnTo>
                <a:lnTo>
                  <a:pt x="1540509" y="4699"/>
                </a:lnTo>
                <a:lnTo>
                  <a:pt x="1517269" y="0"/>
                </a:lnTo>
                <a:close/>
              </a:path>
            </a:pathLst>
          </a:custGeom>
          <a:solidFill>
            <a:srgbClr val="2C843A"/>
          </a:solidFill>
        </p:spPr>
        <p:txBody>
          <a:bodyPr wrap="square" lIns="0" tIns="0" rIns="0" bIns="0" rtlCol="0"/>
          <a:lstStyle/>
          <a:p>
            <a:endParaRPr/>
          </a:p>
        </p:txBody>
      </p:sp>
      <p:sp>
        <p:nvSpPr>
          <p:cNvPr id="16" name="object 16"/>
          <p:cNvSpPr/>
          <p:nvPr/>
        </p:nvSpPr>
        <p:spPr>
          <a:xfrm>
            <a:off x="9051035" y="2548127"/>
            <a:ext cx="2180590" cy="2127250"/>
          </a:xfrm>
          <a:custGeom>
            <a:avLst/>
            <a:gdLst/>
            <a:ahLst/>
            <a:cxnLst/>
            <a:rect l="l" t="t" r="r" b="b"/>
            <a:pathLst>
              <a:path w="2180590" h="2127250">
                <a:moveTo>
                  <a:pt x="1089914" y="0"/>
                </a:moveTo>
                <a:lnTo>
                  <a:pt x="1047115" y="17272"/>
                </a:lnTo>
                <a:lnTo>
                  <a:pt x="17780" y="1021842"/>
                </a:lnTo>
                <a:lnTo>
                  <a:pt x="0" y="1063498"/>
                </a:lnTo>
                <a:lnTo>
                  <a:pt x="4445" y="1085723"/>
                </a:lnTo>
                <a:lnTo>
                  <a:pt x="17780" y="1105281"/>
                </a:lnTo>
                <a:lnTo>
                  <a:pt x="1047115" y="2109851"/>
                </a:lnTo>
                <a:lnTo>
                  <a:pt x="1067181" y="2122805"/>
                </a:lnTo>
                <a:lnTo>
                  <a:pt x="1089914" y="2127123"/>
                </a:lnTo>
                <a:lnTo>
                  <a:pt x="1112774" y="2122805"/>
                </a:lnTo>
                <a:lnTo>
                  <a:pt x="1132840" y="2109851"/>
                </a:lnTo>
                <a:lnTo>
                  <a:pt x="2163953" y="1105281"/>
                </a:lnTo>
                <a:lnTo>
                  <a:pt x="2176272" y="1085723"/>
                </a:lnTo>
                <a:lnTo>
                  <a:pt x="2180336" y="1063498"/>
                </a:lnTo>
                <a:lnTo>
                  <a:pt x="2176272" y="1041400"/>
                </a:lnTo>
                <a:lnTo>
                  <a:pt x="2163953" y="1021842"/>
                </a:lnTo>
                <a:lnTo>
                  <a:pt x="1132840" y="17272"/>
                </a:lnTo>
                <a:lnTo>
                  <a:pt x="1112774" y="4318"/>
                </a:lnTo>
                <a:lnTo>
                  <a:pt x="1089914" y="0"/>
                </a:lnTo>
                <a:close/>
              </a:path>
            </a:pathLst>
          </a:custGeom>
          <a:solidFill>
            <a:srgbClr val="840772"/>
          </a:solidFill>
        </p:spPr>
        <p:txBody>
          <a:bodyPr wrap="square" lIns="0" tIns="0" rIns="0" bIns="0" rtlCol="0"/>
          <a:lstStyle/>
          <a:p>
            <a:endParaRPr/>
          </a:p>
        </p:txBody>
      </p:sp>
      <p:sp>
        <p:nvSpPr>
          <p:cNvPr id="17" name="object 17"/>
          <p:cNvSpPr/>
          <p:nvPr/>
        </p:nvSpPr>
        <p:spPr>
          <a:xfrm>
            <a:off x="8820911" y="1616963"/>
            <a:ext cx="1578610" cy="1539240"/>
          </a:xfrm>
          <a:custGeom>
            <a:avLst/>
            <a:gdLst/>
            <a:ahLst/>
            <a:cxnLst/>
            <a:rect l="l" t="t" r="r" b="b"/>
            <a:pathLst>
              <a:path w="1578609" h="1539239">
                <a:moveTo>
                  <a:pt x="1518412" y="0"/>
                </a:moveTo>
                <a:lnTo>
                  <a:pt x="365887" y="0"/>
                </a:lnTo>
                <a:lnTo>
                  <a:pt x="599059" y="227202"/>
                </a:lnTo>
                <a:lnTo>
                  <a:pt x="612267" y="246761"/>
                </a:lnTo>
                <a:lnTo>
                  <a:pt x="616712" y="268986"/>
                </a:lnTo>
                <a:lnTo>
                  <a:pt x="612267" y="291211"/>
                </a:lnTo>
                <a:lnTo>
                  <a:pt x="599059" y="310641"/>
                </a:lnTo>
                <a:lnTo>
                  <a:pt x="0" y="894841"/>
                </a:lnTo>
                <a:lnTo>
                  <a:pt x="0" y="1480693"/>
                </a:lnTo>
                <a:lnTo>
                  <a:pt x="4826" y="1503299"/>
                </a:lnTo>
                <a:lnTo>
                  <a:pt x="17780" y="1521968"/>
                </a:lnTo>
                <a:lnTo>
                  <a:pt x="36830" y="1534540"/>
                </a:lnTo>
                <a:lnTo>
                  <a:pt x="60071" y="1539239"/>
                </a:lnTo>
                <a:lnTo>
                  <a:pt x="1518412" y="1539239"/>
                </a:lnTo>
                <a:lnTo>
                  <a:pt x="1541653" y="1534540"/>
                </a:lnTo>
                <a:lnTo>
                  <a:pt x="1560703" y="1521968"/>
                </a:lnTo>
                <a:lnTo>
                  <a:pt x="1573657" y="1503299"/>
                </a:lnTo>
                <a:lnTo>
                  <a:pt x="1578483" y="1480693"/>
                </a:lnTo>
                <a:lnTo>
                  <a:pt x="1578483" y="58547"/>
                </a:lnTo>
                <a:lnTo>
                  <a:pt x="1573657" y="35178"/>
                </a:lnTo>
                <a:lnTo>
                  <a:pt x="1560703" y="16637"/>
                </a:lnTo>
                <a:lnTo>
                  <a:pt x="1541653" y="4445"/>
                </a:lnTo>
                <a:lnTo>
                  <a:pt x="1518412" y="0"/>
                </a:lnTo>
                <a:close/>
              </a:path>
            </a:pathLst>
          </a:custGeom>
          <a:solidFill>
            <a:srgbClr val="00ABE6"/>
          </a:solidFill>
        </p:spPr>
        <p:txBody>
          <a:bodyPr wrap="square" lIns="0" tIns="0" rIns="0" bIns="0" rtlCol="0"/>
          <a:lstStyle/>
          <a:p>
            <a:endParaRPr/>
          </a:p>
        </p:txBody>
      </p:sp>
      <p:sp>
        <p:nvSpPr>
          <p:cNvPr id="18" name="object 18"/>
          <p:cNvSpPr txBox="1"/>
          <p:nvPr/>
        </p:nvSpPr>
        <p:spPr>
          <a:xfrm>
            <a:off x="7983981" y="1577720"/>
            <a:ext cx="755650" cy="444352"/>
          </a:xfrm>
          <a:prstGeom prst="rect">
            <a:avLst/>
          </a:prstGeom>
        </p:spPr>
        <p:txBody>
          <a:bodyPr vert="horz" wrap="square" lIns="0" tIns="13335" rIns="0" bIns="0" rtlCol="0">
            <a:spAutoFit/>
          </a:bodyPr>
          <a:lstStyle/>
          <a:p>
            <a:pPr marL="12700" marR="5080" indent="51435">
              <a:lnSpc>
                <a:spcPct val="100000"/>
              </a:lnSpc>
              <a:spcBef>
                <a:spcPts val="105"/>
              </a:spcBef>
            </a:pPr>
            <a:r>
              <a:rPr lang="en-IN" sz="1400" b="1" spc="-5" dirty="0">
                <a:solidFill>
                  <a:srgbClr val="FFFFFF"/>
                </a:solidFill>
                <a:latin typeface="Basic Sans Light"/>
                <a:cs typeface="Arial"/>
              </a:rPr>
              <a:t>Women Forum</a:t>
            </a:r>
            <a:endParaRPr sz="1400" dirty="0">
              <a:latin typeface="Basic Sans Light"/>
              <a:cs typeface="Arial"/>
            </a:endParaRPr>
          </a:p>
        </p:txBody>
      </p:sp>
      <p:sp>
        <p:nvSpPr>
          <p:cNvPr id="19" name="object 19"/>
          <p:cNvSpPr txBox="1"/>
          <p:nvPr/>
        </p:nvSpPr>
        <p:spPr>
          <a:xfrm>
            <a:off x="9142856" y="2144013"/>
            <a:ext cx="1214120" cy="666115"/>
          </a:xfrm>
          <a:prstGeom prst="rect">
            <a:avLst/>
          </a:prstGeom>
        </p:spPr>
        <p:txBody>
          <a:bodyPr vert="horz" wrap="square" lIns="0" tIns="13335" rIns="0" bIns="0" rtlCol="0">
            <a:spAutoFit/>
          </a:bodyPr>
          <a:lstStyle/>
          <a:p>
            <a:pPr algn="ctr">
              <a:lnSpc>
                <a:spcPct val="100000"/>
              </a:lnSpc>
              <a:spcBef>
                <a:spcPts val="105"/>
              </a:spcBef>
            </a:pPr>
            <a:r>
              <a:rPr sz="1400" b="1" dirty="0">
                <a:solidFill>
                  <a:srgbClr val="FFFFFF"/>
                </a:solidFill>
                <a:latin typeface="Basic Sans Light"/>
                <a:cs typeface="Arial"/>
              </a:rPr>
              <a:t>Quality</a:t>
            </a:r>
            <a:r>
              <a:rPr sz="1400" b="1" spc="-190" dirty="0">
                <a:solidFill>
                  <a:srgbClr val="FFFFFF"/>
                </a:solidFill>
                <a:latin typeface="Basic Sans Light"/>
                <a:cs typeface="Arial"/>
              </a:rPr>
              <a:t> </a:t>
            </a:r>
            <a:r>
              <a:rPr sz="1400" b="1" spc="-10" dirty="0">
                <a:solidFill>
                  <a:srgbClr val="FFFFFF"/>
                </a:solidFill>
                <a:latin typeface="Basic Sans Light"/>
                <a:cs typeface="Arial"/>
              </a:rPr>
              <a:t>review</a:t>
            </a:r>
            <a:endParaRPr sz="1400" dirty="0">
              <a:latin typeface="Basic Sans Light"/>
              <a:cs typeface="Arial"/>
            </a:endParaRPr>
          </a:p>
          <a:p>
            <a:pPr marL="94615" marR="71755" indent="10795" algn="ctr">
              <a:lnSpc>
                <a:spcPct val="100000"/>
              </a:lnSpc>
            </a:pPr>
            <a:r>
              <a:rPr sz="1400" b="1" dirty="0">
                <a:solidFill>
                  <a:srgbClr val="FFFFFF"/>
                </a:solidFill>
                <a:latin typeface="Basic Sans Light"/>
                <a:cs typeface="Arial"/>
              </a:rPr>
              <a:t>/ </a:t>
            </a:r>
            <a:r>
              <a:rPr sz="1400" b="1" spc="-10" dirty="0">
                <a:solidFill>
                  <a:srgbClr val="FFFFFF"/>
                </a:solidFill>
                <a:latin typeface="Basic Sans Light"/>
                <a:cs typeface="Arial"/>
              </a:rPr>
              <a:t>Maturity  </a:t>
            </a:r>
            <a:r>
              <a:rPr sz="1400" b="1" spc="-80" dirty="0">
                <a:solidFill>
                  <a:srgbClr val="FFFFFF"/>
                </a:solidFill>
                <a:latin typeface="Basic Sans Light"/>
                <a:cs typeface="Arial"/>
              </a:rPr>
              <a:t>A</a:t>
            </a:r>
            <a:r>
              <a:rPr sz="1400" b="1" spc="-5" dirty="0">
                <a:solidFill>
                  <a:srgbClr val="FFFFFF"/>
                </a:solidFill>
                <a:latin typeface="Basic Sans Light"/>
                <a:cs typeface="Arial"/>
              </a:rPr>
              <a:t>ssessmen</a:t>
            </a:r>
            <a:r>
              <a:rPr sz="1400" b="1" dirty="0">
                <a:solidFill>
                  <a:srgbClr val="FFFFFF"/>
                </a:solidFill>
                <a:latin typeface="Basic Sans Light"/>
                <a:cs typeface="Arial"/>
              </a:rPr>
              <a:t>t</a:t>
            </a:r>
            <a:endParaRPr sz="1400" dirty="0">
              <a:latin typeface="Basic Sans Light"/>
              <a:cs typeface="Arial"/>
            </a:endParaRPr>
          </a:p>
        </p:txBody>
      </p:sp>
      <p:sp>
        <p:nvSpPr>
          <p:cNvPr id="20" name="object 20"/>
          <p:cNvSpPr txBox="1"/>
          <p:nvPr/>
        </p:nvSpPr>
        <p:spPr>
          <a:xfrm>
            <a:off x="9005061" y="4611370"/>
            <a:ext cx="1116965" cy="666115"/>
          </a:xfrm>
          <a:prstGeom prst="rect">
            <a:avLst/>
          </a:prstGeom>
        </p:spPr>
        <p:txBody>
          <a:bodyPr vert="horz" wrap="square" lIns="0" tIns="12700" rIns="0" bIns="0" rtlCol="0">
            <a:spAutoFit/>
          </a:bodyPr>
          <a:lstStyle/>
          <a:p>
            <a:pPr marL="12700" marR="5080" indent="-8890" algn="ctr">
              <a:lnSpc>
                <a:spcPct val="100000"/>
              </a:lnSpc>
              <a:spcBef>
                <a:spcPts val="100"/>
              </a:spcBef>
            </a:pPr>
            <a:r>
              <a:rPr sz="1400" b="1" spc="-10" dirty="0">
                <a:solidFill>
                  <a:srgbClr val="FFFFFF"/>
                </a:solidFill>
                <a:latin typeface="Basic Sans Light"/>
                <a:cs typeface="Arial"/>
              </a:rPr>
              <a:t>Consultation  </a:t>
            </a:r>
            <a:r>
              <a:rPr sz="1400" b="1" dirty="0">
                <a:solidFill>
                  <a:srgbClr val="FFFFFF"/>
                </a:solidFill>
                <a:latin typeface="Basic Sans Light"/>
                <a:cs typeface="Arial"/>
              </a:rPr>
              <a:t>with</a:t>
            </a:r>
            <a:r>
              <a:rPr sz="1400" b="1" spc="-210" dirty="0">
                <a:solidFill>
                  <a:srgbClr val="FFFFFF"/>
                </a:solidFill>
                <a:latin typeface="Basic Sans Light"/>
                <a:cs typeface="Arial"/>
              </a:rPr>
              <a:t> </a:t>
            </a:r>
            <a:r>
              <a:rPr sz="1400" b="1" spc="-5" dirty="0">
                <a:solidFill>
                  <a:srgbClr val="FFFFFF"/>
                </a:solidFill>
                <a:latin typeface="Basic Sans Light"/>
                <a:cs typeface="Arial"/>
              </a:rPr>
              <a:t>industry  </a:t>
            </a:r>
            <a:r>
              <a:rPr sz="1400" b="1" dirty="0">
                <a:solidFill>
                  <a:srgbClr val="FFFFFF"/>
                </a:solidFill>
                <a:latin typeface="Basic Sans Light"/>
                <a:cs typeface="Arial"/>
              </a:rPr>
              <a:t>leaders</a:t>
            </a:r>
            <a:endParaRPr sz="1400">
              <a:latin typeface="Basic Sans Light"/>
              <a:cs typeface="Arial"/>
            </a:endParaRPr>
          </a:p>
        </p:txBody>
      </p:sp>
      <p:sp>
        <p:nvSpPr>
          <p:cNvPr id="21" name="object 21"/>
          <p:cNvSpPr txBox="1"/>
          <p:nvPr/>
        </p:nvSpPr>
        <p:spPr>
          <a:xfrm>
            <a:off x="7832597" y="3428238"/>
            <a:ext cx="1073785" cy="666115"/>
          </a:xfrm>
          <a:prstGeom prst="rect">
            <a:avLst/>
          </a:prstGeom>
        </p:spPr>
        <p:txBody>
          <a:bodyPr vert="horz" wrap="square" lIns="0" tIns="13335" rIns="0" bIns="0" rtlCol="0">
            <a:spAutoFit/>
          </a:bodyPr>
          <a:lstStyle/>
          <a:p>
            <a:pPr marL="12700" marR="5080" algn="ctr">
              <a:lnSpc>
                <a:spcPct val="100000"/>
              </a:lnSpc>
              <a:spcBef>
                <a:spcPts val="105"/>
              </a:spcBef>
            </a:pPr>
            <a:r>
              <a:rPr sz="1400" b="1" spc="30" dirty="0">
                <a:solidFill>
                  <a:srgbClr val="002E5E"/>
                </a:solidFill>
                <a:latin typeface="Basic Sans Light"/>
                <a:cs typeface="Arial"/>
              </a:rPr>
              <a:t>M</a:t>
            </a:r>
            <a:r>
              <a:rPr sz="1400" b="1" spc="-5" dirty="0">
                <a:solidFill>
                  <a:srgbClr val="002E5E"/>
                </a:solidFill>
                <a:latin typeface="Basic Sans Light"/>
                <a:cs typeface="Arial"/>
              </a:rPr>
              <a:t>em</a:t>
            </a:r>
            <a:r>
              <a:rPr sz="1400" b="1" spc="-20" dirty="0">
                <a:solidFill>
                  <a:srgbClr val="002E5E"/>
                </a:solidFill>
                <a:latin typeface="Basic Sans Light"/>
                <a:cs typeface="Arial"/>
              </a:rPr>
              <a:t>b</a:t>
            </a:r>
            <a:r>
              <a:rPr sz="1400" b="1" spc="-5" dirty="0">
                <a:solidFill>
                  <a:srgbClr val="002E5E"/>
                </a:solidFill>
                <a:latin typeface="Basic Sans Light"/>
                <a:cs typeface="Arial"/>
              </a:rPr>
              <a:t>e</a:t>
            </a:r>
            <a:r>
              <a:rPr sz="1400" b="1" spc="5" dirty="0">
                <a:solidFill>
                  <a:srgbClr val="002E5E"/>
                </a:solidFill>
                <a:latin typeface="Basic Sans Light"/>
                <a:cs typeface="Arial"/>
              </a:rPr>
              <a:t>r</a:t>
            </a:r>
            <a:r>
              <a:rPr sz="1400" b="1" spc="-15" dirty="0">
                <a:solidFill>
                  <a:srgbClr val="002E5E"/>
                </a:solidFill>
                <a:latin typeface="Basic Sans Light"/>
                <a:cs typeface="Arial"/>
              </a:rPr>
              <a:t>s</a:t>
            </a:r>
            <a:r>
              <a:rPr sz="1400" b="1" spc="-20" dirty="0">
                <a:solidFill>
                  <a:srgbClr val="002E5E"/>
                </a:solidFill>
                <a:latin typeface="Basic Sans Light"/>
                <a:cs typeface="Arial"/>
              </a:rPr>
              <a:t>h</a:t>
            </a:r>
            <a:r>
              <a:rPr sz="1400" b="1" spc="-10" dirty="0">
                <a:solidFill>
                  <a:srgbClr val="002E5E"/>
                </a:solidFill>
                <a:latin typeface="Basic Sans Light"/>
                <a:cs typeface="Arial"/>
              </a:rPr>
              <a:t>i</a:t>
            </a:r>
            <a:r>
              <a:rPr sz="1400" b="1" dirty="0">
                <a:solidFill>
                  <a:srgbClr val="002E5E"/>
                </a:solidFill>
                <a:latin typeface="Basic Sans Light"/>
                <a:cs typeface="Arial"/>
              </a:rPr>
              <a:t>p  </a:t>
            </a:r>
            <a:r>
              <a:rPr sz="1400" b="1" spc="-5" dirty="0">
                <a:solidFill>
                  <a:srgbClr val="002E5E"/>
                </a:solidFill>
                <a:latin typeface="Basic Sans Light"/>
                <a:cs typeface="Arial"/>
              </a:rPr>
              <a:t>of The </a:t>
            </a:r>
            <a:r>
              <a:rPr sz="1400" b="1" dirty="0">
                <a:solidFill>
                  <a:srgbClr val="002E5E"/>
                </a:solidFill>
                <a:latin typeface="Basic Sans Light"/>
                <a:cs typeface="Arial"/>
              </a:rPr>
              <a:t>IIA  </a:t>
            </a:r>
            <a:r>
              <a:rPr sz="1400" b="1" spc="-5" dirty="0">
                <a:solidFill>
                  <a:srgbClr val="002E5E"/>
                </a:solidFill>
                <a:latin typeface="Basic Sans Light"/>
                <a:cs typeface="Arial"/>
              </a:rPr>
              <a:t>India</a:t>
            </a:r>
            <a:endParaRPr sz="1400" dirty="0">
              <a:latin typeface="Basic Sans Light"/>
              <a:cs typeface="Arial"/>
            </a:endParaRPr>
          </a:p>
        </p:txBody>
      </p:sp>
      <p:sp>
        <p:nvSpPr>
          <p:cNvPr id="22" name="object 22"/>
          <p:cNvSpPr txBox="1"/>
          <p:nvPr/>
        </p:nvSpPr>
        <p:spPr>
          <a:xfrm>
            <a:off x="7610347" y="5114925"/>
            <a:ext cx="1221740" cy="452755"/>
          </a:xfrm>
          <a:prstGeom prst="rect">
            <a:avLst/>
          </a:prstGeom>
        </p:spPr>
        <p:txBody>
          <a:bodyPr vert="horz" wrap="square" lIns="0" tIns="12700" rIns="0" bIns="0" rtlCol="0">
            <a:spAutoFit/>
          </a:bodyPr>
          <a:lstStyle/>
          <a:p>
            <a:pPr marL="134620" marR="5080" indent="-121920">
              <a:lnSpc>
                <a:spcPct val="100000"/>
              </a:lnSpc>
              <a:spcBef>
                <a:spcPts val="100"/>
              </a:spcBef>
            </a:pPr>
            <a:r>
              <a:rPr sz="1400" b="1" spc="-10" dirty="0">
                <a:solidFill>
                  <a:srgbClr val="FFFFFF"/>
                </a:solidFill>
                <a:latin typeface="Basic Sans Light"/>
                <a:cs typeface="Arial"/>
              </a:rPr>
              <a:t>Recruitment</a:t>
            </a:r>
            <a:r>
              <a:rPr sz="1400" b="1" spc="-165" dirty="0">
                <a:solidFill>
                  <a:srgbClr val="FFFFFF"/>
                </a:solidFill>
                <a:latin typeface="Basic Sans Light"/>
                <a:cs typeface="Arial"/>
              </a:rPr>
              <a:t> </a:t>
            </a:r>
            <a:r>
              <a:rPr sz="1400" b="1" dirty="0">
                <a:solidFill>
                  <a:srgbClr val="FFFFFF"/>
                </a:solidFill>
                <a:latin typeface="Basic Sans Light"/>
                <a:cs typeface="Arial"/>
              </a:rPr>
              <a:t>&amp;  </a:t>
            </a:r>
            <a:r>
              <a:rPr sz="1400" b="1" spc="-10" dirty="0">
                <a:solidFill>
                  <a:srgbClr val="FFFFFF"/>
                </a:solidFill>
                <a:latin typeface="Basic Sans Light"/>
                <a:cs typeface="Arial"/>
              </a:rPr>
              <a:t>Internships</a:t>
            </a:r>
            <a:endParaRPr sz="1400">
              <a:latin typeface="Basic Sans Light"/>
              <a:cs typeface="Arial"/>
            </a:endParaRPr>
          </a:p>
        </p:txBody>
      </p:sp>
      <p:sp>
        <p:nvSpPr>
          <p:cNvPr id="23" name="object 23"/>
          <p:cNvSpPr txBox="1"/>
          <p:nvPr/>
        </p:nvSpPr>
        <p:spPr>
          <a:xfrm>
            <a:off x="6552056" y="4296536"/>
            <a:ext cx="1256665" cy="666750"/>
          </a:xfrm>
          <a:prstGeom prst="rect">
            <a:avLst/>
          </a:prstGeom>
        </p:spPr>
        <p:txBody>
          <a:bodyPr vert="horz" wrap="square" lIns="0" tIns="12700" rIns="0" bIns="0" rtlCol="0">
            <a:spAutoFit/>
          </a:bodyPr>
          <a:lstStyle/>
          <a:p>
            <a:pPr marL="12700" marR="5080" indent="-635" algn="ctr">
              <a:lnSpc>
                <a:spcPct val="100000"/>
              </a:lnSpc>
              <a:spcBef>
                <a:spcPts val="100"/>
              </a:spcBef>
            </a:pPr>
            <a:r>
              <a:rPr sz="1400" b="1" spc="-25" dirty="0">
                <a:solidFill>
                  <a:srgbClr val="FFFFFF"/>
                </a:solidFill>
                <a:latin typeface="Basic Sans Light"/>
                <a:cs typeface="Arial"/>
              </a:rPr>
              <a:t>Value </a:t>
            </a:r>
            <a:r>
              <a:rPr sz="1400" b="1" spc="-5" dirty="0">
                <a:solidFill>
                  <a:srgbClr val="FFFFFF"/>
                </a:solidFill>
                <a:latin typeface="Basic Sans Light"/>
                <a:cs typeface="Arial"/>
              </a:rPr>
              <a:t>from  </a:t>
            </a:r>
            <a:r>
              <a:rPr sz="1400" b="1" spc="-10" dirty="0">
                <a:solidFill>
                  <a:srgbClr val="FFFFFF"/>
                </a:solidFill>
                <a:latin typeface="Basic Sans Light"/>
                <a:cs typeface="Arial"/>
              </a:rPr>
              <a:t>Conferences</a:t>
            </a:r>
            <a:r>
              <a:rPr sz="1400" b="1" spc="-200" dirty="0">
                <a:solidFill>
                  <a:srgbClr val="FFFFFF"/>
                </a:solidFill>
                <a:latin typeface="Basic Sans Light"/>
                <a:cs typeface="Arial"/>
              </a:rPr>
              <a:t> </a:t>
            </a:r>
            <a:r>
              <a:rPr sz="1400" b="1" dirty="0">
                <a:solidFill>
                  <a:srgbClr val="FFFFFF"/>
                </a:solidFill>
                <a:latin typeface="Basic Sans Light"/>
                <a:cs typeface="Arial"/>
              </a:rPr>
              <a:t>&amp;  webinars</a:t>
            </a:r>
            <a:endParaRPr sz="1400">
              <a:latin typeface="Basic Sans Light"/>
              <a:cs typeface="Arial"/>
            </a:endParaRPr>
          </a:p>
        </p:txBody>
      </p:sp>
      <p:sp>
        <p:nvSpPr>
          <p:cNvPr id="24" name="object 24"/>
          <p:cNvSpPr txBox="1"/>
          <p:nvPr/>
        </p:nvSpPr>
        <p:spPr>
          <a:xfrm>
            <a:off x="6040628" y="3371469"/>
            <a:ext cx="1050925" cy="452755"/>
          </a:xfrm>
          <a:prstGeom prst="rect">
            <a:avLst/>
          </a:prstGeom>
        </p:spPr>
        <p:txBody>
          <a:bodyPr vert="horz" wrap="square" lIns="0" tIns="13335" rIns="0" bIns="0" rtlCol="0">
            <a:spAutoFit/>
          </a:bodyPr>
          <a:lstStyle/>
          <a:p>
            <a:pPr marL="65405" marR="5080" indent="-53340">
              <a:lnSpc>
                <a:spcPct val="100000"/>
              </a:lnSpc>
              <a:spcBef>
                <a:spcPts val="105"/>
              </a:spcBef>
            </a:pPr>
            <a:r>
              <a:rPr sz="1400" b="1" spc="-5" dirty="0">
                <a:solidFill>
                  <a:srgbClr val="FFFFFF"/>
                </a:solidFill>
                <a:latin typeface="Basic Sans Light"/>
                <a:cs typeface="Arial"/>
              </a:rPr>
              <a:t>The</a:t>
            </a:r>
            <a:r>
              <a:rPr sz="1400" b="1" spc="-90" dirty="0">
                <a:solidFill>
                  <a:srgbClr val="FFFFFF"/>
                </a:solidFill>
                <a:latin typeface="Basic Sans Light"/>
                <a:cs typeface="Arial"/>
              </a:rPr>
              <a:t> </a:t>
            </a:r>
            <a:r>
              <a:rPr sz="1400" b="1" spc="15" dirty="0">
                <a:solidFill>
                  <a:srgbClr val="FFFFFF"/>
                </a:solidFill>
                <a:latin typeface="Basic Sans Light"/>
                <a:cs typeface="Arial"/>
              </a:rPr>
              <a:t>IIAIndia  </a:t>
            </a:r>
            <a:r>
              <a:rPr sz="1400" b="1" spc="-10" dirty="0">
                <a:solidFill>
                  <a:srgbClr val="FFFFFF"/>
                </a:solidFill>
                <a:latin typeface="Basic Sans Light"/>
                <a:cs typeface="Arial"/>
              </a:rPr>
              <a:t>periodicals</a:t>
            </a:r>
            <a:endParaRPr sz="1400">
              <a:latin typeface="Basic Sans Light"/>
              <a:cs typeface="Arial"/>
            </a:endParaRPr>
          </a:p>
        </p:txBody>
      </p:sp>
      <p:sp>
        <p:nvSpPr>
          <p:cNvPr id="25" name="object 25"/>
          <p:cNvSpPr txBox="1"/>
          <p:nvPr/>
        </p:nvSpPr>
        <p:spPr>
          <a:xfrm>
            <a:off x="6688073" y="2081276"/>
            <a:ext cx="842644" cy="452755"/>
          </a:xfrm>
          <a:prstGeom prst="rect">
            <a:avLst/>
          </a:prstGeom>
        </p:spPr>
        <p:txBody>
          <a:bodyPr vert="horz" wrap="square" lIns="0" tIns="13335" rIns="0" bIns="0" rtlCol="0">
            <a:spAutoFit/>
          </a:bodyPr>
          <a:lstStyle/>
          <a:p>
            <a:pPr marL="12700" marR="5080" indent="63500">
              <a:lnSpc>
                <a:spcPct val="100000"/>
              </a:lnSpc>
              <a:spcBef>
                <a:spcPts val="105"/>
              </a:spcBef>
            </a:pPr>
            <a:r>
              <a:rPr sz="1400" b="1" spc="-25" dirty="0">
                <a:solidFill>
                  <a:srgbClr val="FFFFFF"/>
                </a:solidFill>
                <a:latin typeface="Basic Sans Light"/>
                <a:cs typeface="Arial"/>
              </a:rPr>
              <a:t>Training  </a:t>
            </a:r>
            <a:r>
              <a:rPr sz="1400" b="1" spc="-20" dirty="0">
                <a:solidFill>
                  <a:srgbClr val="FFFFFF"/>
                </a:solidFill>
                <a:latin typeface="Basic Sans Light"/>
                <a:cs typeface="Arial"/>
              </a:rPr>
              <a:t>p</a:t>
            </a:r>
            <a:r>
              <a:rPr sz="1400" b="1" spc="5" dirty="0">
                <a:solidFill>
                  <a:srgbClr val="FFFFFF"/>
                </a:solidFill>
                <a:latin typeface="Basic Sans Light"/>
                <a:cs typeface="Arial"/>
              </a:rPr>
              <a:t>r</a:t>
            </a:r>
            <a:r>
              <a:rPr sz="1400" b="1" spc="-20" dirty="0">
                <a:solidFill>
                  <a:srgbClr val="FFFFFF"/>
                </a:solidFill>
                <a:latin typeface="Basic Sans Light"/>
                <a:cs typeface="Arial"/>
              </a:rPr>
              <a:t>og</a:t>
            </a:r>
            <a:r>
              <a:rPr sz="1400" b="1" dirty="0">
                <a:solidFill>
                  <a:srgbClr val="FFFFFF"/>
                </a:solidFill>
                <a:latin typeface="Basic Sans Light"/>
                <a:cs typeface="Arial"/>
              </a:rPr>
              <a:t>rams</a:t>
            </a:r>
            <a:endParaRPr sz="1400" dirty="0">
              <a:latin typeface="Basic Sans Light"/>
              <a:cs typeface="Arial"/>
            </a:endParaRPr>
          </a:p>
        </p:txBody>
      </p:sp>
      <p:sp>
        <p:nvSpPr>
          <p:cNvPr id="26" name="object 26"/>
          <p:cNvSpPr/>
          <p:nvPr/>
        </p:nvSpPr>
        <p:spPr>
          <a:xfrm>
            <a:off x="6128003" y="1488947"/>
            <a:ext cx="385445" cy="382270"/>
          </a:xfrm>
          <a:custGeom>
            <a:avLst/>
            <a:gdLst/>
            <a:ahLst/>
            <a:cxnLst/>
            <a:rect l="l" t="t" r="r" b="b"/>
            <a:pathLst>
              <a:path w="385445" h="382269">
                <a:moveTo>
                  <a:pt x="192532" y="0"/>
                </a:moveTo>
                <a:lnTo>
                  <a:pt x="148462" y="5079"/>
                </a:lnTo>
                <a:lnTo>
                  <a:pt x="107823" y="19430"/>
                </a:lnTo>
                <a:lnTo>
                  <a:pt x="72136" y="41910"/>
                </a:lnTo>
                <a:lnTo>
                  <a:pt x="42291" y="71500"/>
                </a:lnTo>
                <a:lnTo>
                  <a:pt x="19558" y="107061"/>
                </a:lnTo>
                <a:lnTo>
                  <a:pt x="5080" y="147192"/>
                </a:lnTo>
                <a:lnTo>
                  <a:pt x="0" y="191007"/>
                </a:lnTo>
                <a:lnTo>
                  <a:pt x="5080" y="234950"/>
                </a:lnTo>
                <a:lnTo>
                  <a:pt x="19558" y="275081"/>
                </a:lnTo>
                <a:lnTo>
                  <a:pt x="42291" y="310641"/>
                </a:lnTo>
                <a:lnTo>
                  <a:pt x="72136" y="340232"/>
                </a:lnTo>
                <a:lnTo>
                  <a:pt x="107823" y="362712"/>
                </a:lnTo>
                <a:lnTo>
                  <a:pt x="148462" y="377063"/>
                </a:lnTo>
                <a:lnTo>
                  <a:pt x="192532" y="382142"/>
                </a:lnTo>
                <a:lnTo>
                  <a:pt x="236600" y="377063"/>
                </a:lnTo>
                <a:lnTo>
                  <a:pt x="277241" y="362712"/>
                </a:lnTo>
                <a:lnTo>
                  <a:pt x="312928" y="340232"/>
                </a:lnTo>
                <a:lnTo>
                  <a:pt x="342773" y="310641"/>
                </a:lnTo>
                <a:lnTo>
                  <a:pt x="365506" y="275081"/>
                </a:lnTo>
                <a:lnTo>
                  <a:pt x="379984" y="234950"/>
                </a:lnTo>
                <a:lnTo>
                  <a:pt x="385064" y="191007"/>
                </a:lnTo>
                <a:lnTo>
                  <a:pt x="379984" y="147192"/>
                </a:lnTo>
                <a:lnTo>
                  <a:pt x="365506" y="107061"/>
                </a:lnTo>
                <a:lnTo>
                  <a:pt x="342773" y="71500"/>
                </a:lnTo>
                <a:lnTo>
                  <a:pt x="312928" y="41910"/>
                </a:lnTo>
                <a:lnTo>
                  <a:pt x="277241" y="19430"/>
                </a:lnTo>
                <a:lnTo>
                  <a:pt x="236600" y="5079"/>
                </a:lnTo>
                <a:lnTo>
                  <a:pt x="192532" y="0"/>
                </a:lnTo>
                <a:close/>
              </a:path>
            </a:pathLst>
          </a:custGeom>
          <a:solidFill>
            <a:srgbClr val="FFFFFF"/>
          </a:solidFill>
        </p:spPr>
        <p:txBody>
          <a:bodyPr wrap="square" lIns="0" tIns="0" rIns="0" bIns="0" rtlCol="0"/>
          <a:lstStyle/>
          <a:p>
            <a:endParaRPr/>
          </a:p>
        </p:txBody>
      </p:sp>
      <p:sp>
        <p:nvSpPr>
          <p:cNvPr id="27" name="object 27"/>
          <p:cNvSpPr/>
          <p:nvPr/>
        </p:nvSpPr>
        <p:spPr>
          <a:xfrm>
            <a:off x="6128003" y="1488947"/>
            <a:ext cx="385445" cy="382270"/>
          </a:xfrm>
          <a:custGeom>
            <a:avLst/>
            <a:gdLst/>
            <a:ahLst/>
            <a:cxnLst/>
            <a:rect l="l" t="t" r="r" b="b"/>
            <a:pathLst>
              <a:path w="385445" h="382269">
                <a:moveTo>
                  <a:pt x="0" y="191007"/>
                </a:moveTo>
                <a:lnTo>
                  <a:pt x="5080" y="147192"/>
                </a:lnTo>
                <a:lnTo>
                  <a:pt x="19558" y="107061"/>
                </a:lnTo>
                <a:lnTo>
                  <a:pt x="42291" y="71500"/>
                </a:lnTo>
                <a:lnTo>
                  <a:pt x="72136" y="41910"/>
                </a:lnTo>
                <a:lnTo>
                  <a:pt x="107823" y="19430"/>
                </a:lnTo>
                <a:lnTo>
                  <a:pt x="148462" y="5079"/>
                </a:lnTo>
                <a:lnTo>
                  <a:pt x="192532" y="0"/>
                </a:lnTo>
                <a:lnTo>
                  <a:pt x="236600" y="5079"/>
                </a:lnTo>
                <a:lnTo>
                  <a:pt x="277241" y="19430"/>
                </a:lnTo>
                <a:lnTo>
                  <a:pt x="312928" y="41910"/>
                </a:lnTo>
                <a:lnTo>
                  <a:pt x="342773" y="71500"/>
                </a:lnTo>
                <a:lnTo>
                  <a:pt x="365506" y="107061"/>
                </a:lnTo>
                <a:lnTo>
                  <a:pt x="379984" y="147192"/>
                </a:lnTo>
                <a:lnTo>
                  <a:pt x="385064" y="191007"/>
                </a:lnTo>
                <a:lnTo>
                  <a:pt x="379984" y="234950"/>
                </a:lnTo>
                <a:lnTo>
                  <a:pt x="365506" y="275081"/>
                </a:lnTo>
                <a:lnTo>
                  <a:pt x="342773" y="310641"/>
                </a:lnTo>
                <a:lnTo>
                  <a:pt x="312928" y="340232"/>
                </a:lnTo>
                <a:lnTo>
                  <a:pt x="277241" y="362712"/>
                </a:lnTo>
                <a:lnTo>
                  <a:pt x="236600" y="377063"/>
                </a:lnTo>
                <a:lnTo>
                  <a:pt x="192532" y="382142"/>
                </a:lnTo>
                <a:lnTo>
                  <a:pt x="148462" y="377063"/>
                </a:lnTo>
                <a:lnTo>
                  <a:pt x="107823" y="362712"/>
                </a:lnTo>
                <a:lnTo>
                  <a:pt x="72136" y="340232"/>
                </a:lnTo>
                <a:lnTo>
                  <a:pt x="42291" y="310641"/>
                </a:lnTo>
                <a:lnTo>
                  <a:pt x="19558" y="275081"/>
                </a:lnTo>
                <a:lnTo>
                  <a:pt x="5080" y="234950"/>
                </a:lnTo>
                <a:lnTo>
                  <a:pt x="0" y="191007"/>
                </a:lnTo>
                <a:close/>
              </a:path>
            </a:pathLst>
          </a:custGeom>
          <a:ln w="12192">
            <a:solidFill>
              <a:srgbClr val="2D528F"/>
            </a:solidFill>
          </a:ln>
        </p:spPr>
        <p:txBody>
          <a:bodyPr wrap="square" lIns="0" tIns="0" rIns="0" bIns="0" rtlCol="0"/>
          <a:lstStyle/>
          <a:p>
            <a:endParaRPr/>
          </a:p>
        </p:txBody>
      </p:sp>
      <p:sp>
        <p:nvSpPr>
          <p:cNvPr id="28" name="object 28"/>
          <p:cNvSpPr/>
          <p:nvPr/>
        </p:nvSpPr>
        <p:spPr>
          <a:xfrm>
            <a:off x="8154923" y="771144"/>
            <a:ext cx="385445" cy="384175"/>
          </a:xfrm>
          <a:custGeom>
            <a:avLst/>
            <a:gdLst/>
            <a:ahLst/>
            <a:cxnLst/>
            <a:rect l="l" t="t" r="r" b="b"/>
            <a:pathLst>
              <a:path w="385445" h="384175">
                <a:moveTo>
                  <a:pt x="192531" y="0"/>
                </a:moveTo>
                <a:lnTo>
                  <a:pt x="148462" y="5079"/>
                </a:lnTo>
                <a:lnTo>
                  <a:pt x="107823" y="19557"/>
                </a:lnTo>
                <a:lnTo>
                  <a:pt x="72135" y="42163"/>
                </a:lnTo>
                <a:lnTo>
                  <a:pt x="42291" y="71881"/>
                </a:lnTo>
                <a:lnTo>
                  <a:pt x="19557" y="107568"/>
                </a:lnTo>
                <a:lnTo>
                  <a:pt x="5079" y="147954"/>
                </a:lnTo>
                <a:lnTo>
                  <a:pt x="0" y="191896"/>
                </a:lnTo>
                <a:lnTo>
                  <a:pt x="5079" y="235965"/>
                </a:lnTo>
                <a:lnTo>
                  <a:pt x="19557" y="276351"/>
                </a:lnTo>
                <a:lnTo>
                  <a:pt x="42291" y="312038"/>
                </a:lnTo>
                <a:lnTo>
                  <a:pt x="72135" y="341756"/>
                </a:lnTo>
                <a:lnTo>
                  <a:pt x="107823" y="364363"/>
                </a:lnTo>
                <a:lnTo>
                  <a:pt x="148462" y="378840"/>
                </a:lnTo>
                <a:lnTo>
                  <a:pt x="192531" y="383920"/>
                </a:lnTo>
                <a:lnTo>
                  <a:pt x="236600" y="378840"/>
                </a:lnTo>
                <a:lnTo>
                  <a:pt x="277241" y="364363"/>
                </a:lnTo>
                <a:lnTo>
                  <a:pt x="312927" y="341756"/>
                </a:lnTo>
                <a:lnTo>
                  <a:pt x="342773" y="312038"/>
                </a:lnTo>
                <a:lnTo>
                  <a:pt x="365505" y="276351"/>
                </a:lnTo>
                <a:lnTo>
                  <a:pt x="379983" y="235965"/>
                </a:lnTo>
                <a:lnTo>
                  <a:pt x="385064" y="191896"/>
                </a:lnTo>
                <a:lnTo>
                  <a:pt x="379983" y="147954"/>
                </a:lnTo>
                <a:lnTo>
                  <a:pt x="365505" y="107568"/>
                </a:lnTo>
                <a:lnTo>
                  <a:pt x="342773" y="71881"/>
                </a:lnTo>
                <a:lnTo>
                  <a:pt x="312927" y="42163"/>
                </a:lnTo>
                <a:lnTo>
                  <a:pt x="277241" y="19557"/>
                </a:lnTo>
                <a:lnTo>
                  <a:pt x="236600" y="5079"/>
                </a:lnTo>
                <a:lnTo>
                  <a:pt x="192531" y="0"/>
                </a:lnTo>
                <a:close/>
              </a:path>
            </a:pathLst>
          </a:custGeom>
          <a:solidFill>
            <a:srgbClr val="FFFFFF"/>
          </a:solidFill>
        </p:spPr>
        <p:txBody>
          <a:bodyPr wrap="square" lIns="0" tIns="0" rIns="0" bIns="0" rtlCol="0"/>
          <a:lstStyle/>
          <a:p>
            <a:endParaRPr/>
          </a:p>
        </p:txBody>
      </p:sp>
      <p:sp>
        <p:nvSpPr>
          <p:cNvPr id="29" name="object 29"/>
          <p:cNvSpPr/>
          <p:nvPr/>
        </p:nvSpPr>
        <p:spPr>
          <a:xfrm>
            <a:off x="8154923" y="771144"/>
            <a:ext cx="385445" cy="384175"/>
          </a:xfrm>
          <a:custGeom>
            <a:avLst/>
            <a:gdLst/>
            <a:ahLst/>
            <a:cxnLst/>
            <a:rect l="l" t="t" r="r" b="b"/>
            <a:pathLst>
              <a:path w="385445" h="384175">
                <a:moveTo>
                  <a:pt x="0" y="191896"/>
                </a:moveTo>
                <a:lnTo>
                  <a:pt x="5079" y="147954"/>
                </a:lnTo>
                <a:lnTo>
                  <a:pt x="19557" y="107568"/>
                </a:lnTo>
                <a:lnTo>
                  <a:pt x="42291" y="71881"/>
                </a:lnTo>
                <a:lnTo>
                  <a:pt x="72135" y="42163"/>
                </a:lnTo>
                <a:lnTo>
                  <a:pt x="107823" y="19557"/>
                </a:lnTo>
                <a:lnTo>
                  <a:pt x="148462" y="5079"/>
                </a:lnTo>
                <a:lnTo>
                  <a:pt x="192531" y="0"/>
                </a:lnTo>
                <a:lnTo>
                  <a:pt x="236600" y="5079"/>
                </a:lnTo>
                <a:lnTo>
                  <a:pt x="277241" y="19557"/>
                </a:lnTo>
                <a:lnTo>
                  <a:pt x="312927" y="42163"/>
                </a:lnTo>
                <a:lnTo>
                  <a:pt x="342773" y="71881"/>
                </a:lnTo>
                <a:lnTo>
                  <a:pt x="365505" y="107568"/>
                </a:lnTo>
                <a:lnTo>
                  <a:pt x="379983" y="147954"/>
                </a:lnTo>
                <a:lnTo>
                  <a:pt x="385064" y="191896"/>
                </a:lnTo>
                <a:lnTo>
                  <a:pt x="379983" y="235965"/>
                </a:lnTo>
                <a:lnTo>
                  <a:pt x="365505" y="276351"/>
                </a:lnTo>
                <a:lnTo>
                  <a:pt x="342773" y="312038"/>
                </a:lnTo>
                <a:lnTo>
                  <a:pt x="312927" y="341756"/>
                </a:lnTo>
                <a:lnTo>
                  <a:pt x="277241" y="364363"/>
                </a:lnTo>
                <a:lnTo>
                  <a:pt x="236600" y="378840"/>
                </a:lnTo>
                <a:lnTo>
                  <a:pt x="192531" y="383920"/>
                </a:lnTo>
                <a:lnTo>
                  <a:pt x="148462" y="378840"/>
                </a:lnTo>
                <a:lnTo>
                  <a:pt x="107823" y="364363"/>
                </a:lnTo>
                <a:lnTo>
                  <a:pt x="72135" y="341756"/>
                </a:lnTo>
                <a:lnTo>
                  <a:pt x="42291" y="312038"/>
                </a:lnTo>
                <a:lnTo>
                  <a:pt x="19557" y="276351"/>
                </a:lnTo>
                <a:lnTo>
                  <a:pt x="5079" y="235965"/>
                </a:lnTo>
                <a:lnTo>
                  <a:pt x="0" y="191896"/>
                </a:lnTo>
                <a:close/>
              </a:path>
            </a:pathLst>
          </a:custGeom>
          <a:ln w="12192">
            <a:solidFill>
              <a:srgbClr val="2D528F"/>
            </a:solidFill>
          </a:ln>
        </p:spPr>
        <p:txBody>
          <a:bodyPr wrap="square" lIns="0" tIns="0" rIns="0" bIns="0" rtlCol="0"/>
          <a:lstStyle/>
          <a:p>
            <a:endParaRPr/>
          </a:p>
        </p:txBody>
      </p:sp>
      <p:sp>
        <p:nvSpPr>
          <p:cNvPr id="30" name="object 30"/>
          <p:cNvSpPr txBox="1"/>
          <p:nvPr/>
        </p:nvSpPr>
        <p:spPr>
          <a:xfrm>
            <a:off x="1977008" y="754155"/>
            <a:ext cx="6443727" cy="779780"/>
          </a:xfrm>
          <a:prstGeom prst="rect">
            <a:avLst/>
          </a:prstGeom>
        </p:spPr>
        <p:txBody>
          <a:bodyPr vert="horz" wrap="square" lIns="0" tIns="41910" rIns="0" bIns="0" rtlCol="0">
            <a:spAutoFit/>
          </a:bodyPr>
          <a:lstStyle/>
          <a:p>
            <a:pPr marR="5080" algn="r">
              <a:lnSpc>
                <a:spcPct val="100000"/>
              </a:lnSpc>
              <a:spcBef>
                <a:spcPts val="330"/>
              </a:spcBef>
            </a:pPr>
            <a:r>
              <a:rPr sz="1800" b="1" u="heavy" dirty="0">
                <a:solidFill>
                  <a:srgbClr val="0000FF"/>
                </a:solidFill>
                <a:uFill>
                  <a:solidFill>
                    <a:srgbClr val="0000FF"/>
                  </a:solidFill>
                </a:uFill>
                <a:latin typeface="Basic Sans Light"/>
                <a:cs typeface="Calibri"/>
                <a:hlinkClick r:id="rId2" action="ppaction://hlinksldjump"/>
              </a:rPr>
              <a:t>2</a:t>
            </a:r>
            <a:endParaRPr sz="1800" dirty="0">
              <a:latin typeface="Basic Sans Light"/>
              <a:cs typeface="Calibri"/>
            </a:endParaRPr>
          </a:p>
          <a:p>
            <a:pPr marR="4810125" algn="ctr">
              <a:lnSpc>
                <a:spcPct val="100000"/>
              </a:lnSpc>
              <a:spcBef>
                <a:spcPts val="185"/>
              </a:spcBef>
            </a:pPr>
            <a:r>
              <a:rPr sz="1400" b="1" spc="-10" dirty="0">
                <a:solidFill>
                  <a:srgbClr val="FFFFFF"/>
                </a:solidFill>
                <a:latin typeface="Basic Sans Light"/>
                <a:cs typeface="Arial"/>
              </a:rPr>
              <a:t>Opportunity </a:t>
            </a:r>
            <a:r>
              <a:rPr sz="1400" b="1" dirty="0">
                <a:solidFill>
                  <a:srgbClr val="FFFFFF"/>
                </a:solidFill>
                <a:latin typeface="Basic Sans Light"/>
                <a:cs typeface="Arial"/>
              </a:rPr>
              <a:t>to </a:t>
            </a:r>
            <a:r>
              <a:rPr sz="1400" b="1" spc="-5" dirty="0">
                <a:solidFill>
                  <a:srgbClr val="FFFFFF"/>
                </a:solidFill>
                <a:latin typeface="Basic Sans Light"/>
                <a:cs typeface="Arial"/>
              </a:rPr>
              <a:t>be</a:t>
            </a:r>
            <a:r>
              <a:rPr sz="1400" b="1" spc="-260" dirty="0">
                <a:solidFill>
                  <a:srgbClr val="FFFFFF"/>
                </a:solidFill>
                <a:latin typeface="Basic Sans Light"/>
                <a:cs typeface="Arial"/>
              </a:rPr>
              <a:t> </a:t>
            </a:r>
            <a:r>
              <a:rPr sz="1400" b="1" dirty="0">
                <a:solidFill>
                  <a:srgbClr val="FFFFFF"/>
                </a:solidFill>
                <a:latin typeface="Basic Sans Light"/>
                <a:cs typeface="Arial"/>
              </a:rPr>
              <a:t>a</a:t>
            </a:r>
            <a:endParaRPr sz="1400" dirty="0">
              <a:latin typeface="Basic Sans Light"/>
              <a:cs typeface="Arial"/>
            </a:endParaRPr>
          </a:p>
          <a:p>
            <a:pPr marR="4798695" algn="ctr">
              <a:lnSpc>
                <a:spcPct val="100000"/>
              </a:lnSpc>
            </a:pPr>
            <a:r>
              <a:rPr sz="1400" b="1" dirty="0">
                <a:solidFill>
                  <a:srgbClr val="FFFFFF"/>
                </a:solidFill>
                <a:latin typeface="Basic Sans Light"/>
                <a:cs typeface="Arial"/>
              </a:rPr>
              <a:t>Certified</a:t>
            </a:r>
            <a:r>
              <a:rPr sz="1400" b="1" spc="-135" dirty="0">
                <a:solidFill>
                  <a:srgbClr val="FFFFFF"/>
                </a:solidFill>
                <a:latin typeface="Basic Sans Light"/>
                <a:cs typeface="Arial"/>
              </a:rPr>
              <a:t> </a:t>
            </a:r>
            <a:r>
              <a:rPr sz="1400" b="1" spc="-5" dirty="0">
                <a:solidFill>
                  <a:srgbClr val="FFFFFF"/>
                </a:solidFill>
                <a:latin typeface="Basic Sans Light"/>
                <a:cs typeface="Arial"/>
              </a:rPr>
              <a:t>Internal</a:t>
            </a:r>
            <a:endParaRPr sz="1400" dirty="0">
              <a:latin typeface="Basic Sans Light"/>
              <a:cs typeface="Arial"/>
            </a:endParaRPr>
          </a:p>
        </p:txBody>
      </p:sp>
      <p:sp>
        <p:nvSpPr>
          <p:cNvPr id="31" name="object 31"/>
          <p:cNvSpPr/>
          <p:nvPr/>
        </p:nvSpPr>
        <p:spPr>
          <a:xfrm>
            <a:off x="10160507" y="1485900"/>
            <a:ext cx="387350" cy="382270"/>
          </a:xfrm>
          <a:custGeom>
            <a:avLst/>
            <a:gdLst/>
            <a:ahLst/>
            <a:cxnLst/>
            <a:rect l="l" t="t" r="r" b="b"/>
            <a:pathLst>
              <a:path w="387350" h="382269">
                <a:moveTo>
                  <a:pt x="193421" y="0"/>
                </a:moveTo>
                <a:lnTo>
                  <a:pt x="149098" y="5079"/>
                </a:lnTo>
                <a:lnTo>
                  <a:pt x="108331" y="19430"/>
                </a:lnTo>
                <a:lnTo>
                  <a:pt x="72390" y="41910"/>
                </a:lnTo>
                <a:lnTo>
                  <a:pt x="42418" y="71500"/>
                </a:lnTo>
                <a:lnTo>
                  <a:pt x="19685" y="107061"/>
                </a:lnTo>
                <a:lnTo>
                  <a:pt x="5080" y="147192"/>
                </a:lnTo>
                <a:lnTo>
                  <a:pt x="0" y="191135"/>
                </a:lnTo>
                <a:lnTo>
                  <a:pt x="5080" y="234950"/>
                </a:lnTo>
                <a:lnTo>
                  <a:pt x="19685" y="275082"/>
                </a:lnTo>
                <a:lnTo>
                  <a:pt x="42418" y="310641"/>
                </a:lnTo>
                <a:lnTo>
                  <a:pt x="72390" y="340233"/>
                </a:lnTo>
                <a:lnTo>
                  <a:pt x="108331" y="362712"/>
                </a:lnTo>
                <a:lnTo>
                  <a:pt x="149098" y="377063"/>
                </a:lnTo>
                <a:lnTo>
                  <a:pt x="193421" y="382142"/>
                </a:lnTo>
                <a:lnTo>
                  <a:pt x="237744" y="377063"/>
                </a:lnTo>
                <a:lnTo>
                  <a:pt x="278511" y="362712"/>
                </a:lnTo>
                <a:lnTo>
                  <a:pt x="314451" y="340233"/>
                </a:lnTo>
                <a:lnTo>
                  <a:pt x="344424" y="310641"/>
                </a:lnTo>
                <a:lnTo>
                  <a:pt x="367157" y="275082"/>
                </a:lnTo>
                <a:lnTo>
                  <a:pt x="381762" y="234950"/>
                </a:lnTo>
                <a:lnTo>
                  <a:pt x="386842" y="191135"/>
                </a:lnTo>
                <a:lnTo>
                  <a:pt x="381762" y="147192"/>
                </a:lnTo>
                <a:lnTo>
                  <a:pt x="367157" y="107061"/>
                </a:lnTo>
                <a:lnTo>
                  <a:pt x="344424" y="71500"/>
                </a:lnTo>
                <a:lnTo>
                  <a:pt x="314451" y="41910"/>
                </a:lnTo>
                <a:lnTo>
                  <a:pt x="278511" y="19430"/>
                </a:lnTo>
                <a:lnTo>
                  <a:pt x="237744" y="5079"/>
                </a:lnTo>
                <a:lnTo>
                  <a:pt x="193421" y="0"/>
                </a:lnTo>
                <a:close/>
              </a:path>
            </a:pathLst>
          </a:custGeom>
          <a:solidFill>
            <a:srgbClr val="FFFFFF"/>
          </a:solidFill>
        </p:spPr>
        <p:txBody>
          <a:bodyPr wrap="square" lIns="0" tIns="0" rIns="0" bIns="0" rtlCol="0"/>
          <a:lstStyle/>
          <a:p>
            <a:endParaRPr/>
          </a:p>
        </p:txBody>
      </p:sp>
      <p:sp>
        <p:nvSpPr>
          <p:cNvPr id="32" name="object 32"/>
          <p:cNvSpPr/>
          <p:nvPr/>
        </p:nvSpPr>
        <p:spPr>
          <a:xfrm>
            <a:off x="10160507" y="1485900"/>
            <a:ext cx="387350" cy="382270"/>
          </a:xfrm>
          <a:custGeom>
            <a:avLst/>
            <a:gdLst/>
            <a:ahLst/>
            <a:cxnLst/>
            <a:rect l="l" t="t" r="r" b="b"/>
            <a:pathLst>
              <a:path w="387350" h="382269">
                <a:moveTo>
                  <a:pt x="0" y="191135"/>
                </a:moveTo>
                <a:lnTo>
                  <a:pt x="5080" y="147192"/>
                </a:lnTo>
                <a:lnTo>
                  <a:pt x="19685" y="107061"/>
                </a:lnTo>
                <a:lnTo>
                  <a:pt x="42418" y="71500"/>
                </a:lnTo>
                <a:lnTo>
                  <a:pt x="72390" y="41910"/>
                </a:lnTo>
                <a:lnTo>
                  <a:pt x="108331" y="19430"/>
                </a:lnTo>
                <a:lnTo>
                  <a:pt x="149098" y="5079"/>
                </a:lnTo>
                <a:lnTo>
                  <a:pt x="193421" y="0"/>
                </a:lnTo>
                <a:lnTo>
                  <a:pt x="237744" y="5079"/>
                </a:lnTo>
                <a:lnTo>
                  <a:pt x="278511" y="19430"/>
                </a:lnTo>
                <a:lnTo>
                  <a:pt x="314451" y="41910"/>
                </a:lnTo>
                <a:lnTo>
                  <a:pt x="344424" y="71500"/>
                </a:lnTo>
                <a:lnTo>
                  <a:pt x="367157" y="107061"/>
                </a:lnTo>
                <a:lnTo>
                  <a:pt x="381762" y="147192"/>
                </a:lnTo>
                <a:lnTo>
                  <a:pt x="386842" y="191135"/>
                </a:lnTo>
                <a:lnTo>
                  <a:pt x="381762" y="234950"/>
                </a:lnTo>
                <a:lnTo>
                  <a:pt x="367157" y="275082"/>
                </a:lnTo>
                <a:lnTo>
                  <a:pt x="344424" y="310641"/>
                </a:lnTo>
                <a:lnTo>
                  <a:pt x="314451" y="340233"/>
                </a:lnTo>
                <a:lnTo>
                  <a:pt x="278511" y="362712"/>
                </a:lnTo>
                <a:lnTo>
                  <a:pt x="237744" y="377063"/>
                </a:lnTo>
                <a:lnTo>
                  <a:pt x="193421" y="382142"/>
                </a:lnTo>
                <a:lnTo>
                  <a:pt x="149098" y="377063"/>
                </a:lnTo>
                <a:lnTo>
                  <a:pt x="108331" y="362712"/>
                </a:lnTo>
                <a:lnTo>
                  <a:pt x="72390" y="340233"/>
                </a:lnTo>
                <a:lnTo>
                  <a:pt x="42418" y="310641"/>
                </a:lnTo>
                <a:lnTo>
                  <a:pt x="19685" y="275082"/>
                </a:lnTo>
                <a:lnTo>
                  <a:pt x="5080" y="234950"/>
                </a:lnTo>
                <a:lnTo>
                  <a:pt x="0" y="191135"/>
                </a:lnTo>
                <a:close/>
              </a:path>
            </a:pathLst>
          </a:custGeom>
          <a:ln w="12192">
            <a:solidFill>
              <a:srgbClr val="2D528F"/>
            </a:solidFill>
          </a:ln>
        </p:spPr>
        <p:txBody>
          <a:bodyPr wrap="square" lIns="0" tIns="0" rIns="0" bIns="0" rtlCol="0"/>
          <a:lstStyle/>
          <a:p>
            <a:endParaRPr>
              <a:latin typeface="Basic Sans Light"/>
            </a:endParaRPr>
          </a:p>
        </p:txBody>
      </p:sp>
      <p:sp>
        <p:nvSpPr>
          <p:cNvPr id="33" name="object 33"/>
          <p:cNvSpPr txBox="1"/>
          <p:nvPr/>
        </p:nvSpPr>
        <p:spPr>
          <a:xfrm>
            <a:off x="6250940" y="1500632"/>
            <a:ext cx="4176395" cy="299720"/>
          </a:xfrm>
          <a:prstGeom prst="rect">
            <a:avLst/>
          </a:prstGeom>
        </p:spPr>
        <p:txBody>
          <a:bodyPr vert="horz" wrap="square" lIns="0" tIns="12700" rIns="0" bIns="0" rtlCol="0">
            <a:spAutoFit/>
          </a:bodyPr>
          <a:lstStyle/>
          <a:p>
            <a:pPr marL="12700">
              <a:lnSpc>
                <a:spcPct val="100000"/>
              </a:lnSpc>
              <a:spcBef>
                <a:spcPts val="100"/>
              </a:spcBef>
              <a:tabLst>
                <a:tab pos="4046854" algn="l"/>
              </a:tabLst>
            </a:pPr>
            <a:r>
              <a:rPr sz="1800" b="1" u="heavy" dirty="0">
                <a:solidFill>
                  <a:srgbClr val="0000FF"/>
                </a:solidFill>
                <a:uFill>
                  <a:solidFill>
                    <a:srgbClr val="0000FF"/>
                  </a:solidFill>
                </a:uFill>
                <a:latin typeface="Basic Sans Light"/>
                <a:cs typeface="Calibri"/>
                <a:hlinkClick r:id="rId2" action="ppaction://hlinksldjump"/>
              </a:rPr>
              <a:t>1</a:t>
            </a:r>
            <a:r>
              <a:rPr sz="1800" b="1" dirty="0">
                <a:solidFill>
                  <a:srgbClr val="0000FF"/>
                </a:solidFill>
                <a:latin typeface="Basic Sans Light"/>
                <a:cs typeface="Calibri"/>
              </a:rPr>
              <a:t>	</a:t>
            </a:r>
            <a:r>
              <a:rPr sz="1800" b="1" u="heavy" dirty="0">
                <a:solidFill>
                  <a:srgbClr val="0000FF"/>
                </a:solidFill>
                <a:uFill>
                  <a:solidFill>
                    <a:srgbClr val="0000FF"/>
                  </a:solidFill>
                </a:uFill>
                <a:latin typeface="Basic Sans Light"/>
                <a:cs typeface="Calibri"/>
                <a:hlinkClick r:id="rId3" action="ppaction://hlinksldjump"/>
              </a:rPr>
              <a:t>3</a:t>
            </a:r>
            <a:endParaRPr sz="1800" dirty="0">
              <a:latin typeface="Basic Sans Light"/>
              <a:cs typeface="Calibri"/>
            </a:endParaRPr>
          </a:p>
        </p:txBody>
      </p:sp>
      <p:sp>
        <p:nvSpPr>
          <p:cNvPr id="34" name="object 34"/>
          <p:cNvSpPr/>
          <p:nvPr/>
        </p:nvSpPr>
        <p:spPr>
          <a:xfrm>
            <a:off x="10952988" y="3418332"/>
            <a:ext cx="385445" cy="382270"/>
          </a:xfrm>
          <a:custGeom>
            <a:avLst/>
            <a:gdLst/>
            <a:ahLst/>
            <a:cxnLst/>
            <a:rect l="l" t="t" r="r" b="b"/>
            <a:pathLst>
              <a:path w="385445" h="382270">
                <a:moveTo>
                  <a:pt x="192531" y="0"/>
                </a:moveTo>
                <a:lnTo>
                  <a:pt x="148462" y="5079"/>
                </a:lnTo>
                <a:lnTo>
                  <a:pt x="107822" y="19430"/>
                </a:lnTo>
                <a:lnTo>
                  <a:pt x="72135" y="41909"/>
                </a:lnTo>
                <a:lnTo>
                  <a:pt x="42290" y="71500"/>
                </a:lnTo>
                <a:lnTo>
                  <a:pt x="19557" y="107060"/>
                </a:lnTo>
                <a:lnTo>
                  <a:pt x="5079" y="147192"/>
                </a:lnTo>
                <a:lnTo>
                  <a:pt x="0" y="191007"/>
                </a:lnTo>
                <a:lnTo>
                  <a:pt x="5079" y="234949"/>
                </a:lnTo>
                <a:lnTo>
                  <a:pt x="19557" y="275081"/>
                </a:lnTo>
                <a:lnTo>
                  <a:pt x="42290" y="310641"/>
                </a:lnTo>
                <a:lnTo>
                  <a:pt x="72135" y="340232"/>
                </a:lnTo>
                <a:lnTo>
                  <a:pt x="107822" y="362711"/>
                </a:lnTo>
                <a:lnTo>
                  <a:pt x="148462" y="377062"/>
                </a:lnTo>
                <a:lnTo>
                  <a:pt x="192531" y="382142"/>
                </a:lnTo>
                <a:lnTo>
                  <a:pt x="236600" y="377062"/>
                </a:lnTo>
                <a:lnTo>
                  <a:pt x="277240" y="362711"/>
                </a:lnTo>
                <a:lnTo>
                  <a:pt x="312927" y="340232"/>
                </a:lnTo>
                <a:lnTo>
                  <a:pt x="342772" y="310641"/>
                </a:lnTo>
                <a:lnTo>
                  <a:pt x="365505" y="275081"/>
                </a:lnTo>
                <a:lnTo>
                  <a:pt x="379983" y="234949"/>
                </a:lnTo>
                <a:lnTo>
                  <a:pt x="385063" y="191007"/>
                </a:lnTo>
                <a:lnTo>
                  <a:pt x="379983" y="147192"/>
                </a:lnTo>
                <a:lnTo>
                  <a:pt x="365505" y="107060"/>
                </a:lnTo>
                <a:lnTo>
                  <a:pt x="342772" y="71500"/>
                </a:lnTo>
                <a:lnTo>
                  <a:pt x="312927" y="41909"/>
                </a:lnTo>
                <a:lnTo>
                  <a:pt x="277240" y="19430"/>
                </a:lnTo>
                <a:lnTo>
                  <a:pt x="236600" y="5079"/>
                </a:lnTo>
                <a:lnTo>
                  <a:pt x="192531" y="0"/>
                </a:lnTo>
                <a:close/>
              </a:path>
            </a:pathLst>
          </a:custGeom>
          <a:solidFill>
            <a:srgbClr val="FFFFFF"/>
          </a:solidFill>
        </p:spPr>
        <p:txBody>
          <a:bodyPr wrap="square" lIns="0" tIns="0" rIns="0" bIns="0" rtlCol="0"/>
          <a:lstStyle/>
          <a:p>
            <a:endParaRPr/>
          </a:p>
        </p:txBody>
      </p:sp>
      <p:sp>
        <p:nvSpPr>
          <p:cNvPr id="35" name="object 35"/>
          <p:cNvSpPr/>
          <p:nvPr/>
        </p:nvSpPr>
        <p:spPr>
          <a:xfrm>
            <a:off x="10952988" y="3418332"/>
            <a:ext cx="385445" cy="382270"/>
          </a:xfrm>
          <a:custGeom>
            <a:avLst/>
            <a:gdLst/>
            <a:ahLst/>
            <a:cxnLst/>
            <a:rect l="l" t="t" r="r" b="b"/>
            <a:pathLst>
              <a:path w="385445" h="382270">
                <a:moveTo>
                  <a:pt x="0" y="191007"/>
                </a:moveTo>
                <a:lnTo>
                  <a:pt x="5079" y="147192"/>
                </a:lnTo>
                <a:lnTo>
                  <a:pt x="19557" y="107060"/>
                </a:lnTo>
                <a:lnTo>
                  <a:pt x="42290" y="71500"/>
                </a:lnTo>
                <a:lnTo>
                  <a:pt x="72135" y="41909"/>
                </a:lnTo>
                <a:lnTo>
                  <a:pt x="107822" y="19430"/>
                </a:lnTo>
                <a:lnTo>
                  <a:pt x="148462" y="5079"/>
                </a:lnTo>
                <a:lnTo>
                  <a:pt x="192531" y="0"/>
                </a:lnTo>
                <a:lnTo>
                  <a:pt x="236600" y="5079"/>
                </a:lnTo>
                <a:lnTo>
                  <a:pt x="277240" y="19430"/>
                </a:lnTo>
                <a:lnTo>
                  <a:pt x="312927" y="41909"/>
                </a:lnTo>
                <a:lnTo>
                  <a:pt x="342772" y="71500"/>
                </a:lnTo>
                <a:lnTo>
                  <a:pt x="365505" y="107060"/>
                </a:lnTo>
                <a:lnTo>
                  <a:pt x="379983" y="147192"/>
                </a:lnTo>
                <a:lnTo>
                  <a:pt x="385063" y="191007"/>
                </a:lnTo>
                <a:lnTo>
                  <a:pt x="379983" y="234949"/>
                </a:lnTo>
                <a:lnTo>
                  <a:pt x="365505" y="275081"/>
                </a:lnTo>
                <a:lnTo>
                  <a:pt x="342772" y="310641"/>
                </a:lnTo>
                <a:lnTo>
                  <a:pt x="312927" y="340232"/>
                </a:lnTo>
                <a:lnTo>
                  <a:pt x="277240" y="362711"/>
                </a:lnTo>
                <a:lnTo>
                  <a:pt x="236600" y="377062"/>
                </a:lnTo>
                <a:lnTo>
                  <a:pt x="192531" y="382142"/>
                </a:lnTo>
                <a:lnTo>
                  <a:pt x="148462" y="377062"/>
                </a:lnTo>
                <a:lnTo>
                  <a:pt x="107822" y="362711"/>
                </a:lnTo>
                <a:lnTo>
                  <a:pt x="72135" y="340232"/>
                </a:lnTo>
                <a:lnTo>
                  <a:pt x="42290" y="310641"/>
                </a:lnTo>
                <a:lnTo>
                  <a:pt x="19557" y="275081"/>
                </a:lnTo>
                <a:lnTo>
                  <a:pt x="5079" y="234949"/>
                </a:lnTo>
                <a:lnTo>
                  <a:pt x="0" y="191007"/>
                </a:lnTo>
                <a:close/>
              </a:path>
            </a:pathLst>
          </a:custGeom>
          <a:ln w="12192">
            <a:solidFill>
              <a:srgbClr val="2D528F"/>
            </a:solidFill>
          </a:ln>
        </p:spPr>
        <p:txBody>
          <a:bodyPr wrap="square" lIns="0" tIns="0" rIns="0" bIns="0" rtlCol="0"/>
          <a:lstStyle/>
          <a:p>
            <a:endParaRPr/>
          </a:p>
        </p:txBody>
      </p:sp>
      <p:sp>
        <p:nvSpPr>
          <p:cNvPr id="36" name="object 36"/>
          <p:cNvSpPr txBox="1"/>
          <p:nvPr/>
        </p:nvSpPr>
        <p:spPr>
          <a:xfrm>
            <a:off x="11078718" y="3428492"/>
            <a:ext cx="141605" cy="29972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0000FF"/>
                </a:solidFill>
                <a:uFill>
                  <a:solidFill>
                    <a:srgbClr val="0000FF"/>
                  </a:solidFill>
                </a:uFill>
                <a:latin typeface="Basic Sans Light"/>
                <a:cs typeface="Calibri"/>
                <a:hlinkClick r:id="rId4" action="ppaction://hlinksldjump"/>
              </a:rPr>
              <a:t>4</a:t>
            </a:r>
            <a:endParaRPr sz="1800">
              <a:latin typeface="Basic Sans Light"/>
              <a:cs typeface="Calibri"/>
            </a:endParaRPr>
          </a:p>
        </p:txBody>
      </p:sp>
      <p:sp>
        <p:nvSpPr>
          <p:cNvPr id="37" name="object 37"/>
          <p:cNvSpPr txBox="1"/>
          <p:nvPr/>
        </p:nvSpPr>
        <p:spPr>
          <a:xfrm>
            <a:off x="9526905" y="3263900"/>
            <a:ext cx="1268730" cy="684530"/>
          </a:xfrm>
          <a:prstGeom prst="rect">
            <a:avLst/>
          </a:prstGeom>
        </p:spPr>
        <p:txBody>
          <a:bodyPr vert="horz" wrap="square" lIns="0" tIns="3810" rIns="0" bIns="0" rtlCol="0">
            <a:spAutoFit/>
          </a:bodyPr>
          <a:lstStyle/>
          <a:p>
            <a:pPr marL="12700" marR="5080" algn="ctr">
              <a:lnSpc>
                <a:spcPct val="104299"/>
              </a:lnSpc>
              <a:spcBef>
                <a:spcPts val="30"/>
              </a:spcBef>
            </a:pPr>
            <a:r>
              <a:rPr sz="1400" b="1" spc="-5" dirty="0">
                <a:solidFill>
                  <a:srgbClr val="FFFFFF"/>
                </a:solidFill>
                <a:latin typeface="Basic Sans Light"/>
                <a:cs typeface="Arial"/>
              </a:rPr>
              <a:t>Benchmark</a:t>
            </a:r>
            <a:r>
              <a:rPr sz="1400" b="1" spc="-155" dirty="0">
                <a:solidFill>
                  <a:srgbClr val="FFFFFF"/>
                </a:solidFill>
                <a:latin typeface="Basic Sans Light"/>
                <a:cs typeface="Arial"/>
              </a:rPr>
              <a:t> </a:t>
            </a:r>
            <a:r>
              <a:rPr sz="1400" b="1" spc="-5" dirty="0">
                <a:solidFill>
                  <a:srgbClr val="FFFFFF"/>
                </a:solidFill>
                <a:latin typeface="Basic Sans Light"/>
                <a:cs typeface="Arial"/>
              </a:rPr>
              <a:t>for  Internal audit  </a:t>
            </a:r>
            <a:r>
              <a:rPr sz="1400" b="1" dirty="0">
                <a:solidFill>
                  <a:srgbClr val="FFFFFF"/>
                </a:solidFill>
                <a:latin typeface="Basic Sans Light"/>
                <a:cs typeface="Arial"/>
              </a:rPr>
              <a:t>practice</a:t>
            </a:r>
            <a:endParaRPr sz="1400">
              <a:latin typeface="Basic Sans Light"/>
              <a:cs typeface="Arial"/>
            </a:endParaRPr>
          </a:p>
        </p:txBody>
      </p:sp>
      <p:sp>
        <p:nvSpPr>
          <p:cNvPr id="38" name="object 38"/>
          <p:cNvSpPr/>
          <p:nvPr/>
        </p:nvSpPr>
        <p:spPr>
          <a:xfrm>
            <a:off x="10155935" y="5378196"/>
            <a:ext cx="387350" cy="382270"/>
          </a:xfrm>
          <a:custGeom>
            <a:avLst/>
            <a:gdLst/>
            <a:ahLst/>
            <a:cxnLst/>
            <a:rect l="l" t="t" r="r" b="b"/>
            <a:pathLst>
              <a:path w="387350" h="382270">
                <a:moveTo>
                  <a:pt x="193421" y="0"/>
                </a:moveTo>
                <a:lnTo>
                  <a:pt x="149098" y="5079"/>
                </a:lnTo>
                <a:lnTo>
                  <a:pt x="108331" y="19430"/>
                </a:lnTo>
                <a:lnTo>
                  <a:pt x="72390" y="41909"/>
                </a:lnTo>
                <a:lnTo>
                  <a:pt x="42418" y="71500"/>
                </a:lnTo>
                <a:lnTo>
                  <a:pt x="19685" y="107060"/>
                </a:lnTo>
                <a:lnTo>
                  <a:pt x="5080" y="147192"/>
                </a:lnTo>
                <a:lnTo>
                  <a:pt x="0" y="191007"/>
                </a:lnTo>
                <a:lnTo>
                  <a:pt x="5080" y="234886"/>
                </a:lnTo>
                <a:lnTo>
                  <a:pt x="19685" y="275094"/>
                </a:lnTo>
                <a:lnTo>
                  <a:pt x="42418" y="310578"/>
                </a:lnTo>
                <a:lnTo>
                  <a:pt x="72390" y="340169"/>
                </a:lnTo>
                <a:lnTo>
                  <a:pt x="108331" y="362724"/>
                </a:lnTo>
                <a:lnTo>
                  <a:pt x="149098" y="377101"/>
                </a:lnTo>
                <a:lnTo>
                  <a:pt x="193421" y="382142"/>
                </a:lnTo>
                <a:lnTo>
                  <a:pt x="237744" y="377101"/>
                </a:lnTo>
                <a:lnTo>
                  <a:pt x="278511" y="362724"/>
                </a:lnTo>
                <a:lnTo>
                  <a:pt x="314452" y="340169"/>
                </a:lnTo>
                <a:lnTo>
                  <a:pt x="344424" y="310578"/>
                </a:lnTo>
                <a:lnTo>
                  <a:pt x="367157" y="275094"/>
                </a:lnTo>
                <a:lnTo>
                  <a:pt x="381762" y="234886"/>
                </a:lnTo>
                <a:lnTo>
                  <a:pt x="386842" y="191007"/>
                </a:lnTo>
                <a:lnTo>
                  <a:pt x="381762" y="147192"/>
                </a:lnTo>
                <a:lnTo>
                  <a:pt x="367157" y="107060"/>
                </a:lnTo>
                <a:lnTo>
                  <a:pt x="344424" y="71500"/>
                </a:lnTo>
                <a:lnTo>
                  <a:pt x="314452" y="41909"/>
                </a:lnTo>
                <a:lnTo>
                  <a:pt x="278511" y="19430"/>
                </a:lnTo>
                <a:lnTo>
                  <a:pt x="237744" y="5079"/>
                </a:lnTo>
                <a:lnTo>
                  <a:pt x="193421" y="0"/>
                </a:lnTo>
                <a:close/>
              </a:path>
            </a:pathLst>
          </a:custGeom>
          <a:solidFill>
            <a:srgbClr val="FFFFFF"/>
          </a:solidFill>
        </p:spPr>
        <p:txBody>
          <a:bodyPr wrap="square" lIns="0" tIns="0" rIns="0" bIns="0" rtlCol="0"/>
          <a:lstStyle/>
          <a:p>
            <a:endParaRPr>
              <a:latin typeface="Basic Sans Light"/>
            </a:endParaRPr>
          </a:p>
        </p:txBody>
      </p:sp>
      <p:sp>
        <p:nvSpPr>
          <p:cNvPr id="39" name="object 39"/>
          <p:cNvSpPr/>
          <p:nvPr/>
        </p:nvSpPr>
        <p:spPr>
          <a:xfrm>
            <a:off x="10155935" y="5378196"/>
            <a:ext cx="387350" cy="382270"/>
          </a:xfrm>
          <a:custGeom>
            <a:avLst/>
            <a:gdLst/>
            <a:ahLst/>
            <a:cxnLst/>
            <a:rect l="l" t="t" r="r" b="b"/>
            <a:pathLst>
              <a:path w="387350" h="382270">
                <a:moveTo>
                  <a:pt x="0" y="191007"/>
                </a:moveTo>
                <a:lnTo>
                  <a:pt x="5080" y="147192"/>
                </a:lnTo>
                <a:lnTo>
                  <a:pt x="19685" y="107060"/>
                </a:lnTo>
                <a:lnTo>
                  <a:pt x="42418" y="71500"/>
                </a:lnTo>
                <a:lnTo>
                  <a:pt x="72390" y="41909"/>
                </a:lnTo>
                <a:lnTo>
                  <a:pt x="108331" y="19430"/>
                </a:lnTo>
                <a:lnTo>
                  <a:pt x="149098" y="5079"/>
                </a:lnTo>
                <a:lnTo>
                  <a:pt x="193421" y="0"/>
                </a:lnTo>
                <a:lnTo>
                  <a:pt x="237744" y="5079"/>
                </a:lnTo>
                <a:lnTo>
                  <a:pt x="278511" y="19430"/>
                </a:lnTo>
                <a:lnTo>
                  <a:pt x="314452" y="41909"/>
                </a:lnTo>
                <a:lnTo>
                  <a:pt x="344424" y="71500"/>
                </a:lnTo>
                <a:lnTo>
                  <a:pt x="367157" y="107060"/>
                </a:lnTo>
                <a:lnTo>
                  <a:pt x="381762" y="147192"/>
                </a:lnTo>
                <a:lnTo>
                  <a:pt x="386842" y="191007"/>
                </a:lnTo>
                <a:lnTo>
                  <a:pt x="381762" y="234886"/>
                </a:lnTo>
                <a:lnTo>
                  <a:pt x="367157" y="275094"/>
                </a:lnTo>
                <a:lnTo>
                  <a:pt x="344424" y="310578"/>
                </a:lnTo>
                <a:lnTo>
                  <a:pt x="314452" y="340169"/>
                </a:lnTo>
                <a:lnTo>
                  <a:pt x="278511" y="362724"/>
                </a:lnTo>
                <a:lnTo>
                  <a:pt x="237744" y="377101"/>
                </a:lnTo>
                <a:lnTo>
                  <a:pt x="193421" y="382142"/>
                </a:lnTo>
                <a:lnTo>
                  <a:pt x="149098" y="377101"/>
                </a:lnTo>
                <a:lnTo>
                  <a:pt x="108331" y="362724"/>
                </a:lnTo>
                <a:lnTo>
                  <a:pt x="72390" y="340169"/>
                </a:lnTo>
                <a:lnTo>
                  <a:pt x="42418" y="310578"/>
                </a:lnTo>
                <a:lnTo>
                  <a:pt x="19685" y="275094"/>
                </a:lnTo>
                <a:lnTo>
                  <a:pt x="5080" y="234886"/>
                </a:lnTo>
                <a:lnTo>
                  <a:pt x="0" y="191007"/>
                </a:lnTo>
                <a:close/>
              </a:path>
            </a:pathLst>
          </a:custGeom>
          <a:ln w="12192">
            <a:solidFill>
              <a:srgbClr val="2D528F"/>
            </a:solidFill>
          </a:ln>
        </p:spPr>
        <p:txBody>
          <a:bodyPr wrap="square" lIns="0" tIns="0" rIns="0" bIns="0" rtlCol="0"/>
          <a:lstStyle/>
          <a:p>
            <a:endParaRPr/>
          </a:p>
        </p:txBody>
      </p:sp>
      <p:sp>
        <p:nvSpPr>
          <p:cNvPr id="40" name="object 40"/>
          <p:cNvSpPr txBox="1"/>
          <p:nvPr/>
        </p:nvSpPr>
        <p:spPr>
          <a:xfrm>
            <a:off x="10281031" y="5391403"/>
            <a:ext cx="141605" cy="29972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0000FF"/>
                </a:solidFill>
                <a:uFill>
                  <a:solidFill>
                    <a:srgbClr val="0000FF"/>
                  </a:solidFill>
                </a:uFill>
                <a:latin typeface="Calibri"/>
                <a:cs typeface="Calibri"/>
                <a:hlinkClick r:id="rId5" action="ppaction://hlinksldjump"/>
              </a:rPr>
              <a:t>5</a:t>
            </a:r>
            <a:endParaRPr sz="1800">
              <a:latin typeface="Calibri"/>
              <a:cs typeface="Calibri"/>
            </a:endParaRPr>
          </a:p>
        </p:txBody>
      </p:sp>
      <p:sp>
        <p:nvSpPr>
          <p:cNvPr id="41" name="object 41"/>
          <p:cNvSpPr/>
          <p:nvPr/>
        </p:nvSpPr>
        <p:spPr>
          <a:xfrm>
            <a:off x="8154923" y="6181344"/>
            <a:ext cx="385445" cy="382270"/>
          </a:xfrm>
          <a:custGeom>
            <a:avLst/>
            <a:gdLst/>
            <a:ahLst/>
            <a:cxnLst/>
            <a:rect l="l" t="t" r="r" b="b"/>
            <a:pathLst>
              <a:path w="385445" h="382270">
                <a:moveTo>
                  <a:pt x="192531" y="0"/>
                </a:moveTo>
                <a:lnTo>
                  <a:pt x="148462" y="5041"/>
                </a:lnTo>
                <a:lnTo>
                  <a:pt x="107823" y="19418"/>
                </a:lnTo>
                <a:lnTo>
                  <a:pt x="72135" y="41973"/>
                </a:lnTo>
                <a:lnTo>
                  <a:pt x="42291" y="71564"/>
                </a:lnTo>
                <a:lnTo>
                  <a:pt x="19557" y="107048"/>
                </a:lnTo>
                <a:lnTo>
                  <a:pt x="5079" y="147256"/>
                </a:lnTo>
                <a:lnTo>
                  <a:pt x="0" y="191071"/>
                </a:lnTo>
                <a:lnTo>
                  <a:pt x="5079" y="234886"/>
                </a:lnTo>
                <a:lnTo>
                  <a:pt x="19557" y="275094"/>
                </a:lnTo>
                <a:lnTo>
                  <a:pt x="42291" y="310578"/>
                </a:lnTo>
                <a:lnTo>
                  <a:pt x="72135" y="340169"/>
                </a:lnTo>
                <a:lnTo>
                  <a:pt x="107823" y="362724"/>
                </a:lnTo>
                <a:lnTo>
                  <a:pt x="148462" y="377101"/>
                </a:lnTo>
                <a:lnTo>
                  <a:pt x="192531" y="382142"/>
                </a:lnTo>
                <a:lnTo>
                  <a:pt x="236600" y="377101"/>
                </a:lnTo>
                <a:lnTo>
                  <a:pt x="277241" y="362724"/>
                </a:lnTo>
                <a:lnTo>
                  <a:pt x="312927" y="340169"/>
                </a:lnTo>
                <a:lnTo>
                  <a:pt x="342773" y="310578"/>
                </a:lnTo>
                <a:lnTo>
                  <a:pt x="365505" y="275094"/>
                </a:lnTo>
                <a:lnTo>
                  <a:pt x="379983" y="234886"/>
                </a:lnTo>
                <a:lnTo>
                  <a:pt x="385064" y="191071"/>
                </a:lnTo>
                <a:lnTo>
                  <a:pt x="379983" y="147256"/>
                </a:lnTo>
                <a:lnTo>
                  <a:pt x="365505" y="107048"/>
                </a:lnTo>
                <a:lnTo>
                  <a:pt x="342773" y="71564"/>
                </a:lnTo>
                <a:lnTo>
                  <a:pt x="312927" y="41973"/>
                </a:lnTo>
                <a:lnTo>
                  <a:pt x="277241" y="19418"/>
                </a:lnTo>
                <a:lnTo>
                  <a:pt x="236600" y="5041"/>
                </a:lnTo>
                <a:lnTo>
                  <a:pt x="192531" y="0"/>
                </a:lnTo>
                <a:close/>
              </a:path>
            </a:pathLst>
          </a:custGeom>
          <a:solidFill>
            <a:srgbClr val="FFFFFF"/>
          </a:solidFill>
        </p:spPr>
        <p:txBody>
          <a:bodyPr wrap="square" lIns="0" tIns="0" rIns="0" bIns="0" rtlCol="0"/>
          <a:lstStyle/>
          <a:p>
            <a:endParaRPr/>
          </a:p>
        </p:txBody>
      </p:sp>
      <p:sp>
        <p:nvSpPr>
          <p:cNvPr id="42" name="object 42"/>
          <p:cNvSpPr/>
          <p:nvPr/>
        </p:nvSpPr>
        <p:spPr>
          <a:xfrm>
            <a:off x="8154923" y="6181344"/>
            <a:ext cx="385445" cy="382270"/>
          </a:xfrm>
          <a:custGeom>
            <a:avLst/>
            <a:gdLst/>
            <a:ahLst/>
            <a:cxnLst/>
            <a:rect l="l" t="t" r="r" b="b"/>
            <a:pathLst>
              <a:path w="385445" h="382270">
                <a:moveTo>
                  <a:pt x="0" y="191071"/>
                </a:moveTo>
                <a:lnTo>
                  <a:pt x="5079" y="147256"/>
                </a:lnTo>
                <a:lnTo>
                  <a:pt x="19557" y="107048"/>
                </a:lnTo>
                <a:lnTo>
                  <a:pt x="42291" y="71564"/>
                </a:lnTo>
                <a:lnTo>
                  <a:pt x="72135" y="41973"/>
                </a:lnTo>
                <a:lnTo>
                  <a:pt x="107823" y="19418"/>
                </a:lnTo>
                <a:lnTo>
                  <a:pt x="148462" y="5041"/>
                </a:lnTo>
                <a:lnTo>
                  <a:pt x="192531" y="0"/>
                </a:lnTo>
                <a:lnTo>
                  <a:pt x="236600" y="5041"/>
                </a:lnTo>
                <a:lnTo>
                  <a:pt x="277241" y="19418"/>
                </a:lnTo>
                <a:lnTo>
                  <a:pt x="312927" y="41973"/>
                </a:lnTo>
                <a:lnTo>
                  <a:pt x="342773" y="71564"/>
                </a:lnTo>
                <a:lnTo>
                  <a:pt x="365505" y="107048"/>
                </a:lnTo>
                <a:lnTo>
                  <a:pt x="379983" y="147256"/>
                </a:lnTo>
                <a:lnTo>
                  <a:pt x="385064" y="191071"/>
                </a:lnTo>
                <a:lnTo>
                  <a:pt x="379983" y="234886"/>
                </a:lnTo>
                <a:lnTo>
                  <a:pt x="365505" y="275094"/>
                </a:lnTo>
                <a:lnTo>
                  <a:pt x="342773" y="310578"/>
                </a:lnTo>
                <a:lnTo>
                  <a:pt x="312927" y="340169"/>
                </a:lnTo>
                <a:lnTo>
                  <a:pt x="277241" y="362724"/>
                </a:lnTo>
                <a:lnTo>
                  <a:pt x="236600" y="377101"/>
                </a:lnTo>
                <a:lnTo>
                  <a:pt x="192531" y="382142"/>
                </a:lnTo>
                <a:lnTo>
                  <a:pt x="148462" y="377101"/>
                </a:lnTo>
                <a:lnTo>
                  <a:pt x="107823" y="362724"/>
                </a:lnTo>
                <a:lnTo>
                  <a:pt x="72135" y="340169"/>
                </a:lnTo>
                <a:lnTo>
                  <a:pt x="42291" y="310578"/>
                </a:lnTo>
                <a:lnTo>
                  <a:pt x="19557" y="275094"/>
                </a:lnTo>
                <a:lnTo>
                  <a:pt x="5079" y="234886"/>
                </a:lnTo>
                <a:lnTo>
                  <a:pt x="0" y="191071"/>
                </a:lnTo>
                <a:close/>
              </a:path>
            </a:pathLst>
          </a:custGeom>
          <a:ln w="12192">
            <a:solidFill>
              <a:srgbClr val="2D528F"/>
            </a:solidFill>
          </a:ln>
        </p:spPr>
        <p:txBody>
          <a:bodyPr wrap="square" lIns="0" tIns="0" rIns="0" bIns="0" rtlCol="0"/>
          <a:lstStyle/>
          <a:p>
            <a:endParaRPr/>
          </a:p>
        </p:txBody>
      </p:sp>
      <p:sp>
        <p:nvSpPr>
          <p:cNvPr id="43" name="object 43"/>
          <p:cNvSpPr txBox="1"/>
          <p:nvPr/>
        </p:nvSpPr>
        <p:spPr>
          <a:xfrm>
            <a:off x="8279130" y="6194552"/>
            <a:ext cx="141605" cy="29972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0000FF"/>
                </a:solidFill>
                <a:uFill>
                  <a:solidFill>
                    <a:srgbClr val="0000FF"/>
                  </a:solidFill>
                </a:uFill>
                <a:latin typeface="Basic Sans Light"/>
                <a:cs typeface="Calibri"/>
                <a:hlinkClick r:id="rId6" action="ppaction://hlinksldjump"/>
              </a:rPr>
              <a:t>6</a:t>
            </a:r>
            <a:endParaRPr sz="1800">
              <a:latin typeface="Basic Sans Light"/>
              <a:cs typeface="Calibri"/>
            </a:endParaRPr>
          </a:p>
        </p:txBody>
      </p:sp>
      <p:sp>
        <p:nvSpPr>
          <p:cNvPr id="44" name="object 44"/>
          <p:cNvSpPr/>
          <p:nvPr/>
        </p:nvSpPr>
        <p:spPr>
          <a:xfrm>
            <a:off x="6112764" y="5373623"/>
            <a:ext cx="385445" cy="382270"/>
          </a:xfrm>
          <a:custGeom>
            <a:avLst/>
            <a:gdLst/>
            <a:ahLst/>
            <a:cxnLst/>
            <a:rect l="l" t="t" r="r" b="b"/>
            <a:pathLst>
              <a:path w="385445" h="382270">
                <a:moveTo>
                  <a:pt x="192532" y="0"/>
                </a:moveTo>
                <a:lnTo>
                  <a:pt x="148462" y="5079"/>
                </a:lnTo>
                <a:lnTo>
                  <a:pt x="107823" y="19431"/>
                </a:lnTo>
                <a:lnTo>
                  <a:pt x="72136" y="41909"/>
                </a:lnTo>
                <a:lnTo>
                  <a:pt x="42290" y="71500"/>
                </a:lnTo>
                <a:lnTo>
                  <a:pt x="19558" y="107060"/>
                </a:lnTo>
                <a:lnTo>
                  <a:pt x="5080" y="147192"/>
                </a:lnTo>
                <a:lnTo>
                  <a:pt x="0" y="191134"/>
                </a:lnTo>
                <a:lnTo>
                  <a:pt x="5080" y="234873"/>
                </a:lnTo>
                <a:lnTo>
                  <a:pt x="19558" y="275094"/>
                </a:lnTo>
                <a:lnTo>
                  <a:pt x="42290" y="310578"/>
                </a:lnTo>
                <a:lnTo>
                  <a:pt x="72136" y="340169"/>
                </a:lnTo>
                <a:lnTo>
                  <a:pt x="107823" y="362724"/>
                </a:lnTo>
                <a:lnTo>
                  <a:pt x="148462" y="377101"/>
                </a:lnTo>
                <a:lnTo>
                  <a:pt x="192532" y="382142"/>
                </a:lnTo>
                <a:lnTo>
                  <a:pt x="236600" y="377101"/>
                </a:lnTo>
                <a:lnTo>
                  <a:pt x="277240" y="362724"/>
                </a:lnTo>
                <a:lnTo>
                  <a:pt x="312927" y="340169"/>
                </a:lnTo>
                <a:lnTo>
                  <a:pt x="342773" y="310578"/>
                </a:lnTo>
                <a:lnTo>
                  <a:pt x="365506" y="275094"/>
                </a:lnTo>
                <a:lnTo>
                  <a:pt x="379984" y="234873"/>
                </a:lnTo>
                <a:lnTo>
                  <a:pt x="385063" y="191134"/>
                </a:lnTo>
                <a:lnTo>
                  <a:pt x="379984" y="147192"/>
                </a:lnTo>
                <a:lnTo>
                  <a:pt x="365506" y="107060"/>
                </a:lnTo>
                <a:lnTo>
                  <a:pt x="342773" y="71500"/>
                </a:lnTo>
                <a:lnTo>
                  <a:pt x="312927" y="41909"/>
                </a:lnTo>
                <a:lnTo>
                  <a:pt x="277240" y="19431"/>
                </a:lnTo>
                <a:lnTo>
                  <a:pt x="236600" y="5079"/>
                </a:lnTo>
                <a:lnTo>
                  <a:pt x="192532" y="0"/>
                </a:lnTo>
                <a:close/>
              </a:path>
            </a:pathLst>
          </a:custGeom>
          <a:solidFill>
            <a:srgbClr val="FFFFFF"/>
          </a:solidFill>
        </p:spPr>
        <p:txBody>
          <a:bodyPr wrap="square" lIns="0" tIns="0" rIns="0" bIns="0" rtlCol="0"/>
          <a:lstStyle/>
          <a:p>
            <a:endParaRPr>
              <a:latin typeface="Basic Sans Light"/>
            </a:endParaRPr>
          </a:p>
        </p:txBody>
      </p:sp>
      <p:sp>
        <p:nvSpPr>
          <p:cNvPr id="45" name="object 45"/>
          <p:cNvSpPr/>
          <p:nvPr/>
        </p:nvSpPr>
        <p:spPr>
          <a:xfrm>
            <a:off x="6112764" y="5373623"/>
            <a:ext cx="385445" cy="382270"/>
          </a:xfrm>
          <a:custGeom>
            <a:avLst/>
            <a:gdLst/>
            <a:ahLst/>
            <a:cxnLst/>
            <a:rect l="l" t="t" r="r" b="b"/>
            <a:pathLst>
              <a:path w="385445" h="382270">
                <a:moveTo>
                  <a:pt x="0" y="191134"/>
                </a:moveTo>
                <a:lnTo>
                  <a:pt x="5080" y="147192"/>
                </a:lnTo>
                <a:lnTo>
                  <a:pt x="19558" y="107060"/>
                </a:lnTo>
                <a:lnTo>
                  <a:pt x="42290" y="71500"/>
                </a:lnTo>
                <a:lnTo>
                  <a:pt x="72136" y="41909"/>
                </a:lnTo>
                <a:lnTo>
                  <a:pt x="107823" y="19431"/>
                </a:lnTo>
                <a:lnTo>
                  <a:pt x="148462" y="5079"/>
                </a:lnTo>
                <a:lnTo>
                  <a:pt x="192532" y="0"/>
                </a:lnTo>
                <a:lnTo>
                  <a:pt x="236600" y="5079"/>
                </a:lnTo>
                <a:lnTo>
                  <a:pt x="277240" y="19431"/>
                </a:lnTo>
                <a:lnTo>
                  <a:pt x="312927" y="41909"/>
                </a:lnTo>
                <a:lnTo>
                  <a:pt x="342773" y="71500"/>
                </a:lnTo>
                <a:lnTo>
                  <a:pt x="365506" y="107060"/>
                </a:lnTo>
                <a:lnTo>
                  <a:pt x="379984" y="147192"/>
                </a:lnTo>
                <a:lnTo>
                  <a:pt x="385063" y="191134"/>
                </a:lnTo>
                <a:lnTo>
                  <a:pt x="379984" y="234873"/>
                </a:lnTo>
                <a:lnTo>
                  <a:pt x="365506" y="275094"/>
                </a:lnTo>
                <a:lnTo>
                  <a:pt x="342773" y="310578"/>
                </a:lnTo>
                <a:lnTo>
                  <a:pt x="312927" y="340169"/>
                </a:lnTo>
                <a:lnTo>
                  <a:pt x="277240" y="362724"/>
                </a:lnTo>
                <a:lnTo>
                  <a:pt x="236600" y="377101"/>
                </a:lnTo>
                <a:lnTo>
                  <a:pt x="192532" y="382142"/>
                </a:lnTo>
                <a:lnTo>
                  <a:pt x="148462" y="377101"/>
                </a:lnTo>
                <a:lnTo>
                  <a:pt x="107823" y="362724"/>
                </a:lnTo>
                <a:lnTo>
                  <a:pt x="72136" y="340169"/>
                </a:lnTo>
                <a:lnTo>
                  <a:pt x="42290" y="310578"/>
                </a:lnTo>
                <a:lnTo>
                  <a:pt x="19558" y="275094"/>
                </a:lnTo>
                <a:lnTo>
                  <a:pt x="5080" y="234873"/>
                </a:lnTo>
                <a:lnTo>
                  <a:pt x="0" y="191134"/>
                </a:lnTo>
                <a:close/>
              </a:path>
            </a:pathLst>
          </a:custGeom>
          <a:ln w="12192">
            <a:solidFill>
              <a:srgbClr val="2D528F"/>
            </a:solidFill>
          </a:ln>
        </p:spPr>
        <p:txBody>
          <a:bodyPr wrap="square" lIns="0" tIns="0" rIns="0" bIns="0" rtlCol="0"/>
          <a:lstStyle/>
          <a:p>
            <a:endParaRPr/>
          </a:p>
        </p:txBody>
      </p:sp>
      <p:sp>
        <p:nvSpPr>
          <p:cNvPr id="46" name="object 46"/>
          <p:cNvSpPr txBox="1"/>
          <p:nvPr/>
        </p:nvSpPr>
        <p:spPr>
          <a:xfrm>
            <a:off x="6236334" y="5386832"/>
            <a:ext cx="141605" cy="29972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0000FF"/>
                </a:solidFill>
                <a:uFill>
                  <a:solidFill>
                    <a:srgbClr val="0000FF"/>
                  </a:solidFill>
                </a:uFill>
                <a:latin typeface="Calibri"/>
                <a:cs typeface="Calibri"/>
                <a:hlinkClick r:id="rId7" action="ppaction://hlinksldjump"/>
              </a:rPr>
              <a:t>7</a:t>
            </a:r>
            <a:endParaRPr sz="1800">
              <a:latin typeface="Calibri"/>
              <a:cs typeface="Calibri"/>
            </a:endParaRPr>
          </a:p>
        </p:txBody>
      </p:sp>
      <p:sp>
        <p:nvSpPr>
          <p:cNvPr id="47" name="object 47"/>
          <p:cNvSpPr/>
          <p:nvPr/>
        </p:nvSpPr>
        <p:spPr>
          <a:xfrm>
            <a:off x="5318759" y="3444240"/>
            <a:ext cx="387350" cy="382270"/>
          </a:xfrm>
          <a:custGeom>
            <a:avLst/>
            <a:gdLst/>
            <a:ahLst/>
            <a:cxnLst/>
            <a:rect l="l" t="t" r="r" b="b"/>
            <a:pathLst>
              <a:path w="387350" h="382270">
                <a:moveTo>
                  <a:pt x="193420" y="0"/>
                </a:moveTo>
                <a:lnTo>
                  <a:pt x="149098" y="5080"/>
                </a:lnTo>
                <a:lnTo>
                  <a:pt x="108330" y="19431"/>
                </a:lnTo>
                <a:lnTo>
                  <a:pt x="72389" y="41910"/>
                </a:lnTo>
                <a:lnTo>
                  <a:pt x="42417" y="71500"/>
                </a:lnTo>
                <a:lnTo>
                  <a:pt x="19685" y="107061"/>
                </a:lnTo>
                <a:lnTo>
                  <a:pt x="5079" y="147193"/>
                </a:lnTo>
                <a:lnTo>
                  <a:pt x="0" y="191135"/>
                </a:lnTo>
                <a:lnTo>
                  <a:pt x="5079" y="234950"/>
                </a:lnTo>
                <a:lnTo>
                  <a:pt x="19685" y="275082"/>
                </a:lnTo>
                <a:lnTo>
                  <a:pt x="42417" y="310642"/>
                </a:lnTo>
                <a:lnTo>
                  <a:pt x="72389" y="340233"/>
                </a:lnTo>
                <a:lnTo>
                  <a:pt x="108330" y="362712"/>
                </a:lnTo>
                <a:lnTo>
                  <a:pt x="149098" y="377063"/>
                </a:lnTo>
                <a:lnTo>
                  <a:pt x="193420" y="382143"/>
                </a:lnTo>
                <a:lnTo>
                  <a:pt x="237743" y="377063"/>
                </a:lnTo>
                <a:lnTo>
                  <a:pt x="278511" y="362712"/>
                </a:lnTo>
                <a:lnTo>
                  <a:pt x="314451" y="340233"/>
                </a:lnTo>
                <a:lnTo>
                  <a:pt x="344424" y="310642"/>
                </a:lnTo>
                <a:lnTo>
                  <a:pt x="367156" y="275082"/>
                </a:lnTo>
                <a:lnTo>
                  <a:pt x="381762" y="234950"/>
                </a:lnTo>
                <a:lnTo>
                  <a:pt x="386841" y="191135"/>
                </a:lnTo>
                <a:lnTo>
                  <a:pt x="381762" y="147193"/>
                </a:lnTo>
                <a:lnTo>
                  <a:pt x="367156" y="107061"/>
                </a:lnTo>
                <a:lnTo>
                  <a:pt x="344424" y="71500"/>
                </a:lnTo>
                <a:lnTo>
                  <a:pt x="314451" y="41910"/>
                </a:lnTo>
                <a:lnTo>
                  <a:pt x="278511" y="19431"/>
                </a:lnTo>
                <a:lnTo>
                  <a:pt x="237743" y="5080"/>
                </a:lnTo>
                <a:lnTo>
                  <a:pt x="193420" y="0"/>
                </a:lnTo>
                <a:close/>
              </a:path>
            </a:pathLst>
          </a:custGeom>
          <a:solidFill>
            <a:srgbClr val="FFFFFF"/>
          </a:solidFill>
        </p:spPr>
        <p:txBody>
          <a:bodyPr wrap="square" lIns="0" tIns="0" rIns="0" bIns="0" rtlCol="0"/>
          <a:lstStyle/>
          <a:p>
            <a:endParaRPr/>
          </a:p>
        </p:txBody>
      </p:sp>
      <p:sp>
        <p:nvSpPr>
          <p:cNvPr id="48" name="object 48"/>
          <p:cNvSpPr/>
          <p:nvPr/>
        </p:nvSpPr>
        <p:spPr>
          <a:xfrm>
            <a:off x="5318759" y="3444240"/>
            <a:ext cx="387350" cy="382270"/>
          </a:xfrm>
          <a:custGeom>
            <a:avLst/>
            <a:gdLst/>
            <a:ahLst/>
            <a:cxnLst/>
            <a:rect l="l" t="t" r="r" b="b"/>
            <a:pathLst>
              <a:path w="387350" h="382270">
                <a:moveTo>
                  <a:pt x="0" y="191135"/>
                </a:moveTo>
                <a:lnTo>
                  <a:pt x="5079" y="147193"/>
                </a:lnTo>
                <a:lnTo>
                  <a:pt x="19685" y="107061"/>
                </a:lnTo>
                <a:lnTo>
                  <a:pt x="42417" y="71500"/>
                </a:lnTo>
                <a:lnTo>
                  <a:pt x="72389" y="41910"/>
                </a:lnTo>
                <a:lnTo>
                  <a:pt x="108330" y="19431"/>
                </a:lnTo>
                <a:lnTo>
                  <a:pt x="149098" y="5080"/>
                </a:lnTo>
                <a:lnTo>
                  <a:pt x="193420" y="0"/>
                </a:lnTo>
                <a:lnTo>
                  <a:pt x="237743" y="5080"/>
                </a:lnTo>
                <a:lnTo>
                  <a:pt x="278511" y="19431"/>
                </a:lnTo>
                <a:lnTo>
                  <a:pt x="314451" y="41910"/>
                </a:lnTo>
                <a:lnTo>
                  <a:pt x="344424" y="71500"/>
                </a:lnTo>
                <a:lnTo>
                  <a:pt x="367156" y="107061"/>
                </a:lnTo>
                <a:lnTo>
                  <a:pt x="381762" y="147193"/>
                </a:lnTo>
                <a:lnTo>
                  <a:pt x="386841" y="191135"/>
                </a:lnTo>
                <a:lnTo>
                  <a:pt x="381762" y="234950"/>
                </a:lnTo>
                <a:lnTo>
                  <a:pt x="367156" y="275082"/>
                </a:lnTo>
                <a:lnTo>
                  <a:pt x="344424" y="310642"/>
                </a:lnTo>
                <a:lnTo>
                  <a:pt x="314451" y="340233"/>
                </a:lnTo>
                <a:lnTo>
                  <a:pt x="278511" y="362712"/>
                </a:lnTo>
                <a:lnTo>
                  <a:pt x="237743" y="377063"/>
                </a:lnTo>
                <a:lnTo>
                  <a:pt x="193420" y="382143"/>
                </a:lnTo>
                <a:lnTo>
                  <a:pt x="149098" y="377063"/>
                </a:lnTo>
                <a:lnTo>
                  <a:pt x="108330" y="362712"/>
                </a:lnTo>
                <a:lnTo>
                  <a:pt x="72389" y="340233"/>
                </a:lnTo>
                <a:lnTo>
                  <a:pt x="42417" y="310642"/>
                </a:lnTo>
                <a:lnTo>
                  <a:pt x="19685" y="275082"/>
                </a:lnTo>
                <a:lnTo>
                  <a:pt x="5079" y="234950"/>
                </a:lnTo>
                <a:lnTo>
                  <a:pt x="0" y="191135"/>
                </a:lnTo>
                <a:close/>
              </a:path>
            </a:pathLst>
          </a:custGeom>
          <a:ln w="12192">
            <a:solidFill>
              <a:srgbClr val="2D528F"/>
            </a:solidFill>
          </a:ln>
        </p:spPr>
        <p:txBody>
          <a:bodyPr wrap="square" lIns="0" tIns="0" rIns="0" bIns="0" rtlCol="0"/>
          <a:lstStyle/>
          <a:p>
            <a:endParaRPr/>
          </a:p>
        </p:txBody>
      </p:sp>
      <p:sp>
        <p:nvSpPr>
          <p:cNvPr id="49" name="object 49"/>
          <p:cNvSpPr txBox="1"/>
          <p:nvPr/>
        </p:nvSpPr>
        <p:spPr>
          <a:xfrm>
            <a:off x="5442584" y="3456558"/>
            <a:ext cx="141605" cy="29972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0000FF"/>
                </a:solidFill>
                <a:uFill>
                  <a:solidFill>
                    <a:srgbClr val="0000FF"/>
                  </a:solidFill>
                </a:uFill>
                <a:latin typeface="Basic Sans Light"/>
                <a:cs typeface="Calibri"/>
                <a:hlinkClick r:id="rId8" action="ppaction://hlinksldjump"/>
              </a:rPr>
              <a:t>8</a:t>
            </a:r>
            <a:endParaRPr sz="1800">
              <a:latin typeface="Basic Sans Light"/>
              <a:cs typeface="Calibri"/>
            </a:endParaRPr>
          </a:p>
        </p:txBody>
      </p:sp>
      <p:sp>
        <p:nvSpPr>
          <p:cNvPr id="50" name="object 50"/>
          <p:cNvSpPr txBox="1">
            <a:spLocks noGrp="1"/>
          </p:cNvSpPr>
          <p:nvPr>
            <p:ph type="sldNum" sz="quarter" idx="4294967295"/>
          </p:nvPr>
        </p:nvSpPr>
        <p:spPr>
          <a:prstGeom prst="rect">
            <a:avLst/>
          </a:prstGeom>
        </p:spPr>
        <p:txBody>
          <a:bodyPr vert="horz" wrap="square" lIns="0" tIns="0" rIns="0" bIns="0" rtlCol="0">
            <a:spAutoFit/>
          </a:bodyPr>
          <a:lstStyle/>
          <a:p>
            <a:pPr marL="115570">
              <a:lnSpc>
                <a:spcPts val="1240"/>
              </a:lnSpc>
            </a:pPr>
            <a:fld id="{81D60167-4931-47E6-BA6A-407CBD079E47}" type="slidenum">
              <a:rPr dirty="0"/>
              <a:t>6</a:t>
            </a:fld>
            <a:endParaRPr dirty="0"/>
          </a:p>
        </p:txBody>
      </p:sp>
      <p:pic>
        <p:nvPicPr>
          <p:cNvPr id="51" name="Picture 50">
            <a:extLst>
              <a:ext uri="{FF2B5EF4-FFF2-40B4-BE49-F238E27FC236}">
                <a16:creationId xmlns:a16="http://schemas.microsoft.com/office/drawing/2014/main" id="{2E1EEEF1-DE70-446F-A21B-714D1CF8DA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95053" y="186077"/>
            <a:ext cx="2743200" cy="807790"/>
          </a:xfrm>
          <a:prstGeom prst="rect">
            <a:avLst/>
          </a:prstGeom>
        </p:spPr>
      </p:pic>
      <p:sp>
        <p:nvSpPr>
          <p:cNvPr id="52" name="object 7"/>
          <p:cNvSpPr/>
          <p:nvPr/>
        </p:nvSpPr>
        <p:spPr>
          <a:xfrm>
            <a:off x="653142" y="1155319"/>
            <a:ext cx="3523487" cy="4518531"/>
          </a:xfrm>
          <a:prstGeom prst="rect">
            <a:avLst/>
          </a:prstGeom>
          <a:blipFill>
            <a:blip r:embed="rId10" cstate="print"/>
            <a:stretch>
              <a:fillRect/>
            </a:stretch>
          </a:blipFill>
        </p:spPr>
        <p:txBody>
          <a:bodyPr wrap="square" lIns="0" tIns="0" rIns="0" bIns="0" rtlCol="0"/>
          <a:lstStyle/>
          <a:p>
            <a:endParaRPr/>
          </a:p>
        </p:txBody>
      </p:sp>
      <p:sp>
        <p:nvSpPr>
          <p:cNvPr id="53" name="object 11"/>
          <p:cNvSpPr txBox="1"/>
          <p:nvPr/>
        </p:nvSpPr>
        <p:spPr>
          <a:xfrm>
            <a:off x="687488" y="5755893"/>
            <a:ext cx="3913692" cy="539635"/>
          </a:xfrm>
          <a:prstGeom prst="rect">
            <a:avLst/>
          </a:prstGeom>
        </p:spPr>
        <p:txBody>
          <a:bodyPr vert="horz" wrap="square" lIns="0" tIns="40640" rIns="0" bIns="0" rtlCol="0">
            <a:spAutoFit/>
          </a:bodyPr>
          <a:lstStyle/>
          <a:p>
            <a:pPr marL="12700" marR="5080">
              <a:lnSpc>
                <a:spcPct val="90000"/>
              </a:lnSpc>
              <a:spcBef>
                <a:spcPts val="320"/>
              </a:spcBef>
            </a:pPr>
            <a:r>
              <a:rPr lang="en-US" sz="3600" b="1" dirty="0">
                <a:solidFill>
                  <a:srgbClr val="0070C0"/>
                </a:solidFill>
                <a:latin typeface="Basic Sans Light"/>
                <a:cs typeface="Arial"/>
              </a:rPr>
              <a:t>Become a CIA  </a:t>
            </a:r>
            <a:endParaRPr sz="3600" b="1" dirty="0">
              <a:solidFill>
                <a:srgbClr val="0070C0"/>
              </a:solidFill>
              <a:latin typeface="Basic Sans Light"/>
              <a:cs typeface="Arial"/>
            </a:endParaRPr>
          </a:p>
        </p:txBody>
      </p:sp>
      <p:sp>
        <p:nvSpPr>
          <p:cNvPr id="6" name="Cross 5"/>
          <p:cNvSpPr/>
          <p:nvPr/>
        </p:nvSpPr>
        <p:spPr>
          <a:xfrm>
            <a:off x="4269720" y="3147786"/>
            <a:ext cx="945662" cy="90011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53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9" name="Rectangle 8">
            <a:extLst>
              <a:ext uri="{FF2B5EF4-FFF2-40B4-BE49-F238E27FC236}">
                <a16:creationId xmlns:a16="http://schemas.microsoft.com/office/drawing/2014/main" id="{E06E3265-8FB3-D1AF-8163-26DB3C5C1CA1}"/>
              </a:ext>
            </a:extLst>
          </p:cNvPr>
          <p:cNvSpPr/>
          <p:nvPr/>
        </p:nvSpPr>
        <p:spPr>
          <a:xfrm>
            <a:off x="574682" y="5674791"/>
            <a:ext cx="11051458" cy="684463"/>
          </a:xfrm>
          <a:prstGeom prst="rect">
            <a:avLst/>
          </a:prstGeom>
          <a:solidFill>
            <a:schemeClr val="bg2">
              <a:lumMod val="75000"/>
            </a:schemeClr>
          </a:solidFill>
          <a:ln>
            <a:noFill/>
          </a:ln>
          <a:effectLst>
            <a:outerShdw blurRad="50800" dist="508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1" u="none" strike="noStrike" kern="1200" cap="none" spc="0" normalizeH="0" baseline="0" noProof="0" dirty="0">
                <a:ln>
                  <a:noFill/>
                </a:ln>
                <a:solidFill>
                  <a:prstClr val="white"/>
                </a:solidFill>
                <a:effectLst/>
                <a:uLnTx/>
                <a:uFillTx/>
                <a:latin typeface="Basic Sans Light"/>
                <a:cs typeface="Arial" panose="020B0604020202020204" pitchFamily="34" charset="0"/>
              </a:rPr>
              <a:t>Access 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asic Sans Light"/>
                <a:cs typeface="Arial" panose="020B0604020202020204" pitchFamily="34" charset="0"/>
              </a:rPr>
              <a:t>Affiliation means access to our global standards, guidance, and networking opportunities, plus world-class learning, certifications, and products.</a:t>
            </a:r>
            <a:endParaRPr kumimoji="0" lang="en-IN" sz="1400" b="0" i="0" u="none" strike="noStrike" kern="1200" cap="none" spc="0" normalizeH="0" baseline="0" noProof="0" dirty="0">
              <a:ln>
                <a:noFill/>
              </a:ln>
              <a:solidFill>
                <a:prstClr val="white"/>
              </a:solidFill>
              <a:effectLst/>
              <a:uLnTx/>
              <a:uFillTx/>
              <a:latin typeface="Basic Sans Light"/>
              <a:cs typeface="Arial" panose="020B0604020202020204" pitchFamily="34" charset="0"/>
            </a:endParaRPr>
          </a:p>
        </p:txBody>
      </p:sp>
      <p:sp>
        <p:nvSpPr>
          <p:cNvPr id="10" name="TextBox 9">
            <a:extLst>
              <a:ext uri="{FF2B5EF4-FFF2-40B4-BE49-F238E27FC236}">
                <a16:creationId xmlns:a16="http://schemas.microsoft.com/office/drawing/2014/main" id="{2E7F0C22-C57D-6A10-29E2-6A61BF462FE4}"/>
              </a:ext>
            </a:extLst>
          </p:cNvPr>
          <p:cNvSpPr txBox="1"/>
          <p:nvPr/>
        </p:nvSpPr>
        <p:spPr>
          <a:xfrm>
            <a:off x="2973708" y="1333937"/>
            <a:ext cx="86524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64920B"/>
                </a:solidFill>
                <a:effectLst/>
                <a:uLnTx/>
                <a:uFillTx/>
                <a:latin typeface="Basic Sans Light"/>
              </a:rPr>
              <a:t>Networking &amp; Connecting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Basic Sans Light"/>
                <a:cs typeface="Arial" panose="020B0604020202020204" pitchFamily="34" charset="0"/>
              </a:rPr>
              <a:t>235,000 Members Worldwide • Projects, Knowledge Sharing, and Collaboration to elevate the profession • Global Executive Membership • Affiliate Relations • Global Newsletters and Resources Website for Leadership• Branding and Marketing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1" u="none" strike="noStrike" kern="1200" cap="none" spc="0" normalizeH="0" baseline="0" noProof="0" dirty="0">
              <a:ln>
                <a:noFill/>
              </a:ln>
              <a:solidFill>
                <a:srgbClr val="65930C"/>
              </a:solidFill>
              <a:effectLst/>
              <a:uLnTx/>
              <a:uFillTx/>
              <a:latin typeface="Basic Sans Light"/>
            </a:endParaRPr>
          </a:p>
        </p:txBody>
      </p:sp>
      <p:sp>
        <p:nvSpPr>
          <p:cNvPr id="11" name="TextBox 10">
            <a:extLst>
              <a:ext uri="{FF2B5EF4-FFF2-40B4-BE49-F238E27FC236}">
                <a16:creationId xmlns:a16="http://schemas.microsoft.com/office/drawing/2014/main" id="{FBF8E63D-2284-75A0-B5D4-388B37AD0979}"/>
              </a:ext>
            </a:extLst>
          </p:cNvPr>
          <p:cNvSpPr txBox="1"/>
          <p:nvPr/>
        </p:nvSpPr>
        <p:spPr>
          <a:xfrm>
            <a:off x="3518815" y="2230497"/>
            <a:ext cx="77286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9ED436"/>
                </a:solidFill>
                <a:effectLst/>
                <a:uLnTx/>
                <a:uFillTx/>
                <a:latin typeface="Basic Sans Light"/>
              </a:rPr>
              <a:t>Savings &amp; Discounts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Basic Sans Light"/>
              </a:rPr>
              <a:t> </a:t>
            </a:r>
            <a:r>
              <a:rPr kumimoji="0" lang="en-US" sz="1200" b="0" i="0" u="none" strike="noStrike" kern="1200" cap="none" spc="0" normalizeH="0" baseline="0" noProof="0" dirty="0">
                <a:ln>
                  <a:noFill/>
                </a:ln>
                <a:solidFill>
                  <a:prstClr val="black"/>
                </a:solidFill>
                <a:effectLst/>
                <a:uLnTx/>
                <a:uFillTx/>
                <a:latin typeface="Basic Sans Light"/>
                <a:cs typeface="Arial" panose="020B0604020202020204" pitchFamily="34" charset="0"/>
              </a:rPr>
              <a:t>• Learning Opportunities • CIA &amp; CRMA Designations • Products &amp; Publications • CPE Reporting • Quality Assessments</a:t>
            </a:r>
            <a:endParaRPr kumimoji="0" lang="en-IN" sz="1200" b="0" i="0" u="none" strike="noStrike" kern="1200" cap="none" spc="0" normalizeH="0" baseline="0" noProof="0" dirty="0">
              <a:ln>
                <a:noFill/>
              </a:ln>
              <a:solidFill>
                <a:prstClr val="black"/>
              </a:solidFill>
              <a:effectLst/>
              <a:uLnTx/>
              <a:uFillTx/>
              <a:latin typeface="Basic Sans Light"/>
              <a:cs typeface="Arial" panose="020B0604020202020204" pitchFamily="34" charset="0"/>
            </a:endParaRPr>
          </a:p>
        </p:txBody>
      </p:sp>
      <p:sp>
        <p:nvSpPr>
          <p:cNvPr id="12" name="TextBox 11">
            <a:extLst>
              <a:ext uri="{FF2B5EF4-FFF2-40B4-BE49-F238E27FC236}">
                <a16:creationId xmlns:a16="http://schemas.microsoft.com/office/drawing/2014/main" id="{552472AE-B265-642B-32D8-E73C275ADA27}"/>
              </a:ext>
            </a:extLst>
          </p:cNvPr>
          <p:cNvSpPr txBox="1"/>
          <p:nvPr/>
        </p:nvSpPr>
        <p:spPr>
          <a:xfrm>
            <a:off x="3564899" y="4041944"/>
            <a:ext cx="773581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03CAD1"/>
                </a:solidFill>
                <a:effectLst/>
                <a:uLnTx/>
                <a:uFillTx/>
                <a:latin typeface="Basic Sans Light"/>
              </a:rPr>
              <a:t>Learning &amp; Leading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 Online &amp; In-person Training • Internal Auditor Magazine • Certifications • Internal Audit Foundation• Audit Career Centre • Certificates</a:t>
            </a:r>
            <a:endParaRPr kumimoji="0" lang="en-IN" sz="1200" b="0" i="0" u="none" strike="noStrike" kern="1200" cap="none" spc="0" normalizeH="0" baseline="0" noProof="0" dirty="0">
              <a:ln>
                <a:noFill/>
              </a:ln>
              <a:solidFill>
                <a:prstClr val="black"/>
              </a:solidFill>
              <a:effectLst/>
              <a:uLnTx/>
              <a:uFillTx/>
              <a:latin typeface="Basic Sans Light"/>
              <a:cs typeface="Arial" panose="020B0604020202020204" pitchFamily="34" charset="0"/>
            </a:endParaRPr>
          </a:p>
        </p:txBody>
      </p:sp>
      <p:sp>
        <p:nvSpPr>
          <p:cNvPr id="13" name="TextBox 12">
            <a:extLst>
              <a:ext uri="{FF2B5EF4-FFF2-40B4-BE49-F238E27FC236}">
                <a16:creationId xmlns:a16="http://schemas.microsoft.com/office/drawing/2014/main" id="{9B88EE4C-0A2B-0325-0EA4-B794CA7E932D}"/>
              </a:ext>
            </a:extLst>
          </p:cNvPr>
          <p:cNvSpPr txBox="1"/>
          <p:nvPr/>
        </p:nvSpPr>
        <p:spPr>
          <a:xfrm>
            <a:off x="3022738" y="4915179"/>
            <a:ext cx="87483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005F96"/>
                </a:solidFill>
                <a:effectLst/>
                <a:uLnTx/>
                <a:uFillTx/>
                <a:latin typeface="Basic Sans Light"/>
              </a:rPr>
              <a:t>Standards &amp;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 International Professional Practices Framework </a:t>
            </a:r>
            <a:r>
              <a:rPr kumimoji="0" lang="en-US"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(IPPF) • Global Internal Audit Standards • Mandatory </a:t>
            </a:r>
            <a:r>
              <a:rPr kumimoji="0" lang="en-IN"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Guidance • Recommended Guidance</a:t>
            </a:r>
            <a:endParaRPr kumimoji="0" lang="en-IN" sz="1200" b="0" i="0" u="none" strike="noStrike" kern="1200" cap="none" spc="0" normalizeH="0" baseline="0" noProof="0" dirty="0">
              <a:ln>
                <a:noFill/>
              </a:ln>
              <a:solidFill>
                <a:prstClr val="black"/>
              </a:solidFill>
              <a:effectLst/>
              <a:uLnTx/>
              <a:uFillTx/>
              <a:latin typeface="Basic Sans Light"/>
              <a:cs typeface="Arial" panose="020B0604020202020204" pitchFamily="34" charset="0"/>
            </a:endParaRPr>
          </a:p>
        </p:txBody>
      </p:sp>
      <p:sp>
        <p:nvSpPr>
          <p:cNvPr id="14" name="TextBox 13">
            <a:extLst>
              <a:ext uri="{FF2B5EF4-FFF2-40B4-BE49-F238E27FC236}">
                <a16:creationId xmlns:a16="http://schemas.microsoft.com/office/drawing/2014/main" id="{F770CCE8-5854-3CE9-9560-ABBE9DEB4E1E}"/>
              </a:ext>
            </a:extLst>
          </p:cNvPr>
          <p:cNvSpPr txBox="1"/>
          <p:nvPr/>
        </p:nvSpPr>
        <p:spPr>
          <a:xfrm>
            <a:off x="3790579" y="3181105"/>
            <a:ext cx="80308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3DC092"/>
                </a:solidFill>
                <a:effectLst/>
                <a:uLnTx/>
                <a:uFillTx/>
                <a:latin typeface="Basic Sans Light"/>
              </a:rPr>
              <a:t>Volunteering &amp; Contributing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 Subject Matter Expert • Global Committee Member • Event Presenter</a:t>
            </a:r>
            <a:r>
              <a:rPr kumimoji="0" lang="en-IN" sz="1200" b="0" i="0" u="none" strike="noStrike" kern="1200" cap="none" spc="0" normalizeH="0" baseline="0" noProof="0" dirty="0">
                <a:ln>
                  <a:noFill/>
                </a:ln>
                <a:solidFill>
                  <a:srgbClr val="000000"/>
                </a:solidFill>
                <a:effectLst/>
                <a:uLnTx/>
                <a:uFillTx/>
                <a:latin typeface="Basic Sans Light"/>
                <a:cs typeface="Arial" panose="020B0604020202020204" pitchFamily="34" charset="0"/>
              </a:rPr>
              <a:t>• Contributing Author • Advocate • Governance</a:t>
            </a:r>
            <a:endParaRPr kumimoji="0" lang="en-IN" sz="1200" b="0" i="0" u="none" strike="noStrike" kern="1200" cap="none" spc="0" normalizeH="0" baseline="0" noProof="0" dirty="0">
              <a:ln>
                <a:noFill/>
              </a:ln>
              <a:solidFill>
                <a:prstClr val="black"/>
              </a:solidFill>
              <a:effectLst/>
              <a:uLnTx/>
              <a:uFillTx/>
              <a:latin typeface="Basic Sans Light"/>
              <a:cs typeface="Arial" panose="020B0604020202020204" pitchFamily="34" charset="0"/>
            </a:endParaRPr>
          </a:p>
        </p:txBody>
      </p:sp>
      <p:grpSp>
        <p:nvGrpSpPr>
          <p:cNvPr id="15" name="Group 14">
            <a:extLst>
              <a:ext uri="{FF2B5EF4-FFF2-40B4-BE49-F238E27FC236}">
                <a16:creationId xmlns:a16="http://schemas.microsoft.com/office/drawing/2014/main" id="{149DB9C6-D5F2-B8E4-0AB9-1E4449CB578E}"/>
              </a:ext>
            </a:extLst>
          </p:cNvPr>
          <p:cNvGrpSpPr/>
          <p:nvPr/>
        </p:nvGrpSpPr>
        <p:grpSpPr>
          <a:xfrm>
            <a:off x="484097" y="1551322"/>
            <a:ext cx="3080802" cy="3928895"/>
            <a:chOff x="2904069" y="1396680"/>
            <a:chExt cx="3080802" cy="3928895"/>
          </a:xfrm>
        </p:grpSpPr>
        <p:grpSp>
          <p:nvGrpSpPr>
            <p:cNvPr id="16" name="object 12">
              <a:extLst>
                <a:ext uri="{FF2B5EF4-FFF2-40B4-BE49-F238E27FC236}">
                  <a16:creationId xmlns:a16="http://schemas.microsoft.com/office/drawing/2014/main" id="{28B3C3CD-D56D-AADB-976A-FC3DA90F4795}"/>
                </a:ext>
              </a:extLst>
            </p:cNvPr>
            <p:cNvGrpSpPr/>
            <p:nvPr/>
          </p:nvGrpSpPr>
          <p:grpSpPr>
            <a:xfrm>
              <a:off x="4424436" y="1396680"/>
              <a:ext cx="600075" cy="600557"/>
              <a:chOff x="2317212" y="1841548"/>
              <a:chExt cx="791210" cy="791845"/>
            </a:xfrm>
          </p:grpSpPr>
          <p:sp>
            <p:nvSpPr>
              <p:cNvPr id="61" name="object 13">
                <a:extLst>
                  <a:ext uri="{FF2B5EF4-FFF2-40B4-BE49-F238E27FC236}">
                    <a16:creationId xmlns:a16="http://schemas.microsoft.com/office/drawing/2014/main" id="{5EBABBD6-2991-619E-F446-21749E3B7C43}"/>
                  </a:ext>
                </a:extLst>
              </p:cNvPr>
              <p:cNvSpPr/>
              <p:nvPr/>
            </p:nvSpPr>
            <p:spPr>
              <a:xfrm>
                <a:off x="2317212" y="1841548"/>
                <a:ext cx="791210" cy="791210"/>
              </a:xfrm>
              <a:custGeom>
                <a:avLst/>
                <a:gdLst/>
                <a:ahLst/>
                <a:cxnLst/>
                <a:rect l="l" t="t" r="r" b="b"/>
                <a:pathLst>
                  <a:path w="791210" h="791210">
                    <a:moveTo>
                      <a:pt x="395338" y="0"/>
                    </a:moveTo>
                    <a:lnTo>
                      <a:pt x="349233" y="2659"/>
                    </a:lnTo>
                    <a:lnTo>
                      <a:pt x="304691" y="10441"/>
                    </a:lnTo>
                    <a:lnTo>
                      <a:pt x="262007" y="23047"/>
                    </a:lnTo>
                    <a:lnTo>
                      <a:pt x="221478" y="40182"/>
                    </a:lnTo>
                    <a:lnTo>
                      <a:pt x="183402" y="61549"/>
                    </a:lnTo>
                    <a:lnTo>
                      <a:pt x="148074" y="86851"/>
                    </a:lnTo>
                    <a:lnTo>
                      <a:pt x="115792" y="115792"/>
                    </a:lnTo>
                    <a:lnTo>
                      <a:pt x="86851" y="148074"/>
                    </a:lnTo>
                    <a:lnTo>
                      <a:pt x="61549" y="183402"/>
                    </a:lnTo>
                    <a:lnTo>
                      <a:pt x="40182" y="221478"/>
                    </a:lnTo>
                    <a:lnTo>
                      <a:pt x="23047" y="262007"/>
                    </a:lnTo>
                    <a:lnTo>
                      <a:pt x="10441" y="304691"/>
                    </a:lnTo>
                    <a:lnTo>
                      <a:pt x="2659" y="349233"/>
                    </a:lnTo>
                    <a:lnTo>
                      <a:pt x="0" y="395338"/>
                    </a:lnTo>
                    <a:lnTo>
                      <a:pt x="2659" y="441445"/>
                    </a:lnTo>
                    <a:lnTo>
                      <a:pt x="10441" y="485990"/>
                    </a:lnTo>
                    <a:lnTo>
                      <a:pt x="23047" y="528675"/>
                    </a:lnTo>
                    <a:lnTo>
                      <a:pt x="40182" y="569205"/>
                    </a:lnTo>
                    <a:lnTo>
                      <a:pt x="61549" y="607283"/>
                    </a:lnTo>
                    <a:lnTo>
                      <a:pt x="86851" y="642612"/>
                    </a:lnTo>
                    <a:lnTo>
                      <a:pt x="115792" y="674895"/>
                    </a:lnTo>
                    <a:lnTo>
                      <a:pt x="148074" y="703836"/>
                    </a:lnTo>
                    <a:lnTo>
                      <a:pt x="183402" y="729139"/>
                    </a:lnTo>
                    <a:lnTo>
                      <a:pt x="221478" y="750506"/>
                    </a:lnTo>
                    <a:lnTo>
                      <a:pt x="262007" y="767641"/>
                    </a:lnTo>
                    <a:lnTo>
                      <a:pt x="304691" y="780248"/>
                    </a:lnTo>
                    <a:lnTo>
                      <a:pt x="349233" y="788029"/>
                    </a:lnTo>
                    <a:lnTo>
                      <a:pt x="395338" y="790689"/>
                    </a:lnTo>
                    <a:lnTo>
                      <a:pt x="441443" y="788029"/>
                    </a:lnTo>
                    <a:lnTo>
                      <a:pt x="485986" y="780248"/>
                    </a:lnTo>
                    <a:lnTo>
                      <a:pt x="528670" y="767641"/>
                    </a:lnTo>
                    <a:lnTo>
                      <a:pt x="569200" y="750506"/>
                    </a:lnTo>
                    <a:lnTo>
                      <a:pt x="607277" y="729139"/>
                    </a:lnTo>
                    <a:lnTo>
                      <a:pt x="642606" y="703836"/>
                    </a:lnTo>
                    <a:lnTo>
                      <a:pt x="674890" y="674895"/>
                    </a:lnTo>
                    <a:lnTo>
                      <a:pt x="703832" y="642612"/>
                    </a:lnTo>
                    <a:lnTo>
                      <a:pt x="729135" y="607283"/>
                    </a:lnTo>
                    <a:lnTo>
                      <a:pt x="750503" y="569205"/>
                    </a:lnTo>
                    <a:lnTo>
                      <a:pt x="767640" y="528675"/>
                    </a:lnTo>
                    <a:lnTo>
                      <a:pt x="780247" y="485990"/>
                    </a:lnTo>
                    <a:lnTo>
                      <a:pt x="788029" y="441445"/>
                    </a:lnTo>
                    <a:lnTo>
                      <a:pt x="790689" y="395338"/>
                    </a:lnTo>
                    <a:lnTo>
                      <a:pt x="788029" y="349233"/>
                    </a:lnTo>
                    <a:lnTo>
                      <a:pt x="780247" y="304691"/>
                    </a:lnTo>
                    <a:lnTo>
                      <a:pt x="767640" y="262007"/>
                    </a:lnTo>
                    <a:lnTo>
                      <a:pt x="750503" y="221478"/>
                    </a:lnTo>
                    <a:lnTo>
                      <a:pt x="729135" y="183402"/>
                    </a:lnTo>
                    <a:lnTo>
                      <a:pt x="703832" y="148074"/>
                    </a:lnTo>
                    <a:lnTo>
                      <a:pt x="674890" y="115792"/>
                    </a:lnTo>
                    <a:lnTo>
                      <a:pt x="642606" y="86851"/>
                    </a:lnTo>
                    <a:lnTo>
                      <a:pt x="607277" y="61549"/>
                    </a:lnTo>
                    <a:lnTo>
                      <a:pt x="569200" y="40182"/>
                    </a:lnTo>
                    <a:lnTo>
                      <a:pt x="528670" y="23047"/>
                    </a:lnTo>
                    <a:lnTo>
                      <a:pt x="485986" y="10441"/>
                    </a:lnTo>
                    <a:lnTo>
                      <a:pt x="441443" y="2659"/>
                    </a:lnTo>
                    <a:lnTo>
                      <a:pt x="395338" y="0"/>
                    </a:lnTo>
                    <a:close/>
                  </a:path>
                </a:pathLst>
              </a:custGeom>
              <a:solidFill>
                <a:srgbClr val="D6D6D6"/>
              </a:solidFill>
            </p:spPr>
            <p:txBody>
              <a:bodyPr wrap="square" lIns="0" tIns="0" rIns="0" bIns="0" rtlCol="0"/>
              <a:lstStyle/>
              <a:p>
                <a:pPr defTabSz="693481"/>
                <a:endParaRPr sz="1365" kern="0">
                  <a:solidFill>
                    <a:sysClr val="windowText" lastClr="000000"/>
                  </a:solidFill>
                  <a:latin typeface="Basic Sans Light"/>
                </a:endParaRPr>
              </a:p>
            </p:txBody>
          </p:sp>
          <p:sp>
            <p:nvSpPr>
              <p:cNvPr id="62" name="object 14">
                <a:extLst>
                  <a:ext uri="{FF2B5EF4-FFF2-40B4-BE49-F238E27FC236}">
                    <a16:creationId xmlns:a16="http://schemas.microsoft.com/office/drawing/2014/main" id="{572400F8-D452-8924-CB50-870CE68E960C}"/>
                  </a:ext>
                </a:extLst>
              </p:cNvPr>
              <p:cNvSpPr/>
              <p:nvPr/>
            </p:nvSpPr>
            <p:spPr>
              <a:xfrm>
                <a:off x="2317667" y="1842830"/>
                <a:ext cx="789940" cy="789940"/>
              </a:xfrm>
              <a:custGeom>
                <a:avLst/>
                <a:gdLst/>
                <a:ahLst/>
                <a:cxnLst/>
                <a:rect l="l" t="t" r="r" b="b"/>
                <a:pathLst>
                  <a:path w="789939" h="789939">
                    <a:moveTo>
                      <a:pt x="376665" y="0"/>
                    </a:moveTo>
                    <a:lnTo>
                      <a:pt x="334230" y="4298"/>
                    </a:lnTo>
                    <a:lnTo>
                      <a:pt x="292590" y="13097"/>
                    </a:lnTo>
                    <a:lnTo>
                      <a:pt x="252130" y="26296"/>
                    </a:lnTo>
                    <a:lnTo>
                      <a:pt x="213230" y="43791"/>
                    </a:lnTo>
                    <a:lnTo>
                      <a:pt x="176276" y="65479"/>
                    </a:lnTo>
                    <a:lnTo>
                      <a:pt x="141651" y="91258"/>
                    </a:lnTo>
                    <a:lnTo>
                      <a:pt x="109737" y="121026"/>
                    </a:lnTo>
                    <a:lnTo>
                      <a:pt x="80917" y="154679"/>
                    </a:lnTo>
                    <a:lnTo>
                      <a:pt x="55576" y="192115"/>
                    </a:lnTo>
                    <a:lnTo>
                      <a:pt x="34096" y="233231"/>
                    </a:lnTo>
                    <a:lnTo>
                      <a:pt x="16425" y="280199"/>
                    </a:lnTo>
                    <a:lnTo>
                      <a:pt x="5112" y="328314"/>
                    </a:lnTo>
                    <a:lnTo>
                      <a:pt x="0" y="376985"/>
                    </a:lnTo>
                    <a:lnTo>
                      <a:pt x="928" y="425620"/>
                    </a:lnTo>
                    <a:lnTo>
                      <a:pt x="7740" y="473630"/>
                    </a:lnTo>
                    <a:lnTo>
                      <a:pt x="20277" y="520422"/>
                    </a:lnTo>
                    <a:lnTo>
                      <a:pt x="38381" y="565407"/>
                    </a:lnTo>
                    <a:lnTo>
                      <a:pt x="61893" y="607993"/>
                    </a:lnTo>
                    <a:lnTo>
                      <a:pt x="90654" y="647589"/>
                    </a:lnTo>
                    <a:lnTo>
                      <a:pt x="124507" y="683605"/>
                    </a:lnTo>
                    <a:lnTo>
                      <a:pt x="163293" y="715450"/>
                    </a:lnTo>
                    <a:lnTo>
                      <a:pt x="202452" y="740318"/>
                    </a:lnTo>
                    <a:lnTo>
                      <a:pt x="243115" y="760068"/>
                    </a:lnTo>
                    <a:lnTo>
                      <a:pt x="284900" y="774803"/>
                    </a:lnTo>
                    <a:lnTo>
                      <a:pt x="327423" y="784625"/>
                    </a:lnTo>
                    <a:lnTo>
                      <a:pt x="370300" y="789638"/>
                    </a:lnTo>
                    <a:lnTo>
                      <a:pt x="413149" y="789945"/>
                    </a:lnTo>
                    <a:lnTo>
                      <a:pt x="455586" y="785646"/>
                    </a:lnTo>
                    <a:lnTo>
                      <a:pt x="497227" y="776847"/>
                    </a:lnTo>
                    <a:lnTo>
                      <a:pt x="537690" y="763648"/>
                    </a:lnTo>
                    <a:lnTo>
                      <a:pt x="576590" y="746153"/>
                    </a:lnTo>
                    <a:lnTo>
                      <a:pt x="613545" y="724465"/>
                    </a:lnTo>
                    <a:lnTo>
                      <a:pt x="648172" y="698686"/>
                    </a:lnTo>
                    <a:lnTo>
                      <a:pt x="680086" y="668918"/>
                    </a:lnTo>
                    <a:lnTo>
                      <a:pt x="708905" y="635265"/>
                    </a:lnTo>
                    <a:lnTo>
                      <a:pt x="734245" y="597829"/>
                    </a:lnTo>
                    <a:lnTo>
                      <a:pt x="755723" y="556713"/>
                    </a:lnTo>
                    <a:lnTo>
                      <a:pt x="773394" y="509741"/>
                    </a:lnTo>
                    <a:lnTo>
                      <a:pt x="784706" y="461624"/>
                    </a:lnTo>
                    <a:lnTo>
                      <a:pt x="789817" y="412952"/>
                    </a:lnTo>
                    <a:lnTo>
                      <a:pt x="788887" y="364315"/>
                    </a:lnTo>
                    <a:lnTo>
                      <a:pt x="782073" y="316305"/>
                    </a:lnTo>
                    <a:lnTo>
                      <a:pt x="769535" y="269512"/>
                    </a:lnTo>
                    <a:lnTo>
                      <a:pt x="751429" y="224528"/>
                    </a:lnTo>
                    <a:lnTo>
                      <a:pt x="727916" y="181944"/>
                    </a:lnTo>
                    <a:lnTo>
                      <a:pt x="699153" y="142349"/>
                    </a:lnTo>
                    <a:lnTo>
                      <a:pt x="665300" y="106335"/>
                    </a:lnTo>
                    <a:lnTo>
                      <a:pt x="626513" y="74494"/>
                    </a:lnTo>
                    <a:lnTo>
                      <a:pt x="587355" y="49626"/>
                    </a:lnTo>
                    <a:lnTo>
                      <a:pt x="546692" y="29876"/>
                    </a:lnTo>
                    <a:lnTo>
                      <a:pt x="504908" y="15141"/>
                    </a:lnTo>
                    <a:lnTo>
                      <a:pt x="462387" y="5319"/>
                    </a:lnTo>
                    <a:lnTo>
                      <a:pt x="419512" y="306"/>
                    </a:lnTo>
                    <a:lnTo>
                      <a:pt x="376665" y="0"/>
                    </a:lnTo>
                    <a:close/>
                  </a:path>
                </a:pathLst>
              </a:custGeom>
              <a:solidFill>
                <a:srgbClr val="64920B"/>
              </a:solidFill>
            </p:spPr>
            <p:txBody>
              <a:bodyPr wrap="square" lIns="0" tIns="0" rIns="0" bIns="0" rtlCol="0"/>
              <a:lstStyle/>
              <a:p>
                <a:pPr defTabSz="693481"/>
                <a:endParaRPr sz="1365" kern="0">
                  <a:solidFill>
                    <a:sysClr val="windowText" lastClr="000000"/>
                  </a:solidFill>
                  <a:latin typeface="Basic Sans Light"/>
                </a:endParaRPr>
              </a:p>
            </p:txBody>
          </p:sp>
          <p:sp>
            <p:nvSpPr>
              <p:cNvPr id="63" name="object 15">
                <a:extLst>
                  <a:ext uri="{FF2B5EF4-FFF2-40B4-BE49-F238E27FC236}">
                    <a16:creationId xmlns:a16="http://schemas.microsoft.com/office/drawing/2014/main" id="{B921A283-F9DD-BC66-C537-46CD19EB4BEB}"/>
                  </a:ext>
                </a:extLst>
              </p:cNvPr>
              <p:cNvSpPr/>
              <p:nvPr/>
            </p:nvSpPr>
            <p:spPr>
              <a:xfrm>
                <a:off x="2467424" y="2044313"/>
                <a:ext cx="492759" cy="386080"/>
              </a:xfrm>
              <a:custGeom>
                <a:avLst/>
                <a:gdLst/>
                <a:ahLst/>
                <a:cxnLst/>
                <a:rect l="l" t="t" r="r" b="b"/>
                <a:pathLst>
                  <a:path w="492760" h="386080">
                    <a:moveTo>
                      <a:pt x="292526" y="321309"/>
                    </a:moveTo>
                    <a:lnTo>
                      <a:pt x="262267" y="321309"/>
                    </a:lnTo>
                    <a:lnTo>
                      <a:pt x="304012" y="346709"/>
                    </a:lnTo>
                    <a:lnTo>
                      <a:pt x="299928" y="353059"/>
                    </a:lnTo>
                    <a:lnTo>
                      <a:pt x="294744" y="359409"/>
                    </a:lnTo>
                    <a:lnTo>
                      <a:pt x="288860" y="364489"/>
                    </a:lnTo>
                    <a:lnTo>
                      <a:pt x="282676" y="365759"/>
                    </a:lnTo>
                    <a:lnTo>
                      <a:pt x="235470" y="365759"/>
                    </a:lnTo>
                    <a:lnTo>
                      <a:pt x="244000" y="372109"/>
                    </a:lnTo>
                    <a:lnTo>
                      <a:pt x="254758" y="378459"/>
                    </a:lnTo>
                    <a:lnTo>
                      <a:pt x="267131" y="383539"/>
                    </a:lnTo>
                    <a:lnTo>
                      <a:pt x="280504" y="386079"/>
                    </a:lnTo>
                    <a:lnTo>
                      <a:pt x="283743" y="386079"/>
                    </a:lnTo>
                    <a:lnTo>
                      <a:pt x="297258" y="383539"/>
                    </a:lnTo>
                    <a:lnTo>
                      <a:pt x="308263" y="375919"/>
                    </a:lnTo>
                    <a:lnTo>
                      <a:pt x="316683" y="367029"/>
                    </a:lnTo>
                    <a:lnTo>
                      <a:pt x="322440" y="358139"/>
                    </a:lnTo>
                    <a:lnTo>
                      <a:pt x="339617" y="353059"/>
                    </a:lnTo>
                    <a:lnTo>
                      <a:pt x="352164" y="344169"/>
                    </a:lnTo>
                    <a:lnTo>
                      <a:pt x="357780" y="336549"/>
                    </a:lnTo>
                    <a:lnTo>
                      <a:pt x="317614" y="336549"/>
                    </a:lnTo>
                    <a:lnTo>
                      <a:pt x="292526" y="321309"/>
                    </a:lnTo>
                    <a:close/>
                  </a:path>
                  <a:path w="492760" h="386080">
                    <a:moveTo>
                      <a:pt x="196875" y="361949"/>
                    </a:moveTo>
                    <a:lnTo>
                      <a:pt x="175831" y="361949"/>
                    </a:lnTo>
                    <a:lnTo>
                      <a:pt x="178079" y="367029"/>
                    </a:lnTo>
                    <a:lnTo>
                      <a:pt x="181622" y="370839"/>
                    </a:lnTo>
                    <a:lnTo>
                      <a:pt x="194614" y="379729"/>
                    </a:lnTo>
                    <a:lnTo>
                      <a:pt x="198920" y="382269"/>
                    </a:lnTo>
                    <a:lnTo>
                      <a:pt x="203885" y="383539"/>
                    </a:lnTo>
                    <a:lnTo>
                      <a:pt x="208965" y="383539"/>
                    </a:lnTo>
                    <a:lnTo>
                      <a:pt x="215992" y="382269"/>
                    </a:lnTo>
                    <a:lnTo>
                      <a:pt x="222419" y="379729"/>
                    </a:lnTo>
                    <a:lnTo>
                      <a:pt x="227987" y="375919"/>
                    </a:lnTo>
                    <a:lnTo>
                      <a:pt x="232435" y="369569"/>
                    </a:lnTo>
                    <a:lnTo>
                      <a:pt x="233447" y="368299"/>
                    </a:lnTo>
                    <a:lnTo>
                      <a:pt x="208241" y="368299"/>
                    </a:lnTo>
                    <a:lnTo>
                      <a:pt x="196875" y="361949"/>
                    </a:lnTo>
                    <a:close/>
                  </a:path>
                  <a:path w="492760" h="386080">
                    <a:moveTo>
                      <a:pt x="260327" y="294639"/>
                    </a:moveTo>
                    <a:lnTo>
                      <a:pt x="232803" y="294639"/>
                    </a:lnTo>
                    <a:lnTo>
                      <a:pt x="245592" y="302259"/>
                    </a:lnTo>
                    <a:lnTo>
                      <a:pt x="247383" y="304799"/>
                    </a:lnTo>
                    <a:lnTo>
                      <a:pt x="248793" y="311149"/>
                    </a:lnTo>
                    <a:lnTo>
                      <a:pt x="248297" y="313689"/>
                    </a:lnTo>
                    <a:lnTo>
                      <a:pt x="218770" y="361949"/>
                    </a:lnTo>
                    <a:lnTo>
                      <a:pt x="215582" y="367029"/>
                    </a:lnTo>
                    <a:lnTo>
                      <a:pt x="208241" y="368299"/>
                    </a:lnTo>
                    <a:lnTo>
                      <a:pt x="233447" y="368299"/>
                    </a:lnTo>
                    <a:lnTo>
                      <a:pt x="235470" y="365759"/>
                    </a:lnTo>
                    <a:lnTo>
                      <a:pt x="282676" y="365759"/>
                    </a:lnTo>
                    <a:lnTo>
                      <a:pt x="272622" y="363219"/>
                    </a:lnTo>
                    <a:lnTo>
                      <a:pt x="262796" y="358139"/>
                    </a:lnTo>
                    <a:lnTo>
                      <a:pt x="253953" y="353059"/>
                    </a:lnTo>
                    <a:lnTo>
                      <a:pt x="246849" y="346709"/>
                    </a:lnTo>
                    <a:lnTo>
                      <a:pt x="261124" y="323849"/>
                    </a:lnTo>
                    <a:lnTo>
                      <a:pt x="262267" y="321309"/>
                    </a:lnTo>
                    <a:lnTo>
                      <a:pt x="292526" y="321309"/>
                    </a:lnTo>
                    <a:lnTo>
                      <a:pt x="263258" y="303529"/>
                    </a:lnTo>
                    <a:lnTo>
                      <a:pt x="261353" y="295909"/>
                    </a:lnTo>
                    <a:lnTo>
                      <a:pt x="260327" y="294639"/>
                    </a:lnTo>
                    <a:close/>
                  </a:path>
                  <a:path w="492760" h="386080">
                    <a:moveTo>
                      <a:pt x="153636" y="346709"/>
                    </a:moveTo>
                    <a:lnTo>
                      <a:pt x="129222" y="346709"/>
                    </a:lnTo>
                    <a:lnTo>
                      <a:pt x="131483" y="350519"/>
                    </a:lnTo>
                    <a:lnTo>
                      <a:pt x="134759" y="354329"/>
                    </a:lnTo>
                    <a:lnTo>
                      <a:pt x="151739" y="364489"/>
                    </a:lnTo>
                    <a:lnTo>
                      <a:pt x="156692" y="365759"/>
                    </a:lnTo>
                    <a:lnTo>
                      <a:pt x="166827" y="365759"/>
                    </a:lnTo>
                    <a:lnTo>
                      <a:pt x="171653" y="364489"/>
                    </a:lnTo>
                    <a:lnTo>
                      <a:pt x="175831" y="361949"/>
                    </a:lnTo>
                    <a:lnTo>
                      <a:pt x="196875" y="361949"/>
                    </a:lnTo>
                    <a:lnTo>
                      <a:pt x="194602" y="360679"/>
                    </a:lnTo>
                    <a:lnTo>
                      <a:pt x="192024" y="358139"/>
                    </a:lnTo>
                    <a:lnTo>
                      <a:pt x="190233" y="355599"/>
                    </a:lnTo>
                    <a:lnTo>
                      <a:pt x="189185" y="351789"/>
                    </a:lnTo>
                    <a:lnTo>
                      <a:pt x="161048" y="351789"/>
                    </a:lnTo>
                    <a:lnTo>
                      <a:pt x="155841" y="347979"/>
                    </a:lnTo>
                    <a:lnTo>
                      <a:pt x="153636" y="346709"/>
                    </a:lnTo>
                    <a:close/>
                  </a:path>
                  <a:path w="492760" h="386080">
                    <a:moveTo>
                      <a:pt x="263144" y="0"/>
                    </a:moveTo>
                    <a:lnTo>
                      <a:pt x="260807" y="0"/>
                    </a:lnTo>
                    <a:lnTo>
                      <a:pt x="167170" y="19049"/>
                    </a:lnTo>
                    <a:lnTo>
                      <a:pt x="165138" y="20319"/>
                    </a:lnTo>
                    <a:lnTo>
                      <a:pt x="151701" y="35559"/>
                    </a:lnTo>
                    <a:lnTo>
                      <a:pt x="70789" y="46989"/>
                    </a:lnTo>
                    <a:lnTo>
                      <a:pt x="67513" y="49529"/>
                    </a:lnTo>
                    <a:lnTo>
                      <a:pt x="0" y="218439"/>
                    </a:lnTo>
                    <a:lnTo>
                      <a:pt x="1879" y="223519"/>
                    </a:lnTo>
                    <a:lnTo>
                      <a:pt x="60655" y="259079"/>
                    </a:lnTo>
                    <a:lnTo>
                      <a:pt x="52603" y="271779"/>
                    </a:lnTo>
                    <a:lnTo>
                      <a:pt x="71526" y="307339"/>
                    </a:lnTo>
                    <a:lnTo>
                      <a:pt x="75603" y="308609"/>
                    </a:lnTo>
                    <a:lnTo>
                      <a:pt x="79819" y="308609"/>
                    </a:lnTo>
                    <a:lnTo>
                      <a:pt x="77886" y="317499"/>
                    </a:lnTo>
                    <a:lnTo>
                      <a:pt x="79217" y="327659"/>
                    </a:lnTo>
                    <a:lnTo>
                      <a:pt x="83618" y="335279"/>
                    </a:lnTo>
                    <a:lnTo>
                      <a:pt x="90893" y="341629"/>
                    </a:lnTo>
                    <a:lnTo>
                      <a:pt x="99339" y="346709"/>
                    </a:lnTo>
                    <a:lnTo>
                      <a:pt x="103644" y="350519"/>
                    </a:lnTo>
                    <a:lnTo>
                      <a:pt x="108597" y="351789"/>
                    </a:lnTo>
                    <a:lnTo>
                      <a:pt x="119278" y="351789"/>
                    </a:lnTo>
                    <a:lnTo>
                      <a:pt x="124688" y="349249"/>
                    </a:lnTo>
                    <a:lnTo>
                      <a:pt x="129222" y="346709"/>
                    </a:lnTo>
                    <a:lnTo>
                      <a:pt x="153636" y="346709"/>
                    </a:lnTo>
                    <a:lnTo>
                      <a:pt x="144818" y="341629"/>
                    </a:lnTo>
                    <a:lnTo>
                      <a:pt x="143014" y="339089"/>
                    </a:lnTo>
                    <a:lnTo>
                      <a:pt x="142450" y="336549"/>
                    </a:lnTo>
                    <a:lnTo>
                      <a:pt x="112953" y="336549"/>
                    </a:lnTo>
                    <a:lnTo>
                      <a:pt x="107746" y="334009"/>
                    </a:lnTo>
                    <a:lnTo>
                      <a:pt x="93954" y="325119"/>
                    </a:lnTo>
                    <a:lnTo>
                      <a:pt x="92278" y="317499"/>
                    </a:lnTo>
                    <a:lnTo>
                      <a:pt x="106312" y="294639"/>
                    </a:lnTo>
                    <a:lnTo>
                      <a:pt x="81394" y="294639"/>
                    </a:lnTo>
                    <a:lnTo>
                      <a:pt x="73837" y="289559"/>
                    </a:lnTo>
                    <a:lnTo>
                      <a:pt x="71272" y="288289"/>
                    </a:lnTo>
                    <a:lnTo>
                      <a:pt x="69469" y="285749"/>
                    </a:lnTo>
                    <a:lnTo>
                      <a:pt x="68072" y="279399"/>
                    </a:lnTo>
                    <a:lnTo>
                      <a:pt x="68541" y="276859"/>
                    </a:lnTo>
                    <a:lnTo>
                      <a:pt x="90440" y="241299"/>
                    </a:lnTo>
                    <a:lnTo>
                      <a:pt x="71945" y="241299"/>
                    </a:lnTo>
                    <a:lnTo>
                      <a:pt x="25234" y="213359"/>
                    </a:lnTo>
                    <a:lnTo>
                      <a:pt x="83642" y="66039"/>
                    </a:lnTo>
                    <a:lnTo>
                      <a:pt x="130175" y="60959"/>
                    </a:lnTo>
                    <a:lnTo>
                      <a:pt x="158072" y="60959"/>
                    </a:lnTo>
                    <a:lnTo>
                      <a:pt x="177368" y="39369"/>
                    </a:lnTo>
                    <a:lnTo>
                      <a:pt x="259613" y="21589"/>
                    </a:lnTo>
                    <a:lnTo>
                      <a:pt x="310922" y="21589"/>
                    </a:lnTo>
                    <a:lnTo>
                      <a:pt x="263144" y="0"/>
                    </a:lnTo>
                    <a:close/>
                  </a:path>
                  <a:path w="492760" h="386080">
                    <a:moveTo>
                      <a:pt x="221902" y="260349"/>
                    </a:moveTo>
                    <a:lnTo>
                      <a:pt x="193230" y="260349"/>
                    </a:lnTo>
                    <a:lnTo>
                      <a:pt x="195275" y="261619"/>
                    </a:lnTo>
                    <a:lnTo>
                      <a:pt x="208076" y="269239"/>
                    </a:lnTo>
                    <a:lnTo>
                      <a:pt x="209880" y="271779"/>
                    </a:lnTo>
                    <a:lnTo>
                      <a:pt x="211302" y="278129"/>
                    </a:lnTo>
                    <a:lnTo>
                      <a:pt x="210820" y="280669"/>
                    </a:lnTo>
                    <a:lnTo>
                      <a:pt x="168363" y="350519"/>
                    </a:lnTo>
                    <a:lnTo>
                      <a:pt x="161048" y="351789"/>
                    </a:lnTo>
                    <a:lnTo>
                      <a:pt x="189185" y="351789"/>
                    </a:lnTo>
                    <a:lnTo>
                      <a:pt x="188836" y="350519"/>
                    </a:lnTo>
                    <a:lnTo>
                      <a:pt x="189318" y="346709"/>
                    </a:lnTo>
                    <a:lnTo>
                      <a:pt x="190919" y="344169"/>
                    </a:lnTo>
                    <a:lnTo>
                      <a:pt x="220941" y="295909"/>
                    </a:lnTo>
                    <a:lnTo>
                      <a:pt x="224599" y="294639"/>
                    </a:lnTo>
                    <a:lnTo>
                      <a:pt x="260327" y="294639"/>
                    </a:lnTo>
                    <a:lnTo>
                      <a:pt x="257251" y="290829"/>
                    </a:lnTo>
                    <a:lnTo>
                      <a:pt x="238671" y="279399"/>
                    </a:lnTo>
                    <a:lnTo>
                      <a:pt x="233718" y="278129"/>
                    </a:lnTo>
                    <a:lnTo>
                      <a:pt x="226872" y="278129"/>
                    </a:lnTo>
                    <a:lnTo>
                      <a:pt x="226923" y="275589"/>
                    </a:lnTo>
                    <a:lnTo>
                      <a:pt x="226783" y="273049"/>
                    </a:lnTo>
                    <a:lnTo>
                      <a:pt x="224523" y="264159"/>
                    </a:lnTo>
                    <a:lnTo>
                      <a:pt x="221902" y="260349"/>
                    </a:lnTo>
                    <a:close/>
                  </a:path>
                  <a:path w="492760" h="386080">
                    <a:moveTo>
                      <a:pt x="160350" y="209549"/>
                    </a:moveTo>
                    <a:lnTo>
                      <a:pt x="155295" y="209549"/>
                    </a:lnTo>
                    <a:lnTo>
                      <a:pt x="148321" y="210819"/>
                    </a:lnTo>
                    <a:lnTo>
                      <a:pt x="141868" y="213359"/>
                    </a:lnTo>
                    <a:lnTo>
                      <a:pt x="136268" y="217169"/>
                    </a:lnTo>
                    <a:lnTo>
                      <a:pt x="131851" y="223519"/>
                    </a:lnTo>
                    <a:lnTo>
                      <a:pt x="129578" y="226059"/>
                    </a:lnTo>
                    <a:lnTo>
                      <a:pt x="159410" y="226059"/>
                    </a:lnTo>
                    <a:lnTo>
                      <a:pt x="161201" y="227329"/>
                    </a:lnTo>
                    <a:lnTo>
                      <a:pt x="175006" y="236219"/>
                    </a:lnTo>
                    <a:lnTo>
                      <a:pt x="176682" y="242569"/>
                    </a:lnTo>
                    <a:lnTo>
                      <a:pt x="120243" y="335279"/>
                    </a:lnTo>
                    <a:lnTo>
                      <a:pt x="112953" y="336549"/>
                    </a:lnTo>
                    <a:lnTo>
                      <a:pt x="142450" y="336549"/>
                    </a:lnTo>
                    <a:lnTo>
                      <a:pt x="141605" y="332739"/>
                    </a:lnTo>
                    <a:lnTo>
                      <a:pt x="142087" y="330199"/>
                    </a:lnTo>
                    <a:lnTo>
                      <a:pt x="183464" y="262889"/>
                    </a:lnTo>
                    <a:lnTo>
                      <a:pt x="187109" y="260349"/>
                    </a:lnTo>
                    <a:lnTo>
                      <a:pt x="221902" y="260349"/>
                    </a:lnTo>
                    <a:lnTo>
                      <a:pt x="220154" y="257809"/>
                    </a:lnTo>
                    <a:lnTo>
                      <a:pt x="213918" y="253999"/>
                    </a:lnTo>
                    <a:lnTo>
                      <a:pt x="201155" y="246379"/>
                    </a:lnTo>
                    <a:lnTo>
                      <a:pt x="196202" y="245109"/>
                    </a:lnTo>
                    <a:lnTo>
                      <a:pt x="190919" y="245109"/>
                    </a:lnTo>
                    <a:lnTo>
                      <a:pt x="190566" y="237489"/>
                    </a:lnTo>
                    <a:lnTo>
                      <a:pt x="188250" y="229869"/>
                    </a:lnTo>
                    <a:lnTo>
                      <a:pt x="184055" y="223519"/>
                    </a:lnTo>
                    <a:lnTo>
                      <a:pt x="178066" y="219709"/>
                    </a:lnTo>
                    <a:lnTo>
                      <a:pt x="165303" y="210819"/>
                    </a:lnTo>
                    <a:lnTo>
                      <a:pt x="160350" y="209549"/>
                    </a:lnTo>
                    <a:close/>
                  </a:path>
                  <a:path w="492760" h="386080">
                    <a:moveTo>
                      <a:pt x="197777" y="204469"/>
                    </a:moveTo>
                    <a:lnTo>
                      <a:pt x="192824" y="205739"/>
                    </a:lnTo>
                    <a:lnTo>
                      <a:pt x="188112" y="213359"/>
                    </a:lnTo>
                    <a:lnTo>
                      <a:pt x="189268" y="218439"/>
                    </a:lnTo>
                    <a:lnTo>
                      <a:pt x="344639" y="314959"/>
                    </a:lnTo>
                    <a:lnTo>
                      <a:pt x="342154" y="321309"/>
                    </a:lnTo>
                    <a:lnTo>
                      <a:pt x="337304" y="328929"/>
                    </a:lnTo>
                    <a:lnTo>
                      <a:pt x="329364" y="334009"/>
                    </a:lnTo>
                    <a:lnTo>
                      <a:pt x="317614" y="336549"/>
                    </a:lnTo>
                    <a:lnTo>
                      <a:pt x="357780" y="336549"/>
                    </a:lnTo>
                    <a:lnTo>
                      <a:pt x="360587" y="332739"/>
                    </a:lnTo>
                    <a:lnTo>
                      <a:pt x="365391" y="320039"/>
                    </a:lnTo>
                    <a:lnTo>
                      <a:pt x="380364" y="309879"/>
                    </a:lnTo>
                    <a:lnTo>
                      <a:pt x="385398" y="302259"/>
                    </a:lnTo>
                    <a:lnTo>
                      <a:pt x="353936" y="302259"/>
                    </a:lnTo>
                    <a:lnTo>
                      <a:pt x="197777" y="204469"/>
                    </a:lnTo>
                    <a:close/>
                  </a:path>
                  <a:path w="492760" h="386080">
                    <a:moveTo>
                      <a:pt x="225628" y="154939"/>
                    </a:moveTo>
                    <a:lnTo>
                      <a:pt x="220662" y="156209"/>
                    </a:lnTo>
                    <a:lnTo>
                      <a:pt x="215963" y="163829"/>
                    </a:lnTo>
                    <a:lnTo>
                      <a:pt x="217093" y="168909"/>
                    </a:lnTo>
                    <a:lnTo>
                      <a:pt x="373672" y="266699"/>
                    </a:lnTo>
                    <a:lnTo>
                      <a:pt x="373837" y="273049"/>
                    </a:lnTo>
                    <a:lnTo>
                      <a:pt x="371990" y="283209"/>
                    </a:lnTo>
                    <a:lnTo>
                      <a:pt x="366051" y="293369"/>
                    </a:lnTo>
                    <a:lnTo>
                      <a:pt x="353936" y="302259"/>
                    </a:lnTo>
                    <a:lnTo>
                      <a:pt x="385398" y="302259"/>
                    </a:lnTo>
                    <a:lnTo>
                      <a:pt x="389593" y="295909"/>
                    </a:lnTo>
                    <a:lnTo>
                      <a:pt x="394204" y="281939"/>
                    </a:lnTo>
                    <a:lnTo>
                      <a:pt x="395325" y="269239"/>
                    </a:lnTo>
                    <a:lnTo>
                      <a:pt x="401705" y="264159"/>
                    </a:lnTo>
                    <a:lnTo>
                      <a:pt x="406990" y="260349"/>
                    </a:lnTo>
                    <a:lnTo>
                      <a:pt x="411284" y="255269"/>
                    </a:lnTo>
                    <a:lnTo>
                      <a:pt x="412988" y="252729"/>
                    </a:lnTo>
                    <a:lnTo>
                      <a:pt x="381558" y="252729"/>
                    </a:lnTo>
                    <a:lnTo>
                      <a:pt x="225628" y="154939"/>
                    </a:lnTo>
                    <a:close/>
                  </a:path>
                  <a:path w="492760" h="386080">
                    <a:moveTo>
                      <a:pt x="146078" y="229869"/>
                    </a:moveTo>
                    <a:lnTo>
                      <a:pt x="108737" y="229869"/>
                    </a:lnTo>
                    <a:lnTo>
                      <a:pt x="115430" y="233679"/>
                    </a:lnTo>
                    <a:lnTo>
                      <a:pt x="117233" y="236219"/>
                    </a:lnTo>
                    <a:lnTo>
                      <a:pt x="118643" y="242569"/>
                    </a:lnTo>
                    <a:lnTo>
                      <a:pt x="118160" y="245109"/>
                    </a:lnTo>
                    <a:lnTo>
                      <a:pt x="88912" y="292099"/>
                    </a:lnTo>
                    <a:lnTo>
                      <a:pt x="81394" y="294639"/>
                    </a:lnTo>
                    <a:lnTo>
                      <a:pt x="106312" y="294639"/>
                    </a:lnTo>
                    <a:lnTo>
                      <a:pt x="146078" y="229869"/>
                    </a:lnTo>
                    <a:close/>
                  </a:path>
                  <a:path w="492760" h="386080">
                    <a:moveTo>
                      <a:pt x="446223" y="250189"/>
                    </a:moveTo>
                    <a:lnTo>
                      <a:pt x="414693" y="250189"/>
                    </a:lnTo>
                    <a:lnTo>
                      <a:pt x="420039" y="257809"/>
                    </a:lnTo>
                    <a:lnTo>
                      <a:pt x="423227" y="259079"/>
                    </a:lnTo>
                    <a:lnTo>
                      <a:pt x="428015" y="259079"/>
                    </a:lnTo>
                    <a:lnTo>
                      <a:pt x="429577" y="257809"/>
                    </a:lnTo>
                    <a:lnTo>
                      <a:pt x="446223" y="250189"/>
                    </a:lnTo>
                    <a:close/>
                  </a:path>
                  <a:path w="492760" h="386080">
                    <a:moveTo>
                      <a:pt x="281333" y="95249"/>
                    </a:moveTo>
                    <a:lnTo>
                      <a:pt x="252984" y="95249"/>
                    </a:lnTo>
                    <a:lnTo>
                      <a:pt x="280580" y="128269"/>
                    </a:lnTo>
                    <a:lnTo>
                      <a:pt x="312924" y="154939"/>
                    </a:lnTo>
                    <a:lnTo>
                      <a:pt x="342330" y="171449"/>
                    </a:lnTo>
                    <a:lnTo>
                      <a:pt x="361111" y="180339"/>
                    </a:lnTo>
                    <a:lnTo>
                      <a:pt x="400113" y="231139"/>
                    </a:lnTo>
                    <a:lnTo>
                      <a:pt x="398344" y="236219"/>
                    </a:lnTo>
                    <a:lnTo>
                      <a:pt x="394984" y="241299"/>
                    </a:lnTo>
                    <a:lnTo>
                      <a:pt x="389549" y="246379"/>
                    </a:lnTo>
                    <a:lnTo>
                      <a:pt x="381558" y="252729"/>
                    </a:lnTo>
                    <a:lnTo>
                      <a:pt x="412988" y="252729"/>
                    </a:lnTo>
                    <a:lnTo>
                      <a:pt x="414693" y="250189"/>
                    </a:lnTo>
                    <a:lnTo>
                      <a:pt x="446223" y="250189"/>
                    </a:lnTo>
                    <a:lnTo>
                      <a:pt x="479515" y="234949"/>
                    </a:lnTo>
                    <a:lnTo>
                      <a:pt x="429729" y="234949"/>
                    </a:lnTo>
                    <a:lnTo>
                      <a:pt x="375132" y="163829"/>
                    </a:lnTo>
                    <a:lnTo>
                      <a:pt x="373494" y="162559"/>
                    </a:lnTo>
                    <a:lnTo>
                      <a:pt x="371640" y="161289"/>
                    </a:lnTo>
                    <a:lnTo>
                      <a:pt x="359096" y="156209"/>
                    </a:lnTo>
                    <a:lnTo>
                      <a:pt x="330155" y="139699"/>
                    </a:lnTo>
                    <a:lnTo>
                      <a:pt x="296166" y="114299"/>
                    </a:lnTo>
                    <a:lnTo>
                      <a:pt x="281333" y="95249"/>
                    </a:lnTo>
                    <a:close/>
                  </a:path>
                  <a:path w="492760" h="386080">
                    <a:moveTo>
                      <a:pt x="109601" y="213359"/>
                    </a:moveTo>
                    <a:lnTo>
                      <a:pt x="104597" y="213359"/>
                    </a:lnTo>
                    <a:lnTo>
                      <a:pt x="97560" y="214629"/>
                    </a:lnTo>
                    <a:lnTo>
                      <a:pt x="91054" y="217169"/>
                    </a:lnTo>
                    <a:lnTo>
                      <a:pt x="85407" y="220979"/>
                    </a:lnTo>
                    <a:lnTo>
                      <a:pt x="80949" y="226059"/>
                    </a:lnTo>
                    <a:lnTo>
                      <a:pt x="71945" y="241299"/>
                    </a:lnTo>
                    <a:lnTo>
                      <a:pt x="90440" y="241299"/>
                    </a:lnTo>
                    <a:lnTo>
                      <a:pt x="96697" y="231139"/>
                    </a:lnTo>
                    <a:lnTo>
                      <a:pt x="100533" y="229869"/>
                    </a:lnTo>
                    <a:lnTo>
                      <a:pt x="146078" y="229869"/>
                    </a:lnTo>
                    <a:lnTo>
                      <a:pt x="147637" y="227329"/>
                    </a:lnTo>
                    <a:lnTo>
                      <a:pt x="151269" y="226059"/>
                    </a:lnTo>
                    <a:lnTo>
                      <a:pt x="129578" y="226059"/>
                    </a:lnTo>
                    <a:lnTo>
                      <a:pt x="127393" y="223519"/>
                    </a:lnTo>
                    <a:lnTo>
                      <a:pt x="124574" y="220979"/>
                    </a:lnTo>
                    <a:lnTo>
                      <a:pt x="114515" y="214629"/>
                    </a:lnTo>
                    <a:lnTo>
                      <a:pt x="109601" y="213359"/>
                    </a:lnTo>
                    <a:close/>
                  </a:path>
                  <a:path w="492760" h="386080">
                    <a:moveTo>
                      <a:pt x="430714" y="67309"/>
                    </a:moveTo>
                    <a:lnTo>
                      <a:pt x="407670" y="67309"/>
                    </a:lnTo>
                    <a:lnTo>
                      <a:pt x="466839" y="217169"/>
                    </a:lnTo>
                    <a:lnTo>
                      <a:pt x="429729" y="234949"/>
                    </a:lnTo>
                    <a:lnTo>
                      <a:pt x="479515" y="234949"/>
                    </a:lnTo>
                    <a:lnTo>
                      <a:pt x="485063" y="232409"/>
                    </a:lnTo>
                    <a:lnTo>
                      <a:pt x="490194" y="229869"/>
                    </a:lnTo>
                    <a:lnTo>
                      <a:pt x="492544" y="223519"/>
                    </a:lnTo>
                    <a:lnTo>
                      <a:pt x="490461" y="218439"/>
                    </a:lnTo>
                    <a:lnTo>
                      <a:pt x="430714" y="67309"/>
                    </a:lnTo>
                    <a:close/>
                  </a:path>
                  <a:path w="492760" h="386080">
                    <a:moveTo>
                      <a:pt x="158072" y="60959"/>
                    </a:moveTo>
                    <a:lnTo>
                      <a:pt x="130175" y="60959"/>
                    </a:lnTo>
                    <a:lnTo>
                      <a:pt x="110477" y="82549"/>
                    </a:lnTo>
                    <a:lnTo>
                      <a:pt x="107442" y="86359"/>
                    </a:lnTo>
                    <a:lnTo>
                      <a:pt x="106946" y="91439"/>
                    </a:lnTo>
                    <a:lnTo>
                      <a:pt x="109220" y="95249"/>
                    </a:lnTo>
                    <a:lnTo>
                      <a:pt x="118795" y="107949"/>
                    </a:lnTo>
                    <a:lnTo>
                      <a:pt x="130281" y="118109"/>
                    </a:lnTo>
                    <a:lnTo>
                      <a:pt x="143508" y="123189"/>
                    </a:lnTo>
                    <a:lnTo>
                      <a:pt x="158305" y="125729"/>
                    </a:lnTo>
                    <a:lnTo>
                      <a:pt x="179782" y="121919"/>
                    </a:lnTo>
                    <a:lnTo>
                      <a:pt x="199259" y="114299"/>
                    </a:lnTo>
                    <a:lnTo>
                      <a:pt x="214941" y="104139"/>
                    </a:lnTo>
                    <a:lnTo>
                      <a:pt x="158305" y="104139"/>
                    </a:lnTo>
                    <a:lnTo>
                      <a:pt x="150657" y="102869"/>
                    </a:lnTo>
                    <a:lnTo>
                      <a:pt x="143735" y="100329"/>
                    </a:lnTo>
                    <a:lnTo>
                      <a:pt x="137513" y="96519"/>
                    </a:lnTo>
                    <a:lnTo>
                      <a:pt x="131965" y="90169"/>
                    </a:lnTo>
                    <a:lnTo>
                      <a:pt x="158072" y="60959"/>
                    </a:lnTo>
                    <a:close/>
                  </a:path>
                  <a:path w="492760" h="386080">
                    <a:moveTo>
                      <a:pt x="262953" y="72389"/>
                    </a:moveTo>
                    <a:lnTo>
                      <a:pt x="258305" y="72389"/>
                    </a:lnTo>
                    <a:lnTo>
                      <a:pt x="217462" y="76199"/>
                    </a:lnTo>
                    <a:lnTo>
                      <a:pt x="215328" y="77469"/>
                    </a:lnTo>
                    <a:lnTo>
                      <a:pt x="208545" y="82549"/>
                    </a:lnTo>
                    <a:lnTo>
                      <a:pt x="195699" y="91439"/>
                    </a:lnTo>
                    <a:lnTo>
                      <a:pt x="177982" y="100329"/>
                    </a:lnTo>
                    <a:lnTo>
                      <a:pt x="158305" y="104139"/>
                    </a:lnTo>
                    <a:lnTo>
                      <a:pt x="214941" y="104139"/>
                    </a:lnTo>
                    <a:lnTo>
                      <a:pt x="225031" y="97789"/>
                    </a:lnTo>
                    <a:lnTo>
                      <a:pt x="252984" y="95249"/>
                    </a:lnTo>
                    <a:lnTo>
                      <a:pt x="281333" y="95249"/>
                    </a:lnTo>
                    <a:lnTo>
                      <a:pt x="268478" y="78739"/>
                    </a:lnTo>
                    <a:lnTo>
                      <a:pt x="266636" y="74929"/>
                    </a:lnTo>
                    <a:lnTo>
                      <a:pt x="262953" y="72389"/>
                    </a:lnTo>
                    <a:close/>
                  </a:path>
                  <a:path w="492760" h="386080">
                    <a:moveTo>
                      <a:pt x="310922" y="21589"/>
                    </a:moveTo>
                    <a:lnTo>
                      <a:pt x="259613" y="21589"/>
                    </a:lnTo>
                    <a:lnTo>
                      <a:pt x="371424" y="72389"/>
                    </a:lnTo>
                    <a:lnTo>
                      <a:pt x="373481" y="72389"/>
                    </a:lnTo>
                    <a:lnTo>
                      <a:pt x="407670" y="67309"/>
                    </a:lnTo>
                    <a:lnTo>
                      <a:pt x="430714" y="67309"/>
                    </a:lnTo>
                    <a:lnTo>
                      <a:pt x="424187" y="50799"/>
                    </a:lnTo>
                    <a:lnTo>
                      <a:pt x="375564" y="50799"/>
                    </a:lnTo>
                    <a:lnTo>
                      <a:pt x="310922" y="21589"/>
                    </a:lnTo>
                    <a:close/>
                  </a:path>
                  <a:path w="492760" h="386080">
                    <a:moveTo>
                      <a:pt x="417931" y="44449"/>
                    </a:moveTo>
                    <a:lnTo>
                      <a:pt x="413054" y="45719"/>
                    </a:lnTo>
                    <a:lnTo>
                      <a:pt x="375564" y="50799"/>
                    </a:lnTo>
                    <a:lnTo>
                      <a:pt x="424187" y="50799"/>
                    </a:lnTo>
                    <a:lnTo>
                      <a:pt x="422681" y="46989"/>
                    </a:lnTo>
                    <a:lnTo>
                      <a:pt x="417931" y="44449"/>
                    </a:lnTo>
                    <a:close/>
                  </a:path>
                </a:pathLst>
              </a:custGeom>
              <a:solidFill>
                <a:srgbClr val="FFFFFF"/>
              </a:solidFill>
            </p:spPr>
            <p:txBody>
              <a:bodyPr wrap="square" lIns="0" tIns="0" rIns="0" bIns="0" rtlCol="0"/>
              <a:lstStyle/>
              <a:p>
                <a:pPr defTabSz="693481"/>
                <a:endParaRPr sz="1365" kern="0">
                  <a:solidFill>
                    <a:sysClr val="windowText" lastClr="000000"/>
                  </a:solidFill>
                  <a:latin typeface="Basic Sans Light"/>
                </a:endParaRPr>
              </a:p>
            </p:txBody>
          </p:sp>
        </p:grpSp>
        <p:grpSp>
          <p:nvGrpSpPr>
            <p:cNvPr id="17" name="object 47">
              <a:extLst>
                <a:ext uri="{FF2B5EF4-FFF2-40B4-BE49-F238E27FC236}">
                  <a16:creationId xmlns:a16="http://schemas.microsoft.com/office/drawing/2014/main" id="{60C11BFF-7F3C-5A4B-8A58-671D0ED2A24F}"/>
                </a:ext>
              </a:extLst>
            </p:cNvPr>
            <p:cNvGrpSpPr/>
            <p:nvPr/>
          </p:nvGrpSpPr>
          <p:grpSpPr>
            <a:xfrm>
              <a:off x="4424157" y="4725500"/>
              <a:ext cx="600075" cy="600075"/>
              <a:chOff x="2316844" y="6230659"/>
              <a:chExt cx="791210" cy="791210"/>
            </a:xfrm>
          </p:grpSpPr>
          <p:sp>
            <p:nvSpPr>
              <p:cNvPr id="57" name="object 48">
                <a:extLst>
                  <a:ext uri="{FF2B5EF4-FFF2-40B4-BE49-F238E27FC236}">
                    <a16:creationId xmlns:a16="http://schemas.microsoft.com/office/drawing/2014/main" id="{9BC5E339-DBA1-5AFF-A7CE-D310EFC8091F}"/>
                  </a:ext>
                </a:extLst>
              </p:cNvPr>
              <p:cNvSpPr/>
              <p:nvPr/>
            </p:nvSpPr>
            <p:spPr>
              <a:xfrm>
                <a:off x="2316844" y="6230659"/>
                <a:ext cx="791210" cy="791210"/>
              </a:xfrm>
              <a:custGeom>
                <a:avLst/>
                <a:gdLst/>
                <a:ahLst/>
                <a:cxnLst/>
                <a:rect l="l" t="t" r="r" b="b"/>
                <a:pathLst>
                  <a:path w="791210" h="791209">
                    <a:moveTo>
                      <a:pt x="395350" y="0"/>
                    </a:moveTo>
                    <a:lnTo>
                      <a:pt x="349246" y="2659"/>
                    </a:lnTo>
                    <a:lnTo>
                      <a:pt x="304703" y="10441"/>
                    </a:lnTo>
                    <a:lnTo>
                      <a:pt x="262018" y="23047"/>
                    </a:lnTo>
                    <a:lnTo>
                      <a:pt x="221489" y="40182"/>
                    </a:lnTo>
                    <a:lnTo>
                      <a:pt x="183411" y="61549"/>
                    </a:lnTo>
                    <a:lnTo>
                      <a:pt x="148082" y="86851"/>
                    </a:lnTo>
                    <a:lnTo>
                      <a:pt x="115798" y="115792"/>
                    </a:lnTo>
                    <a:lnTo>
                      <a:pt x="86856" y="148074"/>
                    </a:lnTo>
                    <a:lnTo>
                      <a:pt x="61553" y="183402"/>
                    </a:lnTo>
                    <a:lnTo>
                      <a:pt x="40185" y="221478"/>
                    </a:lnTo>
                    <a:lnTo>
                      <a:pt x="23049" y="262007"/>
                    </a:lnTo>
                    <a:lnTo>
                      <a:pt x="10441" y="304691"/>
                    </a:lnTo>
                    <a:lnTo>
                      <a:pt x="2659" y="349233"/>
                    </a:lnTo>
                    <a:lnTo>
                      <a:pt x="0" y="395338"/>
                    </a:lnTo>
                    <a:lnTo>
                      <a:pt x="2659" y="441445"/>
                    </a:lnTo>
                    <a:lnTo>
                      <a:pt x="10441" y="485990"/>
                    </a:lnTo>
                    <a:lnTo>
                      <a:pt x="23049" y="528675"/>
                    </a:lnTo>
                    <a:lnTo>
                      <a:pt x="40185" y="569205"/>
                    </a:lnTo>
                    <a:lnTo>
                      <a:pt x="61553" y="607283"/>
                    </a:lnTo>
                    <a:lnTo>
                      <a:pt x="86856" y="642612"/>
                    </a:lnTo>
                    <a:lnTo>
                      <a:pt x="115798" y="674895"/>
                    </a:lnTo>
                    <a:lnTo>
                      <a:pt x="148082" y="703836"/>
                    </a:lnTo>
                    <a:lnTo>
                      <a:pt x="183411" y="729139"/>
                    </a:lnTo>
                    <a:lnTo>
                      <a:pt x="221489" y="750506"/>
                    </a:lnTo>
                    <a:lnTo>
                      <a:pt x="262018" y="767641"/>
                    </a:lnTo>
                    <a:lnTo>
                      <a:pt x="304703" y="780248"/>
                    </a:lnTo>
                    <a:lnTo>
                      <a:pt x="349246" y="788029"/>
                    </a:lnTo>
                    <a:lnTo>
                      <a:pt x="395350" y="790689"/>
                    </a:lnTo>
                    <a:lnTo>
                      <a:pt x="441455" y="788029"/>
                    </a:lnTo>
                    <a:lnTo>
                      <a:pt x="485998" y="780248"/>
                    </a:lnTo>
                    <a:lnTo>
                      <a:pt x="528681" y="767641"/>
                    </a:lnTo>
                    <a:lnTo>
                      <a:pt x="569210" y="750506"/>
                    </a:lnTo>
                    <a:lnTo>
                      <a:pt x="607286" y="729139"/>
                    </a:lnTo>
                    <a:lnTo>
                      <a:pt x="642614" y="703836"/>
                    </a:lnTo>
                    <a:lnTo>
                      <a:pt x="674897" y="674895"/>
                    </a:lnTo>
                    <a:lnTo>
                      <a:pt x="703837" y="642612"/>
                    </a:lnTo>
                    <a:lnTo>
                      <a:pt x="729139" y="607283"/>
                    </a:lnTo>
                    <a:lnTo>
                      <a:pt x="750506" y="569205"/>
                    </a:lnTo>
                    <a:lnTo>
                      <a:pt x="767641" y="528675"/>
                    </a:lnTo>
                    <a:lnTo>
                      <a:pt x="780248" y="485990"/>
                    </a:lnTo>
                    <a:lnTo>
                      <a:pt x="788029" y="441445"/>
                    </a:lnTo>
                    <a:lnTo>
                      <a:pt x="790689" y="395338"/>
                    </a:lnTo>
                    <a:lnTo>
                      <a:pt x="788029" y="349233"/>
                    </a:lnTo>
                    <a:lnTo>
                      <a:pt x="780248" y="304691"/>
                    </a:lnTo>
                    <a:lnTo>
                      <a:pt x="767641" y="262007"/>
                    </a:lnTo>
                    <a:lnTo>
                      <a:pt x="750506" y="221478"/>
                    </a:lnTo>
                    <a:lnTo>
                      <a:pt x="729139" y="183402"/>
                    </a:lnTo>
                    <a:lnTo>
                      <a:pt x="703837" y="148074"/>
                    </a:lnTo>
                    <a:lnTo>
                      <a:pt x="674897" y="115792"/>
                    </a:lnTo>
                    <a:lnTo>
                      <a:pt x="642614" y="86851"/>
                    </a:lnTo>
                    <a:lnTo>
                      <a:pt x="607286" y="61549"/>
                    </a:lnTo>
                    <a:lnTo>
                      <a:pt x="569210" y="40182"/>
                    </a:lnTo>
                    <a:lnTo>
                      <a:pt x="528681" y="23047"/>
                    </a:lnTo>
                    <a:lnTo>
                      <a:pt x="485998" y="10441"/>
                    </a:lnTo>
                    <a:lnTo>
                      <a:pt x="441455" y="2659"/>
                    </a:lnTo>
                    <a:lnTo>
                      <a:pt x="395350" y="0"/>
                    </a:lnTo>
                    <a:close/>
                  </a:path>
                </a:pathLst>
              </a:custGeom>
              <a:solidFill>
                <a:srgbClr val="D6D6D6"/>
              </a:solidFill>
            </p:spPr>
            <p:txBody>
              <a:bodyPr wrap="square" lIns="0" tIns="0" rIns="0" bIns="0" rtlCol="0"/>
              <a:lstStyle/>
              <a:p>
                <a:pPr defTabSz="693481"/>
                <a:endParaRPr sz="1365" kern="0">
                  <a:solidFill>
                    <a:sysClr val="windowText" lastClr="000000"/>
                  </a:solidFill>
                  <a:latin typeface="Basic Sans Light"/>
                </a:endParaRPr>
              </a:p>
            </p:txBody>
          </p:sp>
          <p:sp>
            <p:nvSpPr>
              <p:cNvPr id="58" name="object 49">
                <a:extLst>
                  <a:ext uri="{FF2B5EF4-FFF2-40B4-BE49-F238E27FC236}">
                    <a16:creationId xmlns:a16="http://schemas.microsoft.com/office/drawing/2014/main" id="{B1445C34-85F0-9A9B-0583-53E9A2CE0D5D}"/>
                  </a:ext>
                </a:extLst>
              </p:cNvPr>
              <p:cNvSpPr/>
              <p:nvPr/>
            </p:nvSpPr>
            <p:spPr>
              <a:xfrm>
                <a:off x="2317604" y="6230971"/>
                <a:ext cx="789940" cy="789940"/>
              </a:xfrm>
              <a:custGeom>
                <a:avLst/>
                <a:gdLst/>
                <a:ahLst/>
                <a:cxnLst/>
                <a:rect l="l" t="t" r="r" b="b"/>
                <a:pathLst>
                  <a:path w="789939" h="789940">
                    <a:moveTo>
                      <a:pt x="376997" y="0"/>
                    </a:moveTo>
                    <a:lnTo>
                      <a:pt x="328326" y="5110"/>
                    </a:lnTo>
                    <a:lnTo>
                      <a:pt x="280211" y="16420"/>
                    </a:lnTo>
                    <a:lnTo>
                      <a:pt x="233243" y="34088"/>
                    </a:lnTo>
                    <a:lnTo>
                      <a:pt x="192125" y="55568"/>
                    </a:lnTo>
                    <a:lnTo>
                      <a:pt x="154687" y="80910"/>
                    </a:lnTo>
                    <a:lnTo>
                      <a:pt x="121032" y="109730"/>
                    </a:lnTo>
                    <a:lnTo>
                      <a:pt x="91263" y="141645"/>
                    </a:lnTo>
                    <a:lnTo>
                      <a:pt x="65483" y="176271"/>
                    </a:lnTo>
                    <a:lnTo>
                      <a:pt x="43793" y="213226"/>
                    </a:lnTo>
                    <a:lnTo>
                      <a:pt x="26297" y="252127"/>
                    </a:lnTo>
                    <a:lnTo>
                      <a:pt x="13098" y="292589"/>
                    </a:lnTo>
                    <a:lnTo>
                      <a:pt x="4298" y="334229"/>
                    </a:lnTo>
                    <a:lnTo>
                      <a:pt x="0" y="376665"/>
                    </a:lnTo>
                    <a:lnTo>
                      <a:pt x="305" y="419513"/>
                    </a:lnTo>
                    <a:lnTo>
                      <a:pt x="5318" y="462390"/>
                    </a:lnTo>
                    <a:lnTo>
                      <a:pt x="15141" y="504912"/>
                    </a:lnTo>
                    <a:lnTo>
                      <a:pt x="29876" y="546696"/>
                    </a:lnTo>
                    <a:lnTo>
                      <a:pt x="49626" y="587359"/>
                    </a:lnTo>
                    <a:lnTo>
                      <a:pt x="74493" y="626518"/>
                    </a:lnTo>
                    <a:lnTo>
                      <a:pt x="106335" y="665304"/>
                    </a:lnTo>
                    <a:lnTo>
                      <a:pt x="142348" y="699158"/>
                    </a:lnTo>
                    <a:lnTo>
                      <a:pt x="181943" y="727921"/>
                    </a:lnTo>
                    <a:lnTo>
                      <a:pt x="224527" y="751434"/>
                    </a:lnTo>
                    <a:lnTo>
                      <a:pt x="269511" y="769539"/>
                    </a:lnTo>
                    <a:lnTo>
                      <a:pt x="316302" y="782078"/>
                    </a:lnTo>
                    <a:lnTo>
                      <a:pt x="364311" y="788892"/>
                    </a:lnTo>
                    <a:lnTo>
                      <a:pt x="412946" y="789822"/>
                    </a:lnTo>
                    <a:lnTo>
                      <a:pt x="461616" y="784710"/>
                    </a:lnTo>
                    <a:lnTo>
                      <a:pt x="509731" y="773398"/>
                    </a:lnTo>
                    <a:lnTo>
                      <a:pt x="556699" y="755728"/>
                    </a:lnTo>
                    <a:lnTo>
                      <a:pt x="597816" y="734248"/>
                    </a:lnTo>
                    <a:lnTo>
                      <a:pt x="635252" y="708906"/>
                    </a:lnTo>
                    <a:lnTo>
                      <a:pt x="668906" y="680087"/>
                    </a:lnTo>
                    <a:lnTo>
                      <a:pt x="698674" y="648173"/>
                    </a:lnTo>
                    <a:lnTo>
                      <a:pt x="724454" y="613547"/>
                    </a:lnTo>
                    <a:lnTo>
                      <a:pt x="746144" y="576593"/>
                    </a:lnTo>
                    <a:lnTo>
                      <a:pt x="763640" y="537694"/>
                    </a:lnTo>
                    <a:lnTo>
                      <a:pt x="776840" y="497233"/>
                    </a:lnTo>
                    <a:lnTo>
                      <a:pt x="785641" y="455594"/>
                    </a:lnTo>
                    <a:lnTo>
                      <a:pt x="789940" y="413159"/>
                    </a:lnTo>
                    <a:lnTo>
                      <a:pt x="789635" y="370312"/>
                    </a:lnTo>
                    <a:lnTo>
                      <a:pt x="784623" y="327436"/>
                    </a:lnTo>
                    <a:lnTo>
                      <a:pt x="774801" y="284915"/>
                    </a:lnTo>
                    <a:lnTo>
                      <a:pt x="760066" y="243132"/>
                    </a:lnTo>
                    <a:lnTo>
                      <a:pt x="740317" y="202469"/>
                    </a:lnTo>
                    <a:lnTo>
                      <a:pt x="715449" y="163311"/>
                    </a:lnTo>
                    <a:lnTo>
                      <a:pt x="683608" y="124521"/>
                    </a:lnTo>
                    <a:lnTo>
                      <a:pt x="647594" y="90666"/>
                    </a:lnTo>
                    <a:lnTo>
                      <a:pt x="608000" y="61902"/>
                    </a:lnTo>
                    <a:lnTo>
                      <a:pt x="565416" y="38388"/>
                    </a:lnTo>
                    <a:lnTo>
                      <a:pt x="520432" y="20283"/>
                    </a:lnTo>
                    <a:lnTo>
                      <a:pt x="473640" y="7744"/>
                    </a:lnTo>
                    <a:lnTo>
                      <a:pt x="425632" y="930"/>
                    </a:lnTo>
                    <a:lnTo>
                      <a:pt x="376997" y="0"/>
                    </a:lnTo>
                    <a:close/>
                  </a:path>
                </a:pathLst>
              </a:custGeom>
              <a:solidFill>
                <a:srgbClr val="005F96"/>
              </a:solidFill>
            </p:spPr>
            <p:txBody>
              <a:bodyPr wrap="square" lIns="0" tIns="0" rIns="0" bIns="0" rtlCol="0"/>
              <a:lstStyle/>
              <a:p>
                <a:pPr defTabSz="693481"/>
                <a:endParaRPr sz="1365" kern="0">
                  <a:solidFill>
                    <a:sysClr val="windowText" lastClr="000000"/>
                  </a:solidFill>
                  <a:latin typeface="Basic Sans Light"/>
                </a:endParaRPr>
              </a:p>
            </p:txBody>
          </p:sp>
          <p:sp>
            <p:nvSpPr>
              <p:cNvPr id="59" name="object 50">
                <a:extLst>
                  <a:ext uri="{FF2B5EF4-FFF2-40B4-BE49-F238E27FC236}">
                    <a16:creationId xmlns:a16="http://schemas.microsoft.com/office/drawing/2014/main" id="{01178B23-0843-BF5B-6A6E-B55B1F3CED75}"/>
                  </a:ext>
                </a:extLst>
              </p:cNvPr>
              <p:cNvSpPr/>
              <p:nvPr/>
            </p:nvSpPr>
            <p:spPr>
              <a:xfrm>
                <a:off x="2494543" y="6410799"/>
                <a:ext cx="368300" cy="430530"/>
              </a:xfrm>
              <a:custGeom>
                <a:avLst/>
                <a:gdLst/>
                <a:ahLst/>
                <a:cxnLst/>
                <a:rect l="l" t="t" r="r" b="b"/>
                <a:pathLst>
                  <a:path w="368300" h="430529">
                    <a:moveTo>
                      <a:pt x="47823" y="217881"/>
                    </a:moveTo>
                    <a:lnTo>
                      <a:pt x="43124" y="217881"/>
                    </a:lnTo>
                    <a:lnTo>
                      <a:pt x="32195" y="219255"/>
                    </a:lnTo>
                    <a:lnTo>
                      <a:pt x="609" y="252260"/>
                    </a:lnTo>
                    <a:lnTo>
                      <a:pt x="0" y="266712"/>
                    </a:lnTo>
                    <a:lnTo>
                      <a:pt x="4065" y="280659"/>
                    </a:lnTo>
                    <a:lnTo>
                      <a:pt x="115572" y="395554"/>
                    </a:lnTo>
                    <a:lnTo>
                      <a:pt x="155020" y="423069"/>
                    </a:lnTo>
                    <a:lnTo>
                      <a:pt x="182443" y="430403"/>
                    </a:lnTo>
                    <a:lnTo>
                      <a:pt x="268790" y="430339"/>
                    </a:lnTo>
                    <a:lnTo>
                      <a:pt x="281706" y="427964"/>
                    </a:lnTo>
                    <a:lnTo>
                      <a:pt x="285554" y="427088"/>
                    </a:lnTo>
                    <a:lnTo>
                      <a:pt x="315937" y="414806"/>
                    </a:lnTo>
                    <a:lnTo>
                      <a:pt x="327609" y="405053"/>
                    </a:lnTo>
                    <a:lnTo>
                      <a:pt x="193454" y="405053"/>
                    </a:lnTo>
                    <a:lnTo>
                      <a:pt x="177946" y="403590"/>
                    </a:lnTo>
                    <a:lnTo>
                      <a:pt x="137841" y="381787"/>
                    </a:lnTo>
                    <a:lnTo>
                      <a:pt x="27160" y="271526"/>
                    </a:lnTo>
                    <a:lnTo>
                      <a:pt x="24772" y="266255"/>
                    </a:lnTo>
                    <a:lnTo>
                      <a:pt x="24849" y="256273"/>
                    </a:lnTo>
                    <a:lnTo>
                      <a:pt x="26817" y="251879"/>
                    </a:lnTo>
                    <a:lnTo>
                      <a:pt x="30500" y="248297"/>
                    </a:lnTo>
                    <a:lnTo>
                      <a:pt x="36854" y="244155"/>
                    </a:lnTo>
                    <a:lnTo>
                      <a:pt x="43846" y="243027"/>
                    </a:lnTo>
                    <a:lnTo>
                      <a:pt x="87315" y="243027"/>
                    </a:lnTo>
                    <a:lnTo>
                      <a:pt x="83091" y="239268"/>
                    </a:lnTo>
                    <a:lnTo>
                      <a:pt x="52624" y="218617"/>
                    </a:lnTo>
                    <a:lnTo>
                      <a:pt x="47823" y="217881"/>
                    </a:lnTo>
                    <a:close/>
                  </a:path>
                  <a:path w="368300" h="430529">
                    <a:moveTo>
                      <a:pt x="209507" y="405006"/>
                    </a:moveTo>
                    <a:lnTo>
                      <a:pt x="193987" y="405053"/>
                    </a:lnTo>
                    <a:lnTo>
                      <a:pt x="327609" y="405053"/>
                    </a:lnTo>
                    <a:lnTo>
                      <a:pt x="240915" y="405036"/>
                    </a:lnTo>
                    <a:lnTo>
                      <a:pt x="209507" y="405006"/>
                    </a:lnTo>
                    <a:close/>
                  </a:path>
                  <a:path w="368300" h="430529">
                    <a:moveTo>
                      <a:pt x="363368" y="118478"/>
                    </a:moveTo>
                    <a:lnTo>
                      <a:pt x="323235" y="118478"/>
                    </a:lnTo>
                    <a:lnTo>
                      <a:pt x="332709" y="118630"/>
                    </a:lnTo>
                    <a:lnTo>
                      <a:pt x="340444" y="124637"/>
                    </a:lnTo>
                    <a:lnTo>
                      <a:pt x="342349" y="136779"/>
                    </a:lnTo>
                    <a:lnTo>
                      <a:pt x="342526" y="139050"/>
                    </a:lnTo>
                    <a:lnTo>
                      <a:pt x="342603" y="318655"/>
                    </a:lnTo>
                    <a:lnTo>
                      <a:pt x="339845" y="343133"/>
                    </a:lnTo>
                    <a:lnTo>
                      <a:pt x="317898" y="381649"/>
                    </a:lnTo>
                    <a:lnTo>
                      <a:pt x="279954" y="402605"/>
                    </a:lnTo>
                    <a:lnTo>
                      <a:pt x="240915" y="405036"/>
                    </a:lnTo>
                    <a:lnTo>
                      <a:pt x="327630" y="405036"/>
                    </a:lnTo>
                    <a:lnTo>
                      <a:pt x="340802" y="394030"/>
                    </a:lnTo>
                    <a:lnTo>
                      <a:pt x="358367" y="366777"/>
                    </a:lnTo>
                    <a:lnTo>
                      <a:pt x="366847" y="335064"/>
                    </a:lnTo>
                    <a:lnTo>
                      <a:pt x="366974" y="333844"/>
                    </a:lnTo>
                    <a:lnTo>
                      <a:pt x="367914" y="331038"/>
                    </a:lnTo>
                    <a:lnTo>
                      <a:pt x="367571" y="131368"/>
                    </a:lnTo>
                    <a:lnTo>
                      <a:pt x="366847" y="129019"/>
                    </a:lnTo>
                    <a:lnTo>
                      <a:pt x="366580" y="127825"/>
                    </a:lnTo>
                    <a:lnTo>
                      <a:pt x="363947" y="119526"/>
                    </a:lnTo>
                    <a:lnTo>
                      <a:pt x="363368" y="118478"/>
                    </a:lnTo>
                    <a:close/>
                  </a:path>
                  <a:path w="368300" h="430529">
                    <a:moveTo>
                      <a:pt x="87315" y="243027"/>
                    </a:moveTo>
                    <a:lnTo>
                      <a:pt x="43846" y="243027"/>
                    </a:lnTo>
                    <a:lnTo>
                      <a:pt x="50951" y="244890"/>
                    </a:lnTo>
                    <a:lnTo>
                      <a:pt x="57640" y="249720"/>
                    </a:lnTo>
                    <a:lnTo>
                      <a:pt x="118168" y="310349"/>
                    </a:lnTo>
                    <a:lnTo>
                      <a:pt x="118172" y="248450"/>
                    </a:lnTo>
                    <a:lnTo>
                      <a:pt x="93340" y="248450"/>
                    </a:lnTo>
                    <a:lnTo>
                      <a:pt x="87315" y="243027"/>
                    </a:lnTo>
                    <a:close/>
                  </a:path>
                  <a:path w="368300" h="430529">
                    <a:moveTo>
                      <a:pt x="138488" y="31153"/>
                    </a:moveTo>
                    <a:lnTo>
                      <a:pt x="96608" y="57195"/>
                    </a:lnTo>
                    <a:lnTo>
                      <a:pt x="93340" y="248450"/>
                    </a:lnTo>
                    <a:lnTo>
                      <a:pt x="118172" y="248450"/>
                    </a:lnTo>
                    <a:lnTo>
                      <a:pt x="118249" y="74409"/>
                    </a:lnTo>
                    <a:lnTo>
                      <a:pt x="119400" y="63411"/>
                    </a:lnTo>
                    <a:lnTo>
                      <a:pt x="127071" y="56337"/>
                    </a:lnTo>
                    <a:lnTo>
                      <a:pt x="136304" y="56159"/>
                    </a:lnTo>
                    <a:lnTo>
                      <a:pt x="180499" y="56159"/>
                    </a:lnTo>
                    <a:lnTo>
                      <a:pt x="180568" y="43599"/>
                    </a:lnTo>
                    <a:lnTo>
                      <a:pt x="181525" y="33045"/>
                    </a:lnTo>
                    <a:lnTo>
                      <a:pt x="156040" y="33045"/>
                    </a:lnTo>
                    <a:lnTo>
                      <a:pt x="151658" y="32651"/>
                    </a:lnTo>
                    <a:lnTo>
                      <a:pt x="138488" y="31153"/>
                    </a:lnTo>
                    <a:close/>
                  </a:path>
                  <a:path w="368300" h="430529">
                    <a:moveTo>
                      <a:pt x="180499" y="56159"/>
                    </a:moveTo>
                    <a:lnTo>
                      <a:pt x="145918" y="56159"/>
                    </a:lnTo>
                    <a:lnTo>
                      <a:pt x="153576" y="62611"/>
                    </a:lnTo>
                    <a:lnTo>
                      <a:pt x="155367" y="74409"/>
                    </a:lnTo>
                    <a:lnTo>
                      <a:pt x="155424" y="75018"/>
                    </a:lnTo>
                    <a:lnTo>
                      <a:pt x="155544" y="195618"/>
                    </a:lnTo>
                    <a:lnTo>
                      <a:pt x="156011" y="196113"/>
                    </a:lnTo>
                    <a:lnTo>
                      <a:pt x="156408" y="196405"/>
                    </a:lnTo>
                    <a:lnTo>
                      <a:pt x="158389" y="196291"/>
                    </a:lnTo>
                    <a:lnTo>
                      <a:pt x="162466" y="195961"/>
                    </a:lnTo>
                    <a:lnTo>
                      <a:pt x="180571" y="195961"/>
                    </a:lnTo>
                    <a:lnTo>
                      <a:pt x="180499" y="56159"/>
                    </a:lnTo>
                    <a:close/>
                  </a:path>
                  <a:path w="368300" h="430529">
                    <a:moveTo>
                      <a:pt x="300519" y="55321"/>
                    </a:moveTo>
                    <a:lnTo>
                      <a:pt x="255112" y="55321"/>
                    </a:lnTo>
                    <a:lnTo>
                      <a:pt x="271800" y="57162"/>
                    </a:lnTo>
                    <a:lnTo>
                      <a:pt x="278303" y="63411"/>
                    </a:lnTo>
                    <a:lnTo>
                      <a:pt x="280004" y="74409"/>
                    </a:lnTo>
                    <a:lnTo>
                      <a:pt x="280158" y="76492"/>
                    </a:lnTo>
                    <a:lnTo>
                      <a:pt x="280284" y="196138"/>
                    </a:lnTo>
                    <a:lnTo>
                      <a:pt x="297556" y="196215"/>
                    </a:lnTo>
                    <a:lnTo>
                      <a:pt x="305196" y="136779"/>
                    </a:lnTo>
                    <a:lnTo>
                      <a:pt x="306344" y="125755"/>
                    </a:lnTo>
                    <a:lnTo>
                      <a:pt x="314015" y="118668"/>
                    </a:lnTo>
                    <a:lnTo>
                      <a:pt x="323235" y="118478"/>
                    </a:lnTo>
                    <a:lnTo>
                      <a:pt x="363368" y="118478"/>
                    </a:lnTo>
                    <a:lnTo>
                      <a:pt x="359805" y="112036"/>
                    </a:lnTo>
                    <a:lnTo>
                      <a:pt x="354272" y="105522"/>
                    </a:lnTo>
                    <a:lnTo>
                      <a:pt x="347467" y="100152"/>
                    </a:lnTo>
                    <a:lnTo>
                      <a:pt x="339655" y="96184"/>
                    </a:lnTo>
                    <a:lnTo>
                      <a:pt x="338165" y="95770"/>
                    </a:lnTo>
                    <a:lnTo>
                      <a:pt x="305125" y="95770"/>
                    </a:lnTo>
                    <a:lnTo>
                      <a:pt x="305069" y="75958"/>
                    </a:lnTo>
                    <a:lnTo>
                      <a:pt x="303976" y="65513"/>
                    </a:lnTo>
                    <a:lnTo>
                      <a:pt x="300628" y="55497"/>
                    </a:lnTo>
                    <a:lnTo>
                      <a:pt x="300519" y="55321"/>
                    </a:lnTo>
                    <a:close/>
                  </a:path>
                  <a:path w="368300" h="430529">
                    <a:moveTo>
                      <a:pt x="180571" y="195961"/>
                    </a:moveTo>
                    <a:lnTo>
                      <a:pt x="162466" y="195961"/>
                    </a:lnTo>
                    <a:lnTo>
                      <a:pt x="174010" y="196176"/>
                    </a:lnTo>
                    <a:lnTo>
                      <a:pt x="180055" y="196176"/>
                    </a:lnTo>
                    <a:lnTo>
                      <a:pt x="180571" y="195961"/>
                    </a:lnTo>
                    <a:close/>
                  </a:path>
                  <a:path w="368300" h="430529">
                    <a:moveTo>
                      <a:pt x="237979" y="24498"/>
                    </a:moveTo>
                    <a:lnTo>
                      <a:pt x="207830" y="24498"/>
                    </a:lnTo>
                    <a:lnTo>
                      <a:pt x="215895" y="31242"/>
                    </a:lnTo>
                    <a:lnTo>
                      <a:pt x="217724" y="43599"/>
                    </a:lnTo>
                    <a:lnTo>
                      <a:pt x="217938" y="46765"/>
                    </a:lnTo>
                    <a:lnTo>
                      <a:pt x="217965" y="196100"/>
                    </a:lnTo>
                    <a:lnTo>
                      <a:pt x="228493" y="196113"/>
                    </a:lnTo>
                    <a:lnTo>
                      <a:pt x="235478" y="196113"/>
                    </a:lnTo>
                    <a:lnTo>
                      <a:pt x="242463" y="195999"/>
                    </a:lnTo>
                    <a:lnTo>
                      <a:pt x="242768" y="195465"/>
                    </a:lnTo>
                    <a:lnTo>
                      <a:pt x="242811" y="195326"/>
                    </a:lnTo>
                    <a:lnTo>
                      <a:pt x="242934" y="74574"/>
                    </a:lnTo>
                    <a:lnTo>
                      <a:pt x="243073" y="71589"/>
                    </a:lnTo>
                    <a:lnTo>
                      <a:pt x="247137" y="59956"/>
                    </a:lnTo>
                    <a:lnTo>
                      <a:pt x="255112" y="55321"/>
                    </a:lnTo>
                    <a:lnTo>
                      <a:pt x="300519" y="55321"/>
                    </a:lnTo>
                    <a:lnTo>
                      <a:pt x="295229" y="46765"/>
                    </a:lnTo>
                    <a:lnTo>
                      <a:pt x="287929" y="39636"/>
                    </a:lnTo>
                    <a:lnTo>
                      <a:pt x="279135" y="34543"/>
                    </a:lnTo>
                    <a:lnTo>
                      <a:pt x="277645" y="34112"/>
                    </a:lnTo>
                    <a:lnTo>
                      <a:pt x="242616" y="34112"/>
                    </a:lnTo>
                    <a:lnTo>
                      <a:pt x="241727" y="31788"/>
                    </a:lnTo>
                    <a:lnTo>
                      <a:pt x="237979" y="24498"/>
                    </a:lnTo>
                    <a:close/>
                  </a:path>
                  <a:path w="368300" h="430529">
                    <a:moveTo>
                      <a:pt x="322651" y="93244"/>
                    </a:moveTo>
                    <a:lnTo>
                      <a:pt x="313875" y="94348"/>
                    </a:lnTo>
                    <a:lnTo>
                      <a:pt x="312859" y="94576"/>
                    </a:lnTo>
                    <a:lnTo>
                      <a:pt x="305125" y="95770"/>
                    </a:lnTo>
                    <a:lnTo>
                      <a:pt x="338165" y="95770"/>
                    </a:lnTo>
                    <a:lnTo>
                      <a:pt x="331314" y="93868"/>
                    </a:lnTo>
                    <a:lnTo>
                      <a:pt x="322651" y="93244"/>
                    </a:lnTo>
                    <a:close/>
                  </a:path>
                  <a:path w="368300" h="430529">
                    <a:moveTo>
                      <a:pt x="258795" y="31171"/>
                    </a:moveTo>
                    <a:lnTo>
                      <a:pt x="247937" y="33007"/>
                    </a:lnTo>
                    <a:lnTo>
                      <a:pt x="247327" y="33185"/>
                    </a:lnTo>
                    <a:lnTo>
                      <a:pt x="245956" y="33439"/>
                    </a:lnTo>
                    <a:lnTo>
                      <a:pt x="242616" y="34112"/>
                    </a:lnTo>
                    <a:lnTo>
                      <a:pt x="277645" y="34112"/>
                    </a:lnTo>
                    <a:lnTo>
                      <a:pt x="269309" y="31702"/>
                    </a:lnTo>
                    <a:lnTo>
                      <a:pt x="258795" y="31171"/>
                    </a:lnTo>
                    <a:close/>
                  </a:path>
                  <a:path w="368300" h="430529">
                    <a:moveTo>
                      <a:pt x="199118" y="0"/>
                    </a:moveTo>
                    <a:lnTo>
                      <a:pt x="185025" y="1964"/>
                    </a:lnTo>
                    <a:lnTo>
                      <a:pt x="173308" y="7800"/>
                    </a:lnTo>
                    <a:lnTo>
                      <a:pt x="163901" y="17480"/>
                    </a:lnTo>
                    <a:lnTo>
                      <a:pt x="156840" y="30975"/>
                    </a:lnTo>
                    <a:lnTo>
                      <a:pt x="156040" y="33045"/>
                    </a:lnTo>
                    <a:lnTo>
                      <a:pt x="181525" y="33045"/>
                    </a:lnTo>
                    <a:lnTo>
                      <a:pt x="181567" y="32588"/>
                    </a:lnTo>
                    <a:lnTo>
                      <a:pt x="189085" y="25349"/>
                    </a:lnTo>
                    <a:lnTo>
                      <a:pt x="198204" y="25019"/>
                    </a:lnTo>
                    <a:lnTo>
                      <a:pt x="207830" y="24498"/>
                    </a:lnTo>
                    <a:lnTo>
                      <a:pt x="237979" y="24498"/>
                    </a:lnTo>
                    <a:lnTo>
                      <a:pt x="234535" y="17798"/>
                    </a:lnTo>
                    <a:lnTo>
                      <a:pt x="225085" y="7874"/>
                    </a:lnTo>
                    <a:lnTo>
                      <a:pt x="213303" y="1959"/>
                    </a:lnTo>
                    <a:lnTo>
                      <a:pt x="199118" y="0"/>
                    </a:lnTo>
                    <a:close/>
                  </a:path>
                </a:pathLst>
              </a:custGeom>
              <a:solidFill>
                <a:srgbClr val="FFFFFF"/>
              </a:solidFill>
            </p:spPr>
            <p:txBody>
              <a:bodyPr wrap="square" lIns="0" tIns="0" rIns="0" bIns="0" rtlCol="0"/>
              <a:lstStyle/>
              <a:p>
                <a:pPr defTabSz="693481"/>
                <a:endParaRPr sz="1365" kern="0">
                  <a:solidFill>
                    <a:sysClr val="windowText" lastClr="000000"/>
                  </a:solidFill>
                  <a:latin typeface="Basic Sans Light"/>
                </a:endParaRPr>
              </a:p>
            </p:txBody>
          </p:sp>
          <p:pic>
            <p:nvPicPr>
              <p:cNvPr id="60" name="object 51">
                <a:extLst>
                  <a:ext uri="{FF2B5EF4-FFF2-40B4-BE49-F238E27FC236}">
                    <a16:creationId xmlns:a16="http://schemas.microsoft.com/office/drawing/2014/main" id="{417B26B2-95CD-36BC-FFB2-548D8EA2146B}"/>
                  </a:ext>
                </a:extLst>
              </p:cNvPr>
              <p:cNvPicPr/>
              <p:nvPr/>
            </p:nvPicPr>
            <p:blipFill>
              <a:blip r:embed="rId3" cstate="print"/>
              <a:stretch>
                <a:fillRect/>
              </a:stretch>
            </p:blipFill>
            <p:spPr>
              <a:xfrm>
                <a:off x="2665771" y="6659854"/>
                <a:ext cx="118284" cy="102247"/>
              </a:xfrm>
              <a:prstGeom prst="rect">
                <a:avLst/>
              </a:prstGeom>
            </p:spPr>
          </p:pic>
        </p:grpSp>
        <p:grpSp>
          <p:nvGrpSpPr>
            <p:cNvPr id="18" name="Group 17">
              <a:extLst>
                <a:ext uri="{FF2B5EF4-FFF2-40B4-BE49-F238E27FC236}">
                  <a16:creationId xmlns:a16="http://schemas.microsoft.com/office/drawing/2014/main" id="{EF1435AC-6AFD-BB54-B7A2-11E8CF9910D9}"/>
                </a:ext>
              </a:extLst>
            </p:cNvPr>
            <p:cNvGrpSpPr/>
            <p:nvPr/>
          </p:nvGrpSpPr>
          <p:grpSpPr>
            <a:xfrm>
              <a:off x="2904069" y="2020468"/>
              <a:ext cx="3080802" cy="2606906"/>
              <a:chOff x="2904069" y="2020468"/>
              <a:chExt cx="3080802" cy="2606906"/>
            </a:xfrm>
          </p:grpSpPr>
          <p:grpSp>
            <p:nvGrpSpPr>
              <p:cNvPr id="19" name="object 16">
                <a:extLst>
                  <a:ext uri="{FF2B5EF4-FFF2-40B4-BE49-F238E27FC236}">
                    <a16:creationId xmlns:a16="http://schemas.microsoft.com/office/drawing/2014/main" id="{8DF5AEFF-34A8-147E-BD37-7D8DC503B4CC}"/>
                  </a:ext>
                </a:extLst>
              </p:cNvPr>
              <p:cNvGrpSpPr/>
              <p:nvPr/>
            </p:nvGrpSpPr>
            <p:grpSpPr>
              <a:xfrm>
                <a:off x="2904069" y="2020468"/>
                <a:ext cx="3080802" cy="2606906"/>
                <a:chOff x="312579" y="2664024"/>
                <a:chExt cx="4062095" cy="3437254"/>
              </a:xfrm>
            </p:grpSpPr>
            <p:sp>
              <p:nvSpPr>
                <p:cNvPr id="27" name="object 17">
                  <a:extLst>
                    <a:ext uri="{FF2B5EF4-FFF2-40B4-BE49-F238E27FC236}">
                      <a16:creationId xmlns:a16="http://schemas.microsoft.com/office/drawing/2014/main" id="{30A7BE07-7DA4-7AD7-2676-A04D36A8BC71}"/>
                    </a:ext>
                  </a:extLst>
                </p:cNvPr>
                <p:cNvSpPr/>
                <p:nvPr/>
              </p:nvSpPr>
              <p:spPr>
                <a:xfrm>
                  <a:off x="3244545" y="2770250"/>
                  <a:ext cx="1130300" cy="3324225"/>
                </a:xfrm>
                <a:custGeom>
                  <a:avLst/>
                  <a:gdLst/>
                  <a:ahLst/>
                  <a:cxnLst/>
                  <a:rect l="l" t="t" r="r" b="b"/>
                  <a:pathLst>
                    <a:path w="1130300" h="3324225">
                      <a:moveTo>
                        <a:pt x="790676" y="2928378"/>
                      </a:moveTo>
                      <a:lnTo>
                        <a:pt x="788009" y="2882265"/>
                      </a:lnTo>
                      <a:lnTo>
                        <a:pt x="780224" y="2837726"/>
                      </a:lnTo>
                      <a:lnTo>
                        <a:pt x="767626" y="2795041"/>
                      </a:lnTo>
                      <a:lnTo>
                        <a:pt x="750493" y="2754515"/>
                      </a:lnTo>
                      <a:lnTo>
                        <a:pt x="729119" y="2716441"/>
                      </a:lnTo>
                      <a:lnTo>
                        <a:pt x="703821" y="2681109"/>
                      </a:lnTo>
                      <a:lnTo>
                        <a:pt x="674878" y="2648826"/>
                      </a:lnTo>
                      <a:lnTo>
                        <a:pt x="642594" y="2619883"/>
                      </a:lnTo>
                      <a:lnTo>
                        <a:pt x="607263" y="2594584"/>
                      </a:lnTo>
                      <a:lnTo>
                        <a:pt x="569188" y="2573223"/>
                      </a:lnTo>
                      <a:lnTo>
                        <a:pt x="528662" y="2556078"/>
                      </a:lnTo>
                      <a:lnTo>
                        <a:pt x="485978" y="2543479"/>
                      </a:lnTo>
                      <a:lnTo>
                        <a:pt x="441439" y="2535694"/>
                      </a:lnTo>
                      <a:lnTo>
                        <a:pt x="395338" y="2533040"/>
                      </a:lnTo>
                      <a:lnTo>
                        <a:pt x="349224" y="2535694"/>
                      </a:lnTo>
                      <a:lnTo>
                        <a:pt x="304685" y="2543479"/>
                      </a:lnTo>
                      <a:lnTo>
                        <a:pt x="262001" y="2556078"/>
                      </a:lnTo>
                      <a:lnTo>
                        <a:pt x="221475" y="2573223"/>
                      </a:lnTo>
                      <a:lnTo>
                        <a:pt x="183400" y="2594584"/>
                      </a:lnTo>
                      <a:lnTo>
                        <a:pt x="148069" y="2619883"/>
                      </a:lnTo>
                      <a:lnTo>
                        <a:pt x="115785" y="2648826"/>
                      </a:lnTo>
                      <a:lnTo>
                        <a:pt x="86842" y="2681109"/>
                      </a:lnTo>
                      <a:lnTo>
                        <a:pt x="61544" y="2716441"/>
                      </a:lnTo>
                      <a:lnTo>
                        <a:pt x="40182" y="2754515"/>
                      </a:lnTo>
                      <a:lnTo>
                        <a:pt x="23037" y="2795041"/>
                      </a:lnTo>
                      <a:lnTo>
                        <a:pt x="10439" y="2837726"/>
                      </a:lnTo>
                      <a:lnTo>
                        <a:pt x="2654" y="2882265"/>
                      </a:lnTo>
                      <a:lnTo>
                        <a:pt x="0" y="2928378"/>
                      </a:lnTo>
                      <a:lnTo>
                        <a:pt x="2654" y="2974479"/>
                      </a:lnTo>
                      <a:lnTo>
                        <a:pt x="10439" y="3019031"/>
                      </a:lnTo>
                      <a:lnTo>
                        <a:pt x="23037" y="3061716"/>
                      </a:lnTo>
                      <a:lnTo>
                        <a:pt x="40182" y="3102241"/>
                      </a:lnTo>
                      <a:lnTo>
                        <a:pt x="61544" y="3140316"/>
                      </a:lnTo>
                      <a:lnTo>
                        <a:pt x="86842" y="3175647"/>
                      </a:lnTo>
                      <a:lnTo>
                        <a:pt x="115785" y="3207931"/>
                      </a:lnTo>
                      <a:lnTo>
                        <a:pt x="148069" y="3236874"/>
                      </a:lnTo>
                      <a:lnTo>
                        <a:pt x="183400" y="3262172"/>
                      </a:lnTo>
                      <a:lnTo>
                        <a:pt x="221475" y="3283547"/>
                      </a:lnTo>
                      <a:lnTo>
                        <a:pt x="262001" y="3300679"/>
                      </a:lnTo>
                      <a:lnTo>
                        <a:pt x="304685" y="3313277"/>
                      </a:lnTo>
                      <a:lnTo>
                        <a:pt x="349224" y="3321062"/>
                      </a:lnTo>
                      <a:lnTo>
                        <a:pt x="395338" y="3323729"/>
                      </a:lnTo>
                      <a:lnTo>
                        <a:pt x="441439" y="3321062"/>
                      </a:lnTo>
                      <a:lnTo>
                        <a:pt x="485978" y="3313277"/>
                      </a:lnTo>
                      <a:lnTo>
                        <a:pt x="528662" y="3300679"/>
                      </a:lnTo>
                      <a:lnTo>
                        <a:pt x="569188" y="3283547"/>
                      </a:lnTo>
                      <a:lnTo>
                        <a:pt x="607263" y="3262172"/>
                      </a:lnTo>
                      <a:lnTo>
                        <a:pt x="642594" y="3236874"/>
                      </a:lnTo>
                      <a:lnTo>
                        <a:pt x="674878" y="3207931"/>
                      </a:lnTo>
                      <a:lnTo>
                        <a:pt x="703821" y="3175647"/>
                      </a:lnTo>
                      <a:lnTo>
                        <a:pt x="729119" y="3140316"/>
                      </a:lnTo>
                      <a:lnTo>
                        <a:pt x="750493" y="3102241"/>
                      </a:lnTo>
                      <a:lnTo>
                        <a:pt x="767626" y="3061716"/>
                      </a:lnTo>
                      <a:lnTo>
                        <a:pt x="780224" y="3019031"/>
                      </a:lnTo>
                      <a:lnTo>
                        <a:pt x="788009" y="2974479"/>
                      </a:lnTo>
                      <a:lnTo>
                        <a:pt x="790676" y="2928378"/>
                      </a:lnTo>
                      <a:close/>
                    </a:path>
                    <a:path w="1130300" h="3324225">
                      <a:moveTo>
                        <a:pt x="790676" y="395338"/>
                      </a:moveTo>
                      <a:lnTo>
                        <a:pt x="788009" y="349237"/>
                      </a:lnTo>
                      <a:lnTo>
                        <a:pt x="780224" y="304685"/>
                      </a:lnTo>
                      <a:lnTo>
                        <a:pt x="767626" y="262001"/>
                      </a:lnTo>
                      <a:lnTo>
                        <a:pt x="750493" y="221475"/>
                      </a:lnTo>
                      <a:lnTo>
                        <a:pt x="729119" y="183400"/>
                      </a:lnTo>
                      <a:lnTo>
                        <a:pt x="703821" y="148069"/>
                      </a:lnTo>
                      <a:lnTo>
                        <a:pt x="674878" y="115785"/>
                      </a:lnTo>
                      <a:lnTo>
                        <a:pt x="642594" y="86855"/>
                      </a:lnTo>
                      <a:lnTo>
                        <a:pt x="607263" y="61544"/>
                      </a:lnTo>
                      <a:lnTo>
                        <a:pt x="569188" y="40182"/>
                      </a:lnTo>
                      <a:lnTo>
                        <a:pt x="528662" y="23050"/>
                      </a:lnTo>
                      <a:lnTo>
                        <a:pt x="485978" y="10439"/>
                      </a:lnTo>
                      <a:lnTo>
                        <a:pt x="441439" y="2654"/>
                      </a:lnTo>
                      <a:lnTo>
                        <a:pt x="395338" y="0"/>
                      </a:lnTo>
                      <a:lnTo>
                        <a:pt x="349224" y="2654"/>
                      </a:lnTo>
                      <a:lnTo>
                        <a:pt x="304685" y="10439"/>
                      </a:lnTo>
                      <a:lnTo>
                        <a:pt x="262001" y="23050"/>
                      </a:lnTo>
                      <a:lnTo>
                        <a:pt x="221475" y="40182"/>
                      </a:lnTo>
                      <a:lnTo>
                        <a:pt x="183400" y="61544"/>
                      </a:lnTo>
                      <a:lnTo>
                        <a:pt x="148069" y="86855"/>
                      </a:lnTo>
                      <a:lnTo>
                        <a:pt x="115785" y="115785"/>
                      </a:lnTo>
                      <a:lnTo>
                        <a:pt x="86842" y="148069"/>
                      </a:lnTo>
                      <a:lnTo>
                        <a:pt x="61544" y="183400"/>
                      </a:lnTo>
                      <a:lnTo>
                        <a:pt x="40182" y="221475"/>
                      </a:lnTo>
                      <a:lnTo>
                        <a:pt x="23037" y="262001"/>
                      </a:lnTo>
                      <a:lnTo>
                        <a:pt x="10439" y="304685"/>
                      </a:lnTo>
                      <a:lnTo>
                        <a:pt x="2654" y="349237"/>
                      </a:lnTo>
                      <a:lnTo>
                        <a:pt x="0" y="395338"/>
                      </a:lnTo>
                      <a:lnTo>
                        <a:pt x="2654" y="441439"/>
                      </a:lnTo>
                      <a:lnTo>
                        <a:pt x="10439" y="485990"/>
                      </a:lnTo>
                      <a:lnTo>
                        <a:pt x="23037" y="528675"/>
                      </a:lnTo>
                      <a:lnTo>
                        <a:pt x="40182" y="569201"/>
                      </a:lnTo>
                      <a:lnTo>
                        <a:pt x="61544" y="607288"/>
                      </a:lnTo>
                      <a:lnTo>
                        <a:pt x="86842" y="642607"/>
                      </a:lnTo>
                      <a:lnTo>
                        <a:pt x="115785" y="674890"/>
                      </a:lnTo>
                      <a:lnTo>
                        <a:pt x="148069" y="703834"/>
                      </a:lnTo>
                      <a:lnTo>
                        <a:pt x="183400" y="729145"/>
                      </a:lnTo>
                      <a:lnTo>
                        <a:pt x="221475" y="750506"/>
                      </a:lnTo>
                      <a:lnTo>
                        <a:pt x="262001" y="767638"/>
                      </a:lnTo>
                      <a:lnTo>
                        <a:pt x="304685" y="780249"/>
                      </a:lnTo>
                      <a:lnTo>
                        <a:pt x="349224" y="788035"/>
                      </a:lnTo>
                      <a:lnTo>
                        <a:pt x="395338" y="790689"/>
                      </a:lnTo>
                      <a:lnTo>
                        <a:pt x="441439" y="788035"/>
                      </a:lnTo>
                      <a:lnTo>
                        <a:pt x="485978" y="780249"/>
                      </a:lnTo>
                      <a:lnTo>
                        <a:pt x="528662" y="767638"/>
                      </a:lnTo>
                      <a:lnTo>
                        <a:pt x="569188" y="750506"/>
                      </a:lnTo>
                      <a:lnTo>
                        <a:pt x="607263" y="729145"/>
                      </a:lnTo>
                      <a:lnTo>
                        <a:pt x="642594" y="703834"/>
                      </a:lnTo>
                      <a:lnTo>
                        <a:pt x="674878" y="674890"/>
                      </a:lnTo>
                      <a:lnTo>
                        <a:pt x="703821" y="642607"/>
                      </a:lnTo>
                      <a:lnTo>
                        <a:pt x="729119" y="607288"/>
                      </a:lnTo>
                      <a:lnTo>
                        <a:pt x="750493" y="569201"/>
                      </a:lnTo>
                      <a:lnTo>
                        <a:pt x="767626" y="528675"/>
                      </a:lnTo>
                      <a:lnTo>
                        <a:pt x="780224" y="485990"/>
                      </a:lnTo>
                      <a:lnTo>
                        <a:pt x="788009" y="441439"/>
                      </a:lnTo>
                      <a:lnTo>
                        <a:pt x="790676" y="395338"/>
                      </a:lnTo>
                      <a:close/>
                    </a:path>
                    <a:path w="1130300" h="3324225">
                      <a:moveTo>
                        <a:pt x="1129893" y="1660398"/>
                      </a:moveTo>
                      <a:lnTo>
                        <a:pt x="1127239" y="1614297"/>
                      </a:lnTo>
                      <a:lnTo>
                        <a:pt x="1119454" y="1569745"/>
                      </a:lnTo>
                      <a:lnTo>
                        <a:pt x="1106843" y="1527060"/>
                      </a:lnTo>
                      <a:lnTo>
                        <a:pt x="1089710" y="1486535"/>
                      </a:lnTo>
                      <a:lnTo>
                        <a:pt x="1068349" y="1448460"/>
                      </a:lnTo>
                      <a:lnTo>
                        <a:pt x="1043038" y="1413129"/>
                      </a:lnTo>
                      <a:lnTo>
                        <a:pt x="1014095" y="1380845"/>
                      </a:lnTo>
                      <a:lnTo>
                        <a:pt x="981811" y="1351915"/>
                      </a:lnTo>
                      <a:lnTo>
                        <a:pt x="946480" y="1326603"/>
                      </a:lnTo>
                      <a:lnTo>
                        <a:pt x="908405" y="1305242"/>
                      </a:lnTo>
                      <a:lnTo>
                        <a:pt x="867879" y="1288110"/>
                      </a:lnTo>
                      <a:lnTo>
                        <a:pt x="825195" y="1275499"/>
                      </a:lnTo>
                      <a:lnTo>
                        <a:pt x="780656" y="1267714"/>
                      </a:lnTo>
                      <a:lnTo>
                        <a:pt x="734542" y="1265059"/>
                      </a:lnTo>
                      <a:lnTo>
                        <a:pt x="688441" y="1267714"/>
                      </a:lnTo>
                      <a:lnTo>
                        <a:pt x="643902" y="1275499"/>
                      </a:lnTo>
                      <a:lnTo>
                        <a:pt x="601218" y="1288110"/>
                      </a:lnTo>
                      <a:lnTo>
                        <a:pt x="560692" y="1305242"/>
                      </a:lnTo>
                      <a:lnTo>
                        <a:pt x="522605" y="1326603"/>
                      </a:lnTo>
                      <a:lnTo>
                        <a:pt x="487286" y="1351915"/>
                      </a:lnTo>
                      <a:lnTo>
                        <a:pt x="455002" y="1380845"/>
                      </a:lnTo>
                      <a:lnTo>
                        <a:pt x="426059" y="1413129"/>
                      </a:lnTo>
                      <a:lnTo>
                        <a:pt x="400761" y="1448460"/>
                      </a:lnTo>
                      <a:lnTo>
                        <a:pt x="379387" y="1486535"/>
                      </a:lnTo>
                      <a:lnTo>
                        <a:pt x="362254" y="1527060"/>
                      </a:lnTo>
                      <a:lnTo>
                        <a:pt x="349643" y="1569745"/>
                      </a:lnTo>
                      <a:lnTo>
                        <a:pt x="341871" y="1614297"/>
                      </a:lnTo>
                      <a:lnTo>
                        <a:pt x="339204" y="1660398"/>
                      </a:lnTo>
                      <a:lnTo>
                        <a:pt x="341871" y="1706499"/>
                      </a:lnTo>
                      <a:lnTo>
                        <a:pt x="349643" y="1751050"/>
                      </a:lnTo>
                      <a:lnTo>
                        <a:pt x="362254" y="1793735"/>
                      </a:lnTo>
                      <a:lnTo>
                        <a:pt x="379387" y="1834261"/>
                      </a:lnTo>
                      <a:lnTo>
                        <a:pt x="400761" y="1872335"/>
                      </a:lnTo>
                      <a:lnTo>
                        <a:pt x="426059" y="1907667"/>
                      </a:lnTo>
                      <a:lnTo>
                        <a:pt x="455002" y="1939950"/>
                      </a:lnTo>
                      <a:lnTo>
                        <a:pt x="487286" y="1968893"/>
                      </a:lnTo>
                      <a:lnTo>
                        <a:pt x="522605" y="1994192"/>
                      </a:lnTo>
                      <a:lnTo>
                        <a:pt x="560692" y="2015566"/>
                      </a:lnTo>
                      <a:lnTo>
                        <a:pt x="601218" y="2032698"/>
                      </a:lnTo>
                      <a:lnTo>
                        <a:pt x="643902" y="2045309"/>
                      </a:lnTo>
                      <a:lnTo>
                        <a:pt x="688441" y="2053082"/>
                      </a:lnTo>
                      <a:lnTo>
                        <a:pt x="734542" y="2055749"/>
                      </a:lnTo>
                      <a:lnTo>
                        <a:pt x="780656" y="2053082"/>
                      </a:lnTo>
                      <a:lnTo>
                        <a:pt x="825195" y="2045309"/>
                      </a:lnTo>
                      <a:lnTo>
                        <a:pt x="867879" y="2032698"/>
                      </a:lnTo>
                      <a:lnTo>
                        <a:pt x="908405" y="2015566"/>
                      </a:lnTo>
                      <a:lnTo>
                        <a:pt x="946480" y="1994192"/>
                      </a:lnTo>
                      <a:lnTo>
                        <a:pt x="981811" y="1968893"/>
                      </a:lnTo>
                      <a:lnTo>
                        <a:pt x="1014095" y="1939950"/>
                      </a:lnTo>
                      <a:lnTo>
                        <a:pt x="1043038" y="1907667"/>
                      </a:lnTo>
                      <a:lnTo>
                        <a:pt x="1068349" y="1872335"/>
                      </a:lnTo>
                      <a:lnTo>
                        <a:pt x="1089710" y="1834261"/>
                      </a:lnTo>
                      <a:lnTo>
                        <a:pt x="1106843" y="1793735"/>
                      </a:lnTo>
                      <a:lnTo>
                        <a:pt x="1119454" y="1751050"/>
                      </a:lnTo>
                      <a:lnTo>
                        <a:pt x="1127239" y="1706499"/>
                      </a:lnTo>
                      <a:lnTo>
                        <a:pt x="1129893" y="1660398"/>
                      </a:lnTo>
                      <a:close/>
                    </a:path>
                  </a:pathLst>
                </a:custGeom>
                <a:solidFill>
                  <a:srgbClr val="D6D6D6"/>
                </a:solidFill>
              </p:spPr>
              <p:txBody>
                <a:bodyPr wrap="square" lIns="0" tIns="0" rIns="0" bIns="0" rtlCol="0"/>
                <a:lstStyle/>
                <a:p>
                  <a:pPr defTabSz="693481"/>
                  <a:endParaRPr sz="1365" kern="0">
                    <a:solidFill>
                      <a:sysClr val="windowText" lastClr="000000"/>
                    </a:solidFill>
                    <a:latin typeface="Basic Sans Light"/>
                  </a:endParaRPr>
                </a:p>
              </p:txBody>
            </p:sp>
            <p:sp>
              <p:nvSpPr>
                <p:cNvPr id="28" name="object 18">
                  <a:extLst>
                    <a:ext uri="{FF2B5EF4-FFF2-40B4-BE49-F238E27FC236}">
                      <a16:creationId xmlns:a16="http://schemas.microsoft.com/office/drawing/2014/main" id="{A74C77FF-3622-9B29-5369-36A750569817}"/>
                    </a:ext>
                  </a:extLst>
                </p:cNvPr>
                <p:cNvSpPr/>
                <p:nvPr/>
              </p:nvSpPr>
              <p:spPr>
                <a:xfrm>
                  <a:off x="1445840" y="2839020"/>
                  <a:ext cx="796290" cy="391160"/>
                </a:xfrm>
                <a:custGeom>
                  <a:avLst/>
                  <a:gdLst/>
                  <a:ahLst/>
                  <a:cxnLst/>
                  <a:rect l="l" t="t" r="r" b="b"/>
                  <a:pathLst>
                    <a:path w="796289" h="391160">
                      <a:moveTo>
                        <a:pt x="0" y="0"/>
                      </a:moveTo>
                      <a:lnTo>
                        <a:pt x="0" y="204546"/>
                      </a:lnTo>
                      <a:lnTo>
                        <a:pt x="53896" y="205580"/>
                      </a:lnTo>
                      <a:lnTo>
                        <a:pt x="107274" y="208658"/>
                      </a:lnTo>
                      <a:lnTo>
                        <a:pt x="160096" y="213742"/>
                      </a:lnTo>
                      <a:lnTo>
                        <a:pt x="212327" y="220792"/>
                      </a:lnTo>
                      <a:lnTo>
                        <a:pt x="263927" y="229771"/>
                      </a:lnTo>
                      <a:lnTo>
                        <a:pt x="314860" y="240640"/>
                      </a:lnTo>
                      <a:lnTo>
                        <a:pt x="365090" y="253361"/>
                      </a:lnTo>
                      <a:lnTo>
                        <a:pt x="414577" y="267896"/>
                      </a:lnTo>
                      <a:lnTo>
                        <a:pt x="463287" y="284206"/>
                      </a:lnTo>
                      <a:lnTo>
                        <a:pt x="511180" y="302253"/>
                      </a:lnTo>
                      <a:lnTo>
                        <a:pt x="558220" y="321999"/>
                      </a:lnTo>
                      <a:lnTo>
                        <a:pt x="604371" y="343405"/>
                      </a:lnTo>
                      <a:lnTo>
                        <a:pt x="649593" y="366433"/>
                      </a:lnTo>
                      <a:lnTo>
                        <a:pt x="693851" y="391045"/>
                      </a:lnTo>
                      <a:lnTo>
                        <a:pt x="796086" y="213969"/>
                      </a:lnTo>
                      <a:lnTo>
                        <a:pt x="754351" y="190585"/>
                      </a:lnTo>
                      <a:lnTo>
                        <a:pt x="711859" y="168427"/>
                      </a:lnTo>
                      <a:lnTo>
                        <a:pt x="668635" y="147521"/>
                      </a:lnTo>
                      <a:lnTo>
                        <a:pt x="624703" y="127892"/>
                      </a:lnTo>
                      <a:lnTo>
                        <a:pt x="580086" y="109562"/>
                      </a:lnTo>
                      <a:lnTo>
                        <a:pt x="534809" y="92558"/>
                      </a:lnTo>
                      <a:lnTo>
                        <a:pt x="488896" y="76904"/>
                      </a:lnTo>
                      <a:lnTo>
                        <a:pt x="442369" y="62624"/>
                      </a:lnTo>
                      <a:lnTo>
                        <a:pt x="395254" y="49742"/>
                      </a:lnTo>
                      <a:lnTo>
                        <a:pt x="347574" y="38284"/>
                      </a:lnTo>
                      <a:lnTo>
                        <a:pt x="299352" y="28275"/>
                      </a:lnTo>
                      <a:lnTo>
                        <a:pt x="250614" y="19737"/>
                      </a:lnTo>
                      <a:lnTo>
                        <a:pt x="201382" y="12697"/>
                      </a:lnTo>
                      <a:lnTo>
                        <a:pt x="151681" y="7179"/>
                      </a:lnTo>
                      <a:lnTo>
                        <a:pt x="101534" y="3207"/>
                      </a:lnTo>
                      <a:lnTo>
                        <a:pt x="50966" y="805"/>
                      </a:lnTo>
                      <a:lnTo>
                        <a:pt x="0" y="0"/>
                      </a:lnTo>
                      <a:close/>
                    </a:path>
                  </a:pathLst>
                </a:custGeom>
                <a:solidFill>
                  <a:srgbClr val="64920B"/>
                </a:solidFill>
              </p:spPr>
              <p:txBody>
                <a:bodyPr wrap="square" lIns="0" tIns="0" rIns="0" bIns="0" rtlCol="0"/>
                <a:lstStyle/>
                <a:p>
                  <a:pPr defTabSz="693481"/>
                  <a:endParaRPr sz="1365" kern="0">
                    <a:solidFill>
                      <a:sysClr val="windowText" lastClr="000000"/>
                    </a:solidFill>
                    <a:latin typeface="Basic Sans Light"/>
                  </a:endParaRPr>
                </a:p>
              </p:txBody>
            </p:sp>
            <p:pic>
              <p:nvPicPr>
                <p:cNvPr id="29" name="object 19">
                  <a:extLst>
                    <a:ext uri="{FF2B5EF4-FFF2-40B4-BE49-F238E27FC236}">
                      <a16:creationId xmlns:a16="http://schemas.microsoft.com/office/drawing/2014/main" id="{547EEA83-FC99-3718-0405-90CDEA13D928}"/>
                    </a:ext>
                  </a:extLst>
                </p:cNvPr>
                <p:cNvPicPr/>
                <p:nvPr/>
              </p:nvPicPr>
              <p:blipFill>
                <a:blip r:embed="rId4" cstate="print"/>
                <a:stretch>
                  <a:fillRect/>
                </a:stretch>
              </p:blipFill>
              <p:spPr>
                <a:xfrm>
                  <a:off x="312579" y="3302832"/>
                  <a:ext cx="2727618" cy="2723364"/>
                </a:xfrm>
                <a:prstGeom prst="rect">
                  <a:avLst/>
                </a:prstGeom>
              </p:spPr>
            </p:pic>
            <p:pic>
              <p:nvPicPr>
                <p:cNvPr id="30" name="object 20">
                  <a:extLst>
                    <a:ext uri="{FF2B5EF4-FFF2-40B4-BE49-F238E27FC236}">
                      <a16:creationId xmlns:a16="http://schemas.microsoft.com/office/drawing/2014/main" id="{3872C7AD-84EC-BAF8-C47B-FD400129D890}"/>
                    </a:ext>
                  </a:extLst>
                </p:cNvPr>
                <p:cNvPicPr/>
                <p:nvPr/>
              </p:nvPicPr>
              <p:blipFill>
                <a:blip r:embed="rId5" cstate="print"/>
                <a:stretch>
                  <a:fillRect/>
                </a:stretch>
              </p:blipFill>
              <p:spPr>
                <a:xfrm>
                  <a:off x="431380" y="3421634"/>
                  <a:ext cx="2028939" cy="2028939"/>
                </a:xfrm>
                <a:prstGeom prst="rect">
                  <a:avLst/>
                </a:prstGeom>
              </p:spPr>
            </p:pic>
            <p:sp>
              <p:nvSpPr>
                <p:cNvPr id="31" name="object 21">
                  <a:extLst>
                    <a:ext uri="{FF2B5EF4-FFF2-40B4-BE49-F238E27FC236}">
                      <a16:creationId xmlns:a16="http://schemas.microsoft.com/office/drawing/2014/main" id="{FDB13D7A-2103-85E7-2336-7C229CF519DB}"/>
                    </a:ext>
                  </a:extLst>
                </p:cNvPr>
                <p:cNvSpPr/>
                <p:nvPr/>
              </p:nvSpPr>
              <p:spPr>
                <a:xfrm>
                  <a:off x="2020316" y="5994018"/>
                  <a:ext cx="189865" cy="107314"/>
                </a:xfrm>
                <a:custGeom>
                  <a:avLst/>
                  <a:gdLst/>
                  <a:ahLst/>
                  <a:cxnLst/>
                  <a:rect l="l" t="t" r="r" b="b"/>
                  <a:pathLst>
                    <a:path w="189864" h="107314">
                      <a:moveTo>
                        <a:pt x="48361" y="83858"/>
                      </a:moveTo>
                      <a:lnTo>
                        <a:pt x="46926" y="74358"/>
                      </a:lnTo>
                      <a:lnTo>
                        <a:pt x="41922" y="66154"/>
                      </a:lnTo>
                      <a:lnTo>
                        <a:pt x="34417" y="60693"/>
                      </a:lnTo>
                      <a:lnTo>
                        <a:pt x="25412" y="58458"/>
                      </a:lnTo>
                      <a:lnTo>
                        <a:pt x="15900" y="59893"/>
                      </a:lnTo>
                      <a:lnTo>
                        <a:pt x="7708" y="64897"/>
                      </a:lnTo>
                      <a:lnTo>
                        <a:pt x="2247" y="72402"/>
                      </a:lnTo>
                      <a:lnTo>
                        <a:pt x="0" y="81407"/>
                      </a:lnTo>
                      <a:lnTo>
                        <a:pt x="1435" y="90919"/>
                      </a:lnTo>
                      <a:lnTo>
                        <a:pt x="6451" y="99110"/>
                      </a:lnTo>
                      <a:lnTo>
                        <a:pt x="13957" y="104571"/>
                      </a:lnTo>
                      <a:lnTo>
                        <a:pt x="22961" y="106819"/>
                      </a:lnTo>
                      <a:lnTo>
                        <a:pt x="32461" y="105384"/>
                      </a:lnTo>
                      <a:lnTo>
                        <a:pt x="40665" y="100368"/>
                      </a:lnTo>
                      <a:lnTo>
                        <a:pt x="46126" y="92862"/>
                      </a:lnTo>
                      <a:lnTo>
                        <a:pt x="48361" y="83858"/>
                      </a:lnTo>
                      <a:close/>
                    </a:path>
                    <a:path w="189864" h="107314">
                      <a:moveTo>
                        <a:pt x="189458" y="23304"/>
                      </a:moveTo>
                      <a:lnTo>
                        <a:pt x="187198" y="13970"/>
                      </a:lnTo>
                      <a:lnTo>
                        <a:pt x="181495" y="6235"/>
                      </a:lnTo>
                      <a:lnTo>
                        <a:pt x="173532" y="1447"/>
                      </a:lnTo>
                      <a:lnTo>
                        <a:pt x="164376" y="0"/>
                      </a:lnTo>
                      <a:lnTo>
                        <a:pt x="155028" y="2260"/>
                      </a:lnTo>
                      <a:lnTo>
                        <a:pt x="147294" y="7962"/>
                      </a:lnTo>
                      <a:lnTo>
                        <a:pt x="142506" y="15913"/>
                      </a:lnTo>
                      <a:lnTo>
                        <a:pt x="141058" y="25082"/>
                      </a:lnTo>
                      <a:lnTo>
                        <a:pt x="143319" y="34429"/>
                      </a:lnTo>
                      <a:lnTo>
                        <a:pt x="149021" y="42164"/>
                      </a:lnTo>
                      <a:lnTo>
                        <a:pt x="156984" y="46939"/>
                      </a:lnTo>
                      <a:lnTo>
                        <a:pt x="166141" y="48399"/>
                      </a:lnTo>
                      <a:lnTo>
                        <a:pt x="175488" y="46139"/>
                      </a:lnTo>
                      <a:lnTo>
                        <a:pt x="183222" y="40424"/>
                      </a:lnTo>
                      <a:lnTo>
                        <a:pt x="188010" y="32473"/>
                      </a:lnTo>
                      <a:lnTo>
                        <a:pt x="189458" y="23304"/>
                      </a:lnTo>
                      <a:close/>
                    </a:path>
                  </a:pathLst>
                </a:custGeom>
                <a:solidFill>
                  <a:srgbClr val="3B73C3"/>
                </a:solidFill>
              </p:spPr>
              <p:txBody>
                <a:bodyPr wrap="square" lIns="0" tIns="0" rIns="0" bIns="0" rtlCol="0"/>
                <a:lstStyle/>
                <a:p>
                  <a:pPr defTabSz="693481"/>
                  <a:endParaRPr sz="1365" kern="0">
                    <a:solidFill>
                      <a:sysClr val="windowText" lastClr="000000"/>
                    </a:solidFill>
                    <a:latin typeface="Basic Sans Light"/>
                  </a:endParaRPr>
                </a:p>
              </p:txBody>
            </p:sp>
            <p:sp>
              <p:nvSpPr>
                <p:cNvPr id="32" name="object 22">
                  <a:extLst>
                    <a:ext uri="{FF2B5EF4-FFF2-40B4-BE49-F238E27FC236}">
                      <a16:creationId xmlns:a16="http://schemas.microsoft.com/office/drawing/2014/main" id="{DADE1C23-E4C1-4F88-6FD9-75917902C9D2}"/>
                    </a:ext>
                  </a:extLst>
                </p:cNvPr>
                <p:cNvSpPr/>
                <p:nvPr/>
              </p:nvSpPr>
              <p:spPr>
                <a:xfrm>
                  <a:off x="2425966" y="5411977"/>
                  <a:ext cx="477520" cy="478155"/>
                </a:xfrm>
                <a:custGeom>
                  <a:avLst/>
                  <a:gdLst/>
                  <a:ahLst/>
                  <a:cxnLst/>
                  <a:rect l="l" t="t" r="r" b="b"/>
                  <a:pathLst>
                    <a:path w="477519" h="478154">
                      <a:moveTo>
                        <a:pt x="47675" y="457885"/>
                      </a:moveTo>
                      <a:lnTo>
                        <a:pt x="47510" y="448602"/>
                      </a:lnTo>
                      <a:lnTo>
                        <a:pt x="43675" y="439801"/>
                      </a:lnTo>
                      <a:lnTo>
                        <a:pt x="36703" y="433171"/>
                      </a:lnTo>
                      <a:lnTo>
                        <a:pt x="28041" y="429844"/>
                      </a:lnTo>
                      <a:lnTo>
                        <a:pt x="18757" y="430009"/>
                      </a:lnTo>
                      <a:lnTo>
                        <a:pt x="9956" y="433857"/>
                      </a:lnTo>
                      <a:lnTo>
                        <a:pt x="3327" y="440817"/>
                      </a:lnTo>
                      <a:lnTo>
                        <a:pt x="0" y="449478"/>
                      </a:lnTo>
                      <a:lnTo>
                        <a:pt x="165" y="458762"/>
                      </a:lnTo>
                      <a:lnTo>
                        <a:pt x="4013" y="467575"/>
                      </a:lnTo>
                      <a:lnTo>
                        <a:pt x="10972" y="474205"/>
                      </a:lnTo>
                      <a:lnTo>
                        <a:pt x="19634" y="477532"/>
                      </a:lnTo>
                      <a:lnTo>
                        <a:pt x="28917" y="477367"/>
                      </a:lnTo>
                      <a:lnTo>
                        <a:pt x="37731" y="473519"/>
                      </a:lnTo>
                      <a:lnTo>
                        <a:pt x="44348" y="466547"/>
                      </a:lnTo>
                      <a:lnTo>
                        <a:pt x="47675" y="457885"/>
                      </a:lnTo>
                      <a:close/>
                    </a:path>
                    <a:path w="477519" h="478154">
                      <a:moveTo>
                        <a:pt x="169100" y="362839"/>
                      </a:moveTo>
                      <a:lnTo>
                        <a:pt x="168135" y="353606"/>
                      </a:lnTo>
                      <a:lnTo>
                        <a:pt x="163525" y="345160"/>
                      </a:lnTo>
                      <a:lnTo>
                        <a:pt x="156006" y="339166"/>
                      </a:lnTo>
                      <a:lnTo>
                        <a:pt x="147091" y="336600"/>
                      </a:lnTo>
                      <a:lnTo>
                        <a:pt x="137858" y="337578"/>
                      </a:lnTo>
                      <a:lnTo>
                        <a:pt x="129413" y="342176"/>
                      </a:lnTo>
                      <a:lnTo>
                        <a:pt x="123418" y="349694"/>
                      </a:lnTo>
                      <a:lnTo>
                        <a:pt x="120865" y="358622"/>
                      </a:lnTo>
                      <a:lnTo>
                        <a:pt x="121831" y="367842"/>
                      </a:lnTo>
                      <a:lnTo>
                        <a:pt x="126428" y="376288"/>
                      </a:lnTo>
                      <a:lnTo>
                        <a:pt x="133946" y="382282"/>
                      </a:lnTo>
                      <a:lnTo>
                        <a:pt x="142875" y="384848"/>
                      </a:lnTo>
                      <a:lnTo>
                        <a:pt x="152095" y="383870"/>
                      </a:lnTo>
                      <a:lnTo>
                        <a:pt x="160540" y="379272"/>
                      </a:lnTo>
                      <a:lnTo>
                        <a:pt x="166547" y="371767"/>
                      </a:lnTo>
                      <a:lnTo>
                        <a:pt x="169100" y="362839"/>
                      </a:lnTo>
                      <a:close/>
                    </a:path>
                    <a:path w="477519" h="478154">
                      <a:moveTo>
                        <a:pt x="281774" y="257556"/>
                      </a:moveTo>
                      <a:lnTo>
                        <a:pt x="279996" y="248450"/>
                      </a:lnTo>
                      <a:lnTo>
                        <a:pt x="274688" y="240449"/>
                      </a:lnTo>
                      <a:lnTo>
                        <a:pt x="266674" y="235127"/>
                      </a:lnTo>
                      <a:lnTo>
                        <a:pt x="257568" y="233362"/>
                      </a:lnTo>
                      <a:lnTo>
                        <a:pt x="248462" y="235127"/>
                      </a:lnTo>
                      <a:lnTo>
                        <a:pt x="240449" y="240449"/>
                      </a:lnTo>
                      <a:lnTo>
                        <a:pt x="235127" y="248450"/>
                      </a:lnTo>
                      <a:lnTo>
                        <a:pt x="233362" y="257556"/>
                      </a:lnTo>
                      <a:lnTo>
                        <a:pt x="235127" y="266674"/>
                      </a:lnTo>
                      <a:lnTo>
                        <a:pt x="240449" y="274688"/>
                      </a:lnTo>
                      <a:lnTo>
                        <a:pt x="248462" y="279996"/>
                      </a:lnTo>
                      <a:lnTo>
                        <a:pt x="257568" y="281774"/>
                      </a:lnTo>
                      <a:lnTo>
                        <a:pt x="266674" y="279996"/>
                      </a:lnTo>
                      <a:lnTo>
                        <a:pt x="274688" y="274688"/>
                      </a:lnTo>
                      <a:lnTo>
                        <a:pt x="279996" y="266674"/>
                      </a:lnTo>
                      <a:lnTo>
                        <a:pt x="281774" y="257556"/>
                      </a:lnTo>
                      <a:close/>
                    </a:path>
                    <a:path w="477519" h="478154">
                      <a:moveTo>
                        <a:pt x="384848" y="142875"/>
                      </a:moveTo>
                      <a:lnTo>
                        <a:pt x="382282" y="133959"/>
                      </a:lnTo>
                      <a:lnTo>
                        <a:pt x="376288" y="126441"/>
                      </a:lnTo>
                      <a:lnTo>
                        <a:pt x="367842" y="121831"/>
                      </a:lnTo>
                      <a:lnTo>
                        <a:pt x="358609" y="120865"/>
                      </a:lnTo>
                      <a:lnTo>
                        <a:pt x="349694" y="123418"/>
                      </a:lnTo>
                      <a:lnTo>
                        <a:pt x="342176" y="129425"/>
                      </a:lnTo>
                      <a:lnTo>
                        <a:pt x="337578" y="137871"/>
                      </a:lnTo>
                      <a:lnTo>
                        <a:pt x="336613" y="147091"/>
                      </a:lnTo>
                      <a:lnTo>
                        <a:pt x="339166" y="156006"/>
                      </a:lnTo>
                      <a:lnTo>
                        <a:pt x="345160" y="163525"/>
                      </a:lnTo>
                      <a:lnTo>
                        <a:pt x="353606" y="168122"/>
                      </a:lnTo>
                      <a:lnTo>
                        <a:pt x="362839" y="169100"/>
                      </a:lnTo>
                      <a:lnTo>
                        <a:pt x="371754" y="166535"/>
                      </a:lnTo>
                      <a:lnTo>
                        <a:pt x="379272" y="160553"/>
                      </a:lnTo>
                      <a:lnTo>
                        <a:pt x="383870" y="152107"/>
                      </a:lnTo>
                      <a:lnTo>
                        <a:pt x="384848" y="142875"/>
                      </a:lnTo>
                      <a:close/>
                    </a:path>
                    <a:path w="477519" h="478154">
                      <a:moveTo>
                        <a:pt x="477520" y="19634"/>
                      </a:moveTo>
                      <a:lnTo>
                        <a:pt x="474192" y="10972"/>
                      </a:lnTo>
                      <a:lnTo>
                        <a:pt x="467575" y="4013"/>
                      </a:lnTo>
                      <a:lnTo>
                        <a:pt x="458762" y="165"/>
                      </a:lnTo>
                      <a:lnTo>
                        <a:pt x="449478" y="0"/>
                      </a:lnTo>
                      <a:lnTo>
                        <a:pt x="440817" y="3327"/>
                      </a:lnTo>
                      <a:lnTo>
                        <a:pt x="433857" y="9956"/>
                      </a:lnTo>
                      <a:lnTo>
                        <a:pt x="430009" y="18757"/>
                      </a:lnTo>
                      <a:lnTo>
                        <a:pt x="429844" y="28041"/>
                      </a:lnTo>
                      <a:lnTo>
                        <a:pt x="433171" y="36703"/>
                      </a:lnTo>
                      <a:lnTo>
                        <a:pt x="439801" y="43675"/>
                      </a:lnTo>
                      <a:lnTo>
                        <a:pt x="448614" y="47523"/>
                      </a:lnTo>
                      <a:lnTo>
                        <a:pt x="457885" y="47675"/>
                      </a:lnTo>
                      <a:lnTo>
                        <a:pt x="466547" y="44348"/>
                      </a:lnTo>
                      <a:lnTo>
                        <a:pt x="473519" y="37731"/>
                      </a:lnTo>
                      <a:lnTo>
                        <a:pt x="477367" y="28917"/>
                      </a:lnTo>
                      <a:lnTo>
                        <a:pt x="477520" y="19634"/>
                      </a:lnTo>
                      <a:close/>
                    </a:path>
                  </a:pathLst>
                </a:custGeom>
                <a:solidFill>
                  <a:srgbClr val="03CAD1"/>
                </a:solidFill>
              </p:spPr>
              <p:txBody>
                <a:bodyPr wrap="square" lIns="0" tIns="0" rIns="0" bIns="0" rtlCol="0"/>
                <a:lstStyle/>
                <a:p>
                  <a:pPr defTabSz="693481"/>
                  <a:endParaRPr sz="1365" kern="0">
                    <a:solidFill>
                      <a:sysClr val="windowText" lastClr="000000"/>
                    </a:solidFill>
                    <a:latin typeface="Basic Sans Light"/>
                  </a:endParaRPr>
                </a:p>
              </p:txBody>
            </p:sp>
            <p:sp>
              <p:nvSpPr>
                <p:cNvPr id="33" name="object 23">
                  <a:extLst>
                    <a:ext uri="{FF2B5EF4-FFF2-40B4-BE49-F238E27FC236}">
                      <a16:creationId xmlns:a16="http://schemas.microsoft.com/office/drawing/2014/main" id="{135E038E-A52C-A6B5-44E9-192373FB9F7B}"/>
                    </a:ext>
                  </a:extLst>
                </p:cNvPr>
                <p:cNvSpPr/>
                <p:nvPr/>
              </p:nvSpPr>
              <p:spPr>
                <a:xfrm>
                  <a:off x="3008007" y="4560290"/>
                  <a:ext cx="205740" cy="635635"/>
                </a:xfrm>
                <a:custGeom>
                  <a:avLst/>
                  <a:gdLst/>
                  <a:ahLst/>
                  <a:cxnLst/>
                  <a:rect l="l" t="t" r="r" b="b"/>
                  <a:pathLst>
                    <a:path w="205739" h="635635">
                      <a:moveTo>
                        <a:pt x="48399" y="612178"/>
                      </a:moveTo>
                      <a:lnTo>
                        <a:pt x="46951" y="603021"/>
                      </a:lnTo>
                      <a:lnTo>
                        <a:pt x="42164" y="595058"/>
                      </a:lnTo>
                      <a:lnTo>
                        <a:pt x="34429" y="589356"/>
                      </a:lnTo>
                      <a:lnTo>
                        <a:pt x="25082" y="587095"/>
                      </a:lnTo>
                      <a:lnTo>
                        <a:pt x="15925" y="588543"/>
                      </a:lnTo>
                      <a:lnTo>
                        <a:pt x="7962" y="593331"/>
                      </a:lnTo>
                      <a:lnTo>
                        <a:pt x="2260" y="601065"/>
                      </a:lnTo>
                      <a:lnTo>
                        <a:pt x="0" y="610412"/>
                      </a:lnTo>
                      <a:lnTo>
                        <a:pt x="1447" y="619569"/>
                      </a:lnTo>
                      <a:lnTo>
                        <a:pt x="6235" y="627532"/>
                      </a:lnTo>
                      <a:lnTo>
                        <a:pt x="13970" y="633234"/>
                      </a:lnTo>
                      <a:lnTo>
                        <a:pt x="23317" y="635495"/>
                      </a:lnTo>
                      <a:lnTo>
                        <a:pt x="32473" y="634047"/>
                      </a:lnTo>
                      <a:lnTo>
                        <a:pt x="40436" y="629259"/>
                      </a:lnTo>
                      <a:lnTo>
                        <a:pt x="46139" y="621525"/>
                      </a:lnTo>
                      <a:lnTo>
                        <a:pt x="48399" y="612178"/>
                      </a:lnTo>
                      <a:close/>
                    </a:path>
                    <a:path w="205739" h="635635">
                      <a:moveTo>
                        <a:pt x="106819" y="468998"/>
                      </a:moveTo>
                      <a:lnTo>
                        <a:pt x="104571" y="459994"/>
                      </a:lnTo>
                      <a:lnTo>
                        <a:pt x="99110" y="452475"/>
                      </a:lnTo>
                      <a:lnTo>
                        <a:pt x="90919" y="447471"/>
                      </a:lnTo>
                      <a:lnTo>
                        <a:pt x="81407" y="446036"/>
                      </a:lnTo>
                      <a:lnTo>
                        <a:pt x="72402" y="448284"/>
                      </a:lnTo>
                      <a:lnTo>
                        <a:pt x="64897" y="453732"/>
                      </a:lnTo>
                      <a:lnTo>
                        <a:pt x="59893" y="461937"/>
                      </a:lnTo>
                      <a:lnTo>
                        <a:pt x="58458" y="471449"/>
                      </a:lnTo>
                      <a:lnTo>
                        <a:pt x="60693" y="480453"/>
                      </a:lnTo>
                      <a:lnTo>
                        <a:pt x="66154" y="487959"/>
                      </a:lnTo>
                      <a:lnTo>
                        <a:pt x="74358" y="492963"/>
                      </a:lnTo>
                      <a:lnTo>
                        <a:pt x="83858" y="494398"/>
                      </a:lnTo>
                      <a:lnTo>
                        <a:pt x="92862" y="492150"/>
                      </a:lnTo>
                      <a:lnTo>
                        <a:pt x="100368" y="486702"/>
                      </a:lnTo>
                      <a:lnTo>
                        <a:pt x="105384" y="478497"/>
                      </a:lnTo>
                      <a:lnTo>
                        <a:pt x="106819" y="468998"/>
                      </a:lnTo>
                      <a:close/>
                    </a:path>
                    <a:path w="205739" h="635635">
                      <a:moveTo>
                        <a:pt x="152539" y="321259"/>
                      </a:moveTo>
                      <a:lnTo>
                        <a:pt x="149517" y="312483"/>
                      </a:lnTo>
                      <a:lnTo>
                        <a:pt x="143421" y="305473"/>
                      </a:lnTo>
                      <a:lnTo>
                        <a:pt x="134810" y="301205"/>
                      </a:lnTo>
                      <a:lnTo>
                        <a:pt x="125222" y="300609"/>
                      </a:lnTo>
                      <a:lnTo>
                        <a:pt x="116446" y="303618"/>
                      </a:lnTo>
                      <a:lnTo>
                        <a:pt x="109448" y="309714"/>
                      </a:lnTo>
                      <a:lnTo>
                        <a:pt x="105168" y="318325"/>
                      </a:lnTo>
                      <a:lnTo>
                        <a:pt x="104571" y="327914"/>
                      </a:lnTo>
                      <a:lnTo>
                        <a:pt x="107581" y="336689"/>
                      </a:lnTo>
                      <a:lnTo>
                        <a:pt x="113665" y="343687"/>
                      </a:lnTo>
                      <a:lnTo>
                        <a:pt x="122275" y="347967"/>
                      </a:lnTo>
                      <a:lnTo>
                        <a:pt x="131876" y="348564"/>
                      </a:lnTo>
                      <a:lnTo>
                        <a:pt x="140652" y="345554"/>
                      </a:lnTo>
                      <a:lnTo>
                        <a:pt x="147650" y="339458"/>
                      </a:lnTo>
                      <a:lnTo>
                        <a:pt x="151930" y="330847"/>
                      </a:lnTo>
                      <a:lnTo>
                        <a:pt x="152539" y="321259"/>
                      </a:lnTo>
                      <a:close/>
                    </a:path>
                    <a:path w="205739" h="635635">
                      <a:moveTo>
                        <a:pt x="185445" y="179705"/>
                      </a:moveTo>
                      <a:lnTo>
                        <a:pt x="185204" y="170103"/>
                      </a:lnTo>
                      <a:lnTo>
                        <a:pt x="181432" y="161620"/>
                      </a:lnTo>
                      <a:lnTo>
                        <a:pt x="174752" y="155181"/>
                      </a:lnTo>
                      <a:lnTo>
                        <a:pt x="165811" y="151663"/>
                      </a:lnTo>
                      <a:lnTo>
                        <a:pt x="156197" y="151904"/>
                      </a:lnTo>
                      <a:lnTo>
                        <a:pt x="147713" y="155676"/>
                      </a:lnTo>
                      <a:lnTo>
                        <a:pt x="141274" y="162356"/>
                      </a:lnTo>
                      <a:lnTo>
                        <a:pt x="137769" y="171297"/>
                      </a:lnTo>
                      <a:lnTo>
                        <a:pt x="137998" y="180911"/>
                      </a:lnTo>
                      <a:lnTo>
                        <a:pt x="141770" y="189395"/>
                      </a:lnTo>
                      <a:lnTo>
                        <a:pt x="148450" y="195834"/>
                      </a:lnTo>
                      <a:lnTo>
                        <a:pt x="157403" y="199339"/>
                      </a:lnTo>
                      <a:lnTo>
                        <a:pt x="167005" y="199110"/>
                      </a:lnTo>
                      <a:lnTo>
                        <a:pt x="175488" y="195338"/>
                      </a:lnTo>
                      <a:lnTo>
                        <a:pt x="181927" y="188658"/>
                      </a:lnTo>
                      <a:lnTo>
                        <a:pt x="185445" y="179705"/>
                      </a:lnTo>
                      <a:close/>
                    </a:path>
                    <a:path w="205739" h="635635">
                      <a:moveTo>
                        <a:pt x="205651" y="26225"/>
                      </a:moveTo>
                      <a:lnTo>
                        <a:pt x="204571" y="16675"/>
                      </a:lnTo>
                      <a:lnTo>
                        <a:pt x="200075" y="8547"/>
                      </a:lnTo>
                      <a:lnTo>
                        <a:pt x="192862" y="2717"/>
                      </a:lnTo>
                      <a:lnTo>
                        <a:pt x="183642" y="0"/>
                      </a:lnTo>
                      <a:lnTo>
                        <a:pt x="174091" y="1066"/>
                      </a:lnTo>
                      <a:lnTo>
                        <a:pt x="165976" y="5562"/>
                      </a:lnTo>
                      <a:lnTo>
                        <a:pt x="160134" y="12788"/>
                      </a:lnTo>
                      <a:lnTo>
                        <a:pt x="157416" y="22009"/>
                      </a:lnTo>
                      <a:lnTo>
                        <a:pt x="158483" y="31559"/>
                      </a:lnTo>
                      <a:lnTo>
                        <a:pt x="162991" y="39674"/>
                      </a:lnTo>
                      <a:lnTo>
                        <a:pt x="170205" y="45516"/>
                      </a:lnTo>
                      <a:lnTo>
                        <a:pt x="179425" y="48234"/>
                      </a:lnTo>
                      <a:lnTo>
                        <a:pt x="188976" y="47155"/>
                      </a:lnTo>
                      <a:lnTo>
                        <a:pt x="197091" y="42659"/>
                      </a:lnTo>
                      <a:lnTo>
                        <a:pt x="202933" y="35445"/>
                      </a:lnTo>
                      <a:lnTo>
                        <a:pt x="205651" y="26225"/>
                      </a:lnTo>
                      <a:close/>
                    </a:path>
                  </a:pathLst>
                </a:custGeom>
                <a:solidFill>
                  <a:srgbClr val="3DC092"/>
                </a:solidFill>
              </p:spPr>
              <p:txBody>
                <a:bodyPr wrap="square" lIns="0" tIns="0" rIns="0" bIns="0" rtlCol="0"/>
                <a:lstStyle/>
                <a:p>
                  <a:pPr defTabSz="693481"/>
                  <a:endParaRPr sz="1365" kern="0">
                    <a:solidFill>
                      <a:sysClr val="windowText" lastClr="000000"/>
                    </a:solidFill>
                    <a:latin typeface="Basic Sans Light"/>
                  </a:endParaRPr>
                </a:p>
              </p:txBody>
            </p:sp>
            <p:sp>
              <p:nvSpPr>
                <p:cNvPr id="34" name="object 24">
                  <a:extLst>
                    <a:ext uri="{FF2B5EF4-FFF2-40B4-BE49-F238E27FC236}">
                      <a16:creationId xmlns:a16="http://schemas.microsoft.com/office/drawing/2014/main" id="{1F964707-AC36-8B5F-52C2-8AD29FA59F51}"/>
                    </a:ext>
                  </a:extLst>
                </p:cNvPr>
                <p:cNvSpPr/>
                <p:nvPr/>
              </p:nvSpPr>
              <p:spPr>
                <a:xfrm>
                  <a:off x="3008007" y="3667912"/>
                  <a:ext cx="205740" cy="635635"/>
                </a:xfrm>
                <a:custGeom>
                  <a:avLst/>
                  <a:gdLst/>
                  <a:ahLst/>
                  <a:cxnLst/>
                  <a:rect l="l" t="t" r="r" b="b"/>
                  <a:pathLst>
                    <a:path w="205739" h="635635">
                      <a:moveTo>
                        <a:pt x="48399" y="23317"/>
                      </a:moveTo>
                      <a:lnTo>
                        <a:pt x="46139" y="13970"/>
                      </a:lnTo>
                      <a:lnTo>
                        <a:pt x="40424" y="6235"/>
                      </a:lnTo>
                      <a:lnTo>
                        <a:pt x="32473" y="1460"/>
                      </a:lnTo>
                      <a:lnTo>
                        <a:pt x="23304" y="0"/>
                      </a:lnTo>
                      <a:lnTo>
                        <a:pt x="13970" y="2260"/>
                      </a:lnTo>
                      <a:lnTo>
                        <a:pt x="6235" y="7975"/>
                      </a:lnTo>
                      <a:lnTo>
                        <a:pt x="1447" y="15925"/>
                      </a:lnTo>
                      <a:lnTo>
                        <a:pt x="0" y="25095"/>
                      </a:lnTo>
                      <a:lnTo>
                        <a:pt x="2260" y="34429"/>
                      </a:lnTo>
                      <a:lnTo>
                        <a:pt x="7962" y="42164"/>
                      </a:lnTo>
                      <a:lnTo>
                        <a:pt x="15913" y="46951"/>
                      </a:lnTo>
                      <a:lnTo>
                        <a:pt x="25082" y="48399"/>
                      </a:lnTo>
                      <a:lnTo>
                        <a:pt x="34429" y="46139"/>
                      </a:lnTo>
                      <a:lnTo>
                        <a:pt x="42164" y="40436"/>
                      </a:lnTo>
                      <a:lnTo>
                        <a:pt x="46939" y="32486"/>
                      </a:lnTo>
                      <a:lnTo>
                        <a:pt x="48399" y="23317"/>
                      </a:lnTo>
                      <a:close/>
                    </a:path>
                    <a:path w="205739" h="635635">
                      <a:moveTo>
                        <a:pt x="106819" y="166497"/>
                      </a:moveTo>
                      <a:lnTo>
                        <a:pt x="105384" y="156997"/>
                      </a:lnTo>
                      <a:lnTo>
                        <a:pt x="100368" y="148793"/>
                      </a:lnTo>
                      <a:lnTo>
                        <a:pt x="92862" y="143344"/>
                      </a:lnTo>
                      <a:lnTo>
                        <a:pt x="83858" y="141097"/>
                      </a:lnTo>
                      <a:lnTo>
                        <a:pt x="74358" y="142532"/>
                      </a:lnTo>
                      <a:lnTo>
                        <a:pt x="66154" y="147548"/>
                      </a:lnTo>
                      <a:lnTo>
                        <a:pt x="60693" y="155054"/>
                      </a:lnTo>
                      <a:lnTo>
                        <a:pt x="58458" y="164058"/>
                      </a:lnTo>
                      <a:lnTo>
                        <a:pt x="59893" y="173558"/>
                      </a:lnTo>
                      <a:lnTo>
                        <a:pt x="64897" y="181762"/>
                      </a:lnTo>
                      <a:lnTo>
                        <a:pt x="72402" y="187210"/>
                      </a:lnTo>
                      <a:lnTo>
                        <a:pt x="81407" y="189458"/>
                      </a:lnTo>
                      <a:lnTo>
                        <a:pt x="90919" y="188023"/>
                      </a:lnTo>
                      <a:lnTo>
                        <a:pt x="99110" y="183007"/>
                      </a:lnTo>
                      <a:lnTo>
                        <a:pt x="104571" y="175501"/>
                      </a:lnTo>
                      <a:lnTo>
                        <a:pt x="106819" y="166497"/>
                      </a:lnTo>
                      <a:close/>
                    </a:path>
                    <a:path w="205739" h="635635">
                      <a:moveTo>
                        <a:pt x="152539" y="314236"/>
                      </a:moveTo>
                      <a:lnTo>
                        <a:pt x="151942" y="304647"/>
                      </a:lnTo>
                      <a:lnTo>
                        <a:pt x="147662" y="296037"/>
                      </a:lnTo>
                      <a:lnTo>
                        <a:pt x="140652" y="289953"/>
                      </a:lnTo>
                      <a:lnTo>
                        <a:pt x="131876" y="286931"/>
                      </a:lnTo>
                      <a:lnTo>
                        <a:pt x="122288" y="287528"/>
                      </a:lnTo>
                      <a:lnTo>
                        <a:pt x="113677" y="291807"/>
                      </a:lnTo>
                      <a:lnTo>
                        <a:pt x="107581" y="298805"/>
                      </a:lnTo>
                      <a:lnTo>
                        <a:pt x="104571" y="307581"/>
                      </a:lnTo>
                      <a:lnTo>
                        <a:pt x="105168" y="317169"/>
                      </a:lnTo>
                      <a:lnTo>
                        <a:pt x="109448" y="325780"/>
                      </a:lnTo>
                      <a:lnTo>
                        <a:pt x="116446" y="331876"/>
                      </a:lnTo>
                      <a:lnTo>
                        <a:pt x="125222" y="334899"/>
                      </a:lnTo>
                      <a:lnTo>
                        <a:pt x="134823" y="334289"/>
                      </a:lnTo>
                      <a:lnTo>
                        <a:pt x="143433" y="330022"/>
                      </a:lnTo>
                      <a:lnTo>
                        <a:pt x="149517" y="323011"/>
                      </a:lnTo>
                      <a:lnTo>
                        <a:pt x="152539" y="314236"/>
                      </a:lnTo>
                      <a:close/>
                    </a:path>
                    <a:path w="205739" h="635635">
                      <a:moveTo>
                        <a:pt x="185445" y="455777"/>
                      </a:moveTo>
                      <a:lnTo>
                        <a:pt x="181927" y="446836"/>
                      </a:lnTo>
                      <a:lnTo>
                        <a:pt x="175488" y="440156"/>
                      </a:lnTo>
                      <a:lnTo>
                        <a:pt x="167005" y="436384"/>
                      </a:lnTo>
                      <a:lnTo>
                        <a:pt x="157403" y="436143"/>
                      </a:lnTo>
                      <a:lnTo>
                        <a:pt x="148450" y="439661"/>
                      </a:lnTo>
                      <a:lnTo>
                        <a:pt x="141770" y="446112"/>
                      </a:lnTo>
                      <a:lnTo>
                        <a:pt x="137998" y="454583"/>
                      </a:lnTo>
                      <a:lnTo>
                        <a:pt x="137769" y="464185"/>
                      </a:lnTo>
                      <a:lnTo>
                        <a:pt x="141274" y="473138"/>
                      </a:lnTo>
                      <a:lnTo>
                        <a:pt x="147713" y="479818"/>
                      </a:lnTo>
                      <a:lnTo>
                        <a:pt x="156197" y="483590"/>
                      </a:lnTo>
                      <a:lnTo>
                        <a:pt x="165811" y="483831"/>
                      </a:lnTo>
                      <a:lnTo>
                        <a:pt x="174752" y="480326"/>
                      </a:lnTo>
                      <a:lnTo>
                        <a:pt x="181432" y="473875"/>
                      </a:lnTo>
                      <a:lnTo>
                        <a:pt x="185204" y="465391"/>
                      </a:lnTo>
                      <a:lnTo>
                        <a:pt x="185445" y="455777"/>
                      </a:lnTo>
                      <a:close/>
                    </a:path>
                    <a:path w="205739" h="635635">
                      <a:moveTo>
                        <a:pt x="205651" y="609282"/>
                      </a:moveTo>
                      <a:lnTo>
                        <a:pt x="202933" y="600049"/>
                      </a:lnTo>
                      <a:lnTo>
                        <a:pt x="197091" y="592836"/>
                      </a:lnTo>
                      <a:lnTo>
                        <a:pt x="188976" y="588340"/>
                      </a:lnTo>
                      <a:lnTo>
                        <a:pt x="179425" y="587273"/>
                      </a:lnTo>
                      <a:lnTo>
                        <a:pt x="170205" y="589991"/>
                      </a:lnTo>
                      <a:lnTo>
                        <a:pt x="162991" y="595820"/>
                      </a:lnTo>
                      <a:lnTo>
                        <a:pt x="158496" y="603935"/>
                      </a:lnTo>
                      <a:lnTo>
                        <a:pt x="157416" y="613498"/>
                      </a:lnTo>
                      <a:lnTo>
                        <a:pt x="160134" y="622719"/>
                      </a:lnTo>
                      <a:lnTo>
                        <a:pt x="165976" y="629932"/>
                      </a:lnTo>
                      <a:lnTo>
                        <a:pt x="174091" y="634428"/>
                      </a:lnTo>
                      <a:lnTo>
                        <a:pt x="183642" y="635508"/>
                      </a:lnTo>
                      <a:lnTo>
                        <a:pt x="192862" y="632790"/>
                      </a:lnTo>
                      <a:lnTo>
                        <a:pt x="200075" y="626948"/>
                      </a:lnTo>
                      <a:lnTo>
                        <a:pt x="204571" y="618820"/>
                      </a:lnTo>
                      <a:lnTo>
                        <a:pt x="205651" y="609282"/>
                      </a:lnTo>
                      <a:close/>
                    </a:path>
                  </a:pathLst>
                </a:custGeom>
                <a:solidFill>
                  <a:srgbClr val="9ED436"/>
                </a:solidFill>
              </p:spPr>
              <p:txBody>
                <a:bodyPr wrap="square" lIns="0" tIns="0" rIns="0" bIns="0" rtlCol="0"/>
                <a:lstStyle/>
                <a:p>
                  <a:pPr defTabSz="693481"/>
                  <a:endParaRPr sz="1365" kern="0">
                    <a:solidFill>
                      <a:sysClr val="windowText" lastClr="000000"/>
                    </a:solidFill>
                    <a:latin typeface="Basic Sans Light"/>
                  </a:endParaRPr>
                </a:p>
              </p:txBody>
            </p:sp>
            <p:sp>
              <p:nvSpPr>
                <p:cNvPr id="35" name="object 25">
                  <a:extLst>
                    <a:ext uri="{FF2B5EF4-FFF2-40B4-BE49-F238E27FC236}">
                      <a16:creationId xmlns:a16="http://schemas.microsoft.com/office/drawing/2014/main" id="{140831EF-C989-BF2A-568F-68E204B044C4}"/>
                    </a:ext>
                  </a:extLst>
                </p:cNvPr>
                <p:cNvSpPr/>
                <p:nvPr/>
              </p:nvSpPr>
              <p:spPr>
                <a:xfrm>
                  <a:off x="1574279" y="2664027"/>
                  <a:ext cx="1329690" cy="788035"/>
                </a:xfrm>
                <a:custGeom>
                  <a:avLst/>
                  <a:gdLst/>
                  <a:ahLst/>
                  <a:cxnLst/>
                  <a:rect l="l" t="t" r="r" b="b"/>
                  <a:pathLst>
                    <a:path w="1329689" h="788035">
                      <a:moveTo>
                        <a:pt x="48234" y="26225"/>
                      </a:moveTo>
                      <a:lnTo>
                        <a:pt x="47155" y="16675"/>
                      </a:lnTo>
                      <a:lnTo>
                        <a:pt x="42659" y="8559"/>
                      </a:lnTo>
                      <a:lnTo>
                        <a:pt x="35445" y="2717"/>
                      </a:lnTo>
                      <a:lnTo>
                        <a:pt x="26225" y="0"/>
                      </a:lnTo>
                      <a:lnTo>
                        <a:pt x="16675" y="1079"/>
                      </a:lnTo>
                      <a:lnTo>
                        <a:pt x="8559" y="5575"/>
                      </a:lnTo>
                      <a:lnTo>
                        <a:pt x="2717" y="12788"/>
                      </a:lnTo>
                      <a:lnTo>
                        <a:pt x="0" y="22009"/>
                      </a:lnTo>
                      <a:lnTo>
                        <a:pt x="1066" y="31559"/>
                      </a:lnTo>
                      <a:lnTo>
                        <a:pt x="5575" y="39687"/>
                      </a:lnTo>
                      <a:lnTo>
                        <a:pt x="12788" y="45516"/>
                      </a:lnTo>
                      <a:lnTo>
                        <a:pt x="22009" y="48234"/>
                      </a:lnTo>
                      <a:lnTo>
                        <a:pt x="31559" y="47167"/>
                      </a:lnTo>
                      <a:lnTo>
                        <a:pt x="39674" y="42672"/>
                      </a:lnTo>
                      <a:lnTo>
                        <a:pt x="45516" y="35445"/>
                      </a:lnTo>
                      <a:lnTo>
                        <a:pt x="48234" y="26225"/>
                      </a:lnTo>
                      <a:close/>
                    </a:path>
                    <a:path w="1329689" h="788035">
                      <a:moveTo>
                        <a:pt x="199339" y="48260"/>
                      </a:moveTo>
                      <a:lnTo>
                        <a:pt x="199110" y="38646"/>
                      </a:lnTo>
                      <a:lnTo>
                        <a:pt x="195338" y="30162"/>
                      </a:lnTo>
                      <a:lnTo>
                        <a:pt x="188658" y="23723"/>
                      </a:lnTo>
                      <a:lnTo>
                        <a:pt x="179705" y="20218"/>
                      </a:lnTo>
                      <a:lnTo>
                        <a:pt x="170103" y="20447"/>
                      </a:lnTo>
                      <a:lnTo>
                        <a:pt x="161620" y="24218"/>
                      </a:lnTo>
                      <a:lnTo>
                        <a:pt x="155181" y="30899"/>
                      </a:lnTo>
                      <a:lnTo>
                        <a:pt x="151663" y="39852"/>
                      </a:lnTo>
                      <a:lnTo>
                        <a:pt x="151904" y="49466"/>
                      </a:lnTo>
                      <a:lnTo>
                        <a:pt x="155676" y="57937"/>
                      </a:lnTo>
                      <a:lnTo>
                        <a:pt x="162356" y="64389"/>
                      </a:lnTo>
                      <a:lnTo>
                        <a:pt x="171297" y="67894"/>
                      </a:lnTo>
                      <a:lnTo>
                        <a:pt x="180911" y="67652"/>
                      </a:lnTo>
                      <a:lnTo>
                        <a:pt x="189395" y="63881"/>
                      </a:lnTo>
                      <a:lnTo>
                        <a:pt x="195834" y="57200"/>
                      </a:lnTo>
                      <a:lnTo>
                        <a:pt x="199339" y="48260"/>
                      </a:lnTo>
                      <a:close/>
                    </a:path>
                    <a:path w="1329689" h="788035">
                      <a:moveTo>
                        <a:pt x="348576" y="73774"/>
                      </a:moveTo>
                      <a:lnTo>
                        <a:pt x="345554" y="64998"/>
                      </a:lnTo>
                      <a:lnTo>
                        <a:pt x="339471" y="58000"/>
                      </a:lnTo>
                      <a:lnTo>
                        <a:pt x="330860" y="53721"/>
                      </a:lnTo>
                      <a:lnTo>
                        <a:pt x="321259" y="53124"/>
                      </a:lnTo>
                      <a:lnTo>
                        <a:pt x="312483" y="56134"/>
                      </a:lnTo>
                      <a:lnTo>
                        <a:pt x="305485" y="62230"/>
                      </a:lnTo>
                      <a:lnTo>
                        <a:pt x="301205" y="70840"/>
                      </a:lnTo>
                      <a:lnTo>
                        <a:pt x="300609" y="80429"/>
                      </a:lnTo>
                      <a:lnTo>
                        <a:pt x="303618" y="89204"/>
                      </a:lnTo>
                      <a:lnTo>
                        <a:pt x="309714" y="96215"/>
                      </a:lnTo>
                      <a:lnTo>
                        <a:pt x="318325" y="100495"/>
                      </a:lnTo>
                      <a:lnTo>
                        <a:pt x="327914" y="101092"/>
                      </a:lnTo>
                      <a:lnTo>
                        <a:pt x="336689" y="98069"/>
                      </a:lnTo>
                      <a:lnTo>
                        <a:pt x="343687" y="91986"/>
                      </a:lnTo>
                      <a:lnTo>
                        <a:pt x="347967" y="83375"/>
                      </a:lnTo>
                      <a:lnTo>
                        <a:pt x="348576" y="73774"/>
                      </a:lnTo>
                      <a:close/>
                    </a:path>
                    <a:path w="1329689" h="788035">
                      <a:moveTo>
                        <a:pt x="494398" y="121793"/>
                      </a:moveTo>
                      <a:lnTo>
                        <a:pt x="492150" y="112788"/>
                      </a:lnTo>
                      <a:lnTo>
                        <a:pt x="486702" y="105283"/>
                      </a:lnTo>
                      <a:lnTo>
                        <a:pt x="478497" y="100279"/>
                      </a:lnTo>
                      <a:lnTo>
                        <a:pt x="468998" y="98844"/>
                      </a:lnTo>
                      <a:lnTo>
                        <a:pt x="459994" y="101079"/>
                      </a:lnTo>
                      <a:lnTo>
                        <a:pt x="452475" y="106540"/>
                      </a:lnTo>
                      <a:lnTo>
                        <a:pt x="447471" y="114744"/>
                      </a:lnTo>
                      <a:lnTo>
                        <a:pt x="446036" y="124244"/>
                      </a:lnTo>
                      <a:lnTo>
                        <a:pt x="448284" y="133248"/>
                      </a:lnTo>
                      <a:lnTo>
                        <a:pt x="453732" y="140754"/>
                      </a:lnTo>
                      <a:lnTo>
                        <a:pt x="461937" y="145770"/>
                      </a:lnTo>
                      <a:lnTo>
                        <a:pt x="471436" y="147205"/>
                      </a:lnTo>
                      <a:lnTo>
                        <a:pt x="480441" y="144957"/>
                      </a:lnTo>
                      <a:lnTo>
                        <a:pt x="487946" y="139509"/>
                      </a:lnTo>
                      <a:lnTo>
                        <a:pt x="492963" y="131305"/>
                      </a:lnTo>
                      <a:lnTo>
                        <a:pt x="494398" y="121793"/>
                      </a:lnTo>
                      <a:close/>
                    </a:path>
                    <a:path w="1329689" h="788035">
                      <a:moveTo>
                        <a:pt x="635495" y="182346"/>
                      </a:moveTo>
                      <a:lnTo>
                        <a:pt x="634047" y="173177"/>
                      </a:lnTo>
                      <a:lnTo>
                        <a:pt x="629259" y="165227"/>
                      </a:lnTo>
                      <a:lnTo>
                        <a:pt x="621525" y="159512"/>
                      </a:lnTo>
                      <a:lnTo>
                        <a:pt x="612178" y="157251"/>
                      </a:lnTo>
                      <a:lnTo>
                        <a:pt x="603021" y="158711"/>
                      </a:lnTo>
                      <a:lnTo>
                        <a:pt x="595058" y="163487"/>
                      </a:lnTo>
                      <a:lnTo>
                        <a:pt x="589356" y="171221"/>
                      </a:lnTo>
                      <a:lnTo>
                        <a:pt x="587095" y="180568"/>
                      </a:lnTo>
                      <a:lnTo>
                        <a:pt x="588543" y="189738"/>
                      </a:lnTo>
                      <a:lnTo>
                        <a:pt x="593331" y="197688"/>
                      </a:lnTo>
                      <a:lnTo>
                        <a:pt x="601065" y="203390"/>
                      </a:lnTo>
                      <a:lnTo>
                        <a:pt x="610412" y="205651"/>
                      </a:lnTo>
                      <a:lnTo>
                        <a:pt x="619569" y="204203"/>
                      </a:lnTo>
                      <a:lnTo>
                        <a:pt x="627532" y="199415"/>
                      </a:lnTo>
                      <a:lnTo>
                        <a:pt x="633234" y="191681"/>
                      </a:lnTo>
                      <a:lnTo>
                        <a:pt x="635495" y="182346"/>
                      </a:lnTo>
                      <a:close/>
                    </a:path>
                    <a:path w="1329689" h="788035">
                      <a:moveTo>
                        <a:pt x="899363" y="329806"/>
                      </a:moveTo>
                      <a:lnTo>
                        <a:pt x="896035" y="321144"/>
                      </a:lnTo>
                      <a:lnTo>
                        <a:pt x="889419" y="314185"/>
                      </a:lnTo>
                      <a:lnTo>
                        <a:pt x="880605" y="310337"/>
                      </a:lnTo>
                      <a:lnTo>
                        <a:pt x="871321" y="310172"/>
                      </a:lnTo>
                      <a:lnTo>
                        <a:pt x="862660" y="313499"/>
                      </a:lnTo>
                      <a:lnTo>
                        <a:pt x="855700" y="320128"/>
                      </a:lnTo>
                      <a:lnTo>
                        <a:pt x="851852" y="328930"/>
                      </a:lnTo>
                      <a:lnTo>
                        <a:pt x="851687" y="338213"/>
                      </a:lnTo>
                      <a:lnTo>
                        <a:pt x="855014" y="346875"/>
                      </a:lnTo>
                      <a:lnTo>
                        <a:pt x="861644" y="353847"/>
                      </a:lnTo>
                      <a:lnTo>
                        <a:pt x="870445" y="357695"/>
                      </a:lnTo>
                      <a:lnTo>
                        <a:pt x="879729" y="357847"/>
                      </a:lnTo>
                      <a:lnTo>
                        <a:pt x="888390" y="354520"/>
                      </a:lnTo>
                      <a:lnTo>
                        <a:pt x="895362" y="347903"/>
                      </a:lnTo>
                      <a:lnTo>
                        <a:pt x="899210" y="339090"/>
                      </a:lnTo>
                      <a:lnTo>
                        <a:pt x="899363" y="329806"/>
                      </a:lnTo>
                      <a:close/>
                    </a:path>
                    <a:path w="1329689" h="788035">
                      <a:moveTo>
                        <a:pt x="1020787" y="424853"/>
                      </a:moveTo>
                      <a:lnTo>
                        <a:pt x="1018235" y="415937"/>
                      </a:lnTo>
                      <a:lnTo>
                        <a:pt x="1012240" y="408419"/>
                      </a:lnTo>
                      <a:lnTo>
                        <a:pt x="1003795" y="403821"/>
                      </a:lnTo>
                      <a:lnTo>
                        <a:pt x="994562" y="402844"/>
                      </a:lnTo>
                      <a:lnTo>
                        <a:pt x="985647" y="405409"/>
                      </a:lnTo>
                      <a:lnTo>
                        <a:pt x="978128" y="411403"/>
                      </a:lnTo>
                      <a:lnTo>
                        <a:pt x="973531" y="419849"/>
                      </a:lnTo>
                      <a:lnTo>
                        <a:pt x="972553" y="429082"/>
                      </a:lnTo>
                      <a:lnTo>
                        <a:pt x="975118" y="437997"/>
                      </a:lnTo>
                      <a:lnTo>
                        <a:pt x="981113" y="445503"/>
                      </a:lnTo>
                      <a:lnTo>
                        <a:pt x="989545" y="450113"/>
                      </a:lnTo>
                      <a:lnTo>
                        <a:pt x="998778" y="451078"/>
                      </a:lnTo>
                      <a:lnTo>
                        <a:pt x="1007706" y="448525"/>
                      </a:lnTo>
                      <a:lnTo>
                        <a:pt x="1015225" y="442518"/>
                      </a:lnTo>
                      <a:lnTo>
                        <a:pt x="1019822" y="434086"/>
                      </a:lnTo>
                      <a:lnTo>
                        <a:pt x="1020787" y="424853"/>
                      </a:lnTo>
                      <a:close/>
                    </a:path>
                    <a:path w="1329689" h="788035">
                      <a:moveTo>
                        <a:pt x="1133462" y="530123"/>
                      </a:moveTo>
                      <a:lnTo>
                        <a:pt x="1131697" y="521017"/>
                      </a:lnTo>
                      <a:lnTo>
                        <a:pt x="1126375" y="513016"/>
                      </a:lnTo>
                      <a:lnTo>
                        <a:pt x="1118362" y="507695"/>
                      </a:lnTo>
                      <a:lnTo>
                        <a:pt x="1109256" y="505929"/>
                      </a:lnTo>
                      <a:lnTo>
                        <a:pt x="1100137" y="507695"/>
                      </a:lnTo>
                      <a:lnTo>
                        <a:pt x="1092136" y="513016"/>
                      </a:lnTo>
                      <a:lnTo>
                        <a:pt x="1086827" y="521017"/>
                      </a:lnTo>
                      <a:lnTo>
                        <a:pt x="1085049" y="530123"/>
                      </a:lnTo>
                      <a:lnTo>
                        <a:pt x="1086827" y="539242"/>
                      </a:lnTo>
                      <a:lnTo>
                        <a:pt x="1092136" y="547255"/>
                      </a:lnTo>
                      <a:lnTo>
                        <a:pt x="1100137" y="552564"/>
                      </a:lnTo>
                      <a:lnTo>
                        <a:pt x="1109256" y="554342"/>
                      </a:lnTo>
                      <a:lnTo>
                        <a:pt x="1118362" y="552564"/>
                      </a:lnTo>
                      <a:lnTo>
                        <a:pt x="1126375" y="547255"/>
                      </a:lnTo>
                      <a:lnTo>
                        <a:pt x="1131697" y="539242"/>
                      </a:lnTo>
                      <a:lnTo>
                        <a:pt x="1133462" y="530123"/>
                      </a:lnTo>
                      <a:close/>
                    </a:path>
                    <a:path w="1329689" h="788035">
                      <a:moveTo>
                        <a:pt x="1236535" y="644817"/>
                      </a:moveTo>
                      <a:lnTo>
                        <a:pt x="1235557" y="635596"/>
                      </a:lnTo>
                      <a:lnTo>
                        <a:pt x="1230960" y="627151"/>
                      </a:lnTo>
                      <a:lnTo>
                        <a:pt x="1223454" y="621157"/>
                      </a:lnTo>
                      <a:lnTo>
                        <a:pt x="1214526" y="618591"/>
                      </a:lnTo>
                      <a:lnTo>
                        <a:pt x="1205293" y="619569"/>
                      </a:lnTo>
                      <a:lnTo>
                        <a:pt x="1196848" y="624166"/>
                      </a:lnTo>
                      <a:lnTo>
                        <a:pt x="1190853" y="631685"/>
                      </a:lnTo>
                      <a:lnTo>
                        <a:pt x="1188300" y="640600"/>
                      </a:lnTo>
                      <a:lnTo>
                        <a:pt x="1189266" y="649833"/>
                      </a:lnTo>
                      <a:lnTo>
                        <a:pt x="1193863" y="658266"/>
                      </a:lnTo>
                      <a:lnTo>
                        <a:pt x="1201381" y="664260"/>
                      </a:lnTo>
                      <a:lnTo>
                        <a:pt x="1210310" y="666826"/>
                      </a:lnTo>
                      <a:lnTo>
                        <a:pt x="1219530" y="665848"/>
                      </a:lnTo>
                      <a:lnTo>
                        <a:pt x="1227975" y="661250"/>
                      </a:lnTo>
                      <a:lnTo>
                        <a:pt x="1233970" y="653745"/>
                      </a:lnTo>
                      <a:lnTo>
                        <a:pt x="1236535" y="644817"/>
                      </a:lnTo>
                      <a:close/>
                    </a:path>
                    <a:path w="1329689" h="788035">
                      <a:moveTo>
                        <a:pt x="1329220" y="768057"/>
                      </a:moveTo>
                      <a:lnTo>
                        <a:pt x="1329055" y="758774"/>
                      </a:lnTo>
                      <a:lnTo>
                        <a:pt x="1325206" y="749973"/>
                      </a:lnTo>
                      <a:lnTo>
                        <a:pt x="1318247" y="743343"/>
                      </a:lnTo>
                      <a:lnTo>
                        <a:pt x="1309573" y="740016"/>
                      </a:lnTo>
                      <a:lnTo>
                        <a:pt x="1300302" y="740181"/>
                      </a:lnTo>
                      <a:lnTo>
                        <a:pt x="1291488" y="744029"/>
                      </a:lnTo>
                      <a:lnTo>
                        <a:pt x="1284859" y="750989"/>
                      </a:lnTo>
                      <a:lnTo>
                        <a:pt x="1281531" y="759650"/>
                      </a:lnTo>
                      <a:lnTo>
                        <a:pt x="1281696" y="768934"/>
                      </a:lnTo>
                      <a:lnTo>
                        <a:pt x="1285544" y="777748"/>
                      </a:lnTo>
                      <a:lnTo>
                        <a:pt x="1292504" y="784377"/>
                      </a:lnTo>
                      <a:lnTo>
                        <a:pt x="1301165" y="787704"/>
                      </a:lnTo>
                      <a:lnTo>
                        <a:pt x="1310449" y="787539"/>
                      </a:lnTo>
                      <a:lnTo>
                        <a:pt x="1319263" y="783691"/>
                      </a:lnTo>
                      <a:lnTo>
                        <a:pt x="1325892" y="776719"/>
                      </a:lnTo>
                      <a:lnTo>
                        <a:pt x="1329220" y="768057"/>
                      </a:lnTo>
                      <a:close/>
                    </a:path>
                  </a:pathLst>
                </a:custGeom>
                <a:solidFill>
                  <a:srgbClr val="64920B"/>
                </a:solidFill>
              </p:spPr>
              <p:txBody>
                <a:bodyPr wrap="square" lIns="0" tIns="0" rIns="0" bIns="0" rtlCol="0"/>
                <a:lstStyle/>
                <a:p>
                  <a:pPr defTabSz="693481"/>
                  <a:endParaRPr sz="1365" kern="0">
                    <a:solidFill>
                      <a:sysClr val="windowText" lastClr="000000"/>
                    </a:solidFill>
                    <a:latin typeface="Basic Sans Light"/>
                  </a:endParaRPr>
                </a:p>
              </p:txBody>
            </p:sp>
            <p:sp>
              <p:nvSpPr>
                <p:cNvPr id="36" name="object 26">
                  <a:extLst>
                    <a:ext uri="{FF2B5EF4-FFF2-40B4-BE49-F238E27FC236}">
                      <a16:creationId xmlns:a16="http://schemas.microsoft.com/office/drawing/2014/main" id="{55BA927C-AB84-3FD4-C6AE-434DF4578980}"/>
                    </a:ext>
                  </a:extLst>
                </p:cNvPr>
                <p:cNvSpPr/>
                <p:nvPr/>
              </p:nvSpPr>
              <p:spPr>
                <a:xfrm>
                  <a:off x="3244909" y="5303663"/>
                  <a:ext cx="790575" cy="789940"/>
                </a:xfrm>
                <a:custGeom>
                  <a:avLst/>
                  <a:gdLst/>
                  <a:ahLst/>
                  <a:cxnLst/>
                  <a:rect l="l" t="t" r="r" b="b"/>
                  <a:pathLst>
                    <a:path w="790575" h="789939">
                      <a:moveTo>
                        <a:pt x="412963" y="0"/>
                      </a:moveTo>
                      <a:lnTo>
                        <a:pt x="364326" y="928"/>
                      </a:lnTo>
                      <a:lnTo>
                        <a:pt x="316316" y="7740"/>
                      </a:lnTo>
                      <a:lnTo>
                        <a:pt x="269522" y="20277"/>
                      </a:lnTo>
                      <a:lnTo>
                        <a:pt x="224537" y="38381"/>
                      </a:lnTo>
                      <a:lnTo>
                        <a:pt x="181951" y="61893"/>
                      </a:lnTo>
                      <a:lnTo>
                        <a:pt x="142356" y="90654"/>
                      </a:lnTo>
                      <a:lnTo>
                        <a:pt x="106341" y="124507"/>
                      </a:lnTo>
                      <a:lnTo>
                        <a:pt x="74499" y="163293"/>
                      </a:lnTo>
                      <a:lnTo>
                        <a:pt x="49630" y="202454"/>
                      </a:lnTo>
                      <a:lnTo>
                        <a:pt x="29878" y="243119"/>
                      </a:lnTo>
                      <a:lnTo>
                        <a:pt x="15142" y="284905"/>
                      </a:lnTo>
                      <a:lnTo>
                        <a:pt x="5319" y="327428"/>
                      </a:lnTo>
                      <a:lnTo>
                        <a:pt x="306" y="370306"/>
                      </a:lnTo>
                      <a:lnTo>
                        <a:pt x="0" y="413155"/>
                      </a:lnTo>
                      <a:lnTo>
                        <a:pt x="4298" y="455591"/>
                      </a:lnTo>
                      <a:lnTo>
                        <a:pt x="13098" y="497232"/>
                      </a:lnTo>
                      <a:lnTo>
                        <a:pt x="26297" y="537694"/>
                      </a:lnTo>
                      <a:lnTo>
                        <a:pt x="43793" y="576594"/>
                      </a:lnTo>
                      <a:lnTo>
                        <a:pt x="65482" y="613548"/>
                      </a:lnTo>
                      <a:lnTo>
                        <a:pt x="91262" y="648174"/>
                      </a:lnTo>
                      <a:lnTo>
                        <a:pt x="121030" y="680087"/>
                      </a:lnTo>
                      <a:lnTo>
                        <a:pt x="154684" y="708905"/>
                      </a:lnTo>
                      <a:lnTo>
                        <a:pt x="192120" y="734245"/>
                      </a:lnTo>
                      <a:lnTo>
                        <a:pt x="233237" y="755723"/>
                      </a:lnTo>
                      <a:lnTo>
                        <a:pt x="280208" y="773394"/>
                      </a:lnTo>
                      <a:lnTo>
                        <a:pt x="328326" y="784707"/>
                      </a:lnTo>
                      <a:lnTo>
                        <a:pt x="376998" y="789819"/>
                      </a:lnTo>
                      <a:lnTo>
                        <a:pt x="425635" y="788890"/>
                      </a:lnTo>
                      <a:lnTo>
                        <a:pt x="473645" y="782078"/>
                      </a:lnTo>
                      <a:lnTo>
                        <a:pt x="520437" y="769540"/>
                      </a:lnTo>
                      <a:lnTo>
                        <a:pt x="565421" y="751435"/>
                      </a:lnTo>
                      <a:lnTo>
                        <a:pt x="608006" y="727922"/>
                      </a:lnTo>
                      <a:lnTo>
                        <a:pt x="647601" y="699158"/>
                      </a:lnTo>
                      <a:lnTo>
                        <a:pt x="683614" y="665302"/>
                      </a:lnTo>
                      <a:lnTo>
                        <a:pt x="715456" y="626513"/>
                      </a:lnTo>
                      <a:lnTo>
                        <a:pt x="740323" y="587355"/>
                      </a:lnTo>
                      <a:lnTo>
                        <a:pt x="760073" y="546692"/>
                      </a:lnTo>
                      <a:lnTo>
                        <a:pt x="774808" y="504908"/>
                      </a:lnTo>
                      <a:lnTo>
                        <a:pt x="784631" y="462387"/>
                      </a:lnTo>
                      <a:lnTo>
                        <a:pt x="789644" y="419512"/>
                      </a:lnTo>
                      <a:lnTo>
                        <a:pt x="789950" y="376665"/>
                      </a:lnTo>
                      <a:lnTo>
                        <a:pt x="785652" y="334230"/>
                      </a:lnTo>
                      <a:lnTo>
                        <a:pt x="776852" y="292590"/>
                      </a:lnTo>
                      <a:lnTo>
                        <a:pt x="763654" y="252130"/>
                      </a:lnTo>
                      <a:lnTo>
                        <a:pt x="746159" y="213230"/>
                      </a:lnTo>
                      <a:lnTo>
                        <a:pt x="724470" y="176276"/>
                      </a:lnTo>
                      <a:lnTo>
                        <a:pt x="698691" y="141651"/>
                      </a:lnTo>
                      <a:lnTo>
                        <a:pt x="668924" y="109737"/>
                      </a:lnTo>
                      <a:lnTo>
                        <a:pt x="635271" y="80917"/>
                      </a:lnTo>
                      <a:lnTo>
                        <a:pt x="597835" y="55576"/>
                      </a:lnTo>
                      <a:lnTo>
                        <a:pt x="556718" y="34096"/>
                      </a:lnTo>
                      <a:lnTo>
                        <a:pt x="509750" y="16425"/>
                      </a:lnTo>
                      <a:lnTo>
                        <a:pt x="461634" y="5112"/>
                      </a:lnTo>
                      <a:lnTo>
                        <a:pt x="412963" y="0"/>
                      </a:lnTo>
                      <a:close/>
                    </a:path>
                  </a:pathLst>
                </a:custGeom>
                <a:solidFill>
                  <a:srgbClr val="03CAD1"/>
                </a:solidFill>
              </p:spPr>
              <p:txBody>
                <a:bodyPr wrap="square" lIns="0" tIns="0" rIns="0" bIns="0" rtlCol="0"/>
                <a:lstStyle/>
                <a:p>
                  <a:pPr defTabSz="693481"/>
                  <a:endParaRPr sz="1365" kern="0">
                    <a:solidFill>
                      <a:sysClr val="windowText" lastClr="000000"/>
                    </a:solidFill>
                    <a:latin typeface="Basic Sans Light"/>
                  </a:endParaRPr>
                </a:p>
              </p:txBody>
            </p:sp>
            <p:sp>
              <p:nvSpPr>
                <p:cNvPr id="37" name="object 27">
                  <a:extLst>
                    <a:ext uri="{FF2B5EF4-FFF2-40B4-BE49-F238E27FC236}">
                      <a16:creationId xmlns:a16="http://schemas.microsoft.com/office/drawing/2014/main" id="{2310FD7B-1863-EF19-211C-78EE856C0162}"/>
                    </a:ext>
                  </a:extLst>
                </p:cNvPr>
                <p:cNvSpPr/>
                <p:nvPr/>
              </p:nvSpPr>
              <p:spPr>
                <a:xfrm>
                  <a:off x="3584004" y="4036545"/>
                  <a:ext cx="791210" cy="791210"/>
                </a:xfrm>
                <a:custGeom>
                  <a:avLst/>
                  <a:gdLst/>
                  <a:ahLst/>
                  <a:cxnLst/>
                  <a:rect l="l" t="t" r="r" b="b"/>
                  <a:pathLst>
                    <a:path w="791210" h="791210">
                      <a:moveTo>
                        <a:pt x="401314" y="0"/>
                      </a:moveTo>
                      <a:lnTo>
                        <a:pt x="354966" y="1955"/>
                      </a:lnTo>
                      <a:lnTo>
                        <a:pt x="305454" y="10134"/>
                      </a:lnTo>
                      <a:lnTo>
                        <a:pt x="258127" y="24393"/>
                      </a:lnTo>
                      <a:lnTo>
                        <a:pt x="213420" y="44300"/>
                      </a:lnTo>
                      <a:lnTo>
                        <a:pt x="171765" y="69422"/>
                      </a:lnTo>
                      <a:lnTo>
                        <a:pt x="133593" y="99326"/>
                      </a:lnTo>
                      <a:lnTo>
                        <a:pt x="99339" y="133579"/>
                      </a:lnTo>
                      <a:lnTo>
                        <a:pt x="69433" y="171750"/>
                      </a:lnTo>
                      <a:lnTo>
                        <a:pt x="44310" y="213406"/>
                      </a:lnTo>
                      <a:lnTo>
                        <a:pt x="24401" y="258113"/>
                      </a:lnTo>
                      <a:lnTo>
                        <a:pt x="10139" y="305439"/>
                      </a:lnTo>
                      <a:lnTo>
                        <a:pt x="1957" y="354951"/>
                      </a:lnTo>
                      <a:lnTo>
                        <a:pt x="0" y="401299"/>
                      </a:lnTo>
                      <a:lnTo>
                        <a:pt x="3226" y="446390"/>
                      </a:lnTo>
                      <a:lnTo>
                        <a:pt x="11357" y="489944"/>
                      </a:lnTo>
                      <a:lnTo>
                        <a:pt x="24110" y="531681"/>
                      </a:lnTo>
                      <a:lnTo>
                        <a:pt x="41207" y="571320"/>
                      </a:lnTo>
                      <a:lnTo>
                        <a:pt x="62365" y="608581"/>
                      </a:lnTo>
                      <a:lnTo>
                        <a:pt x="87305" y="643182"/>
                      </a:lnTo>
                      <a:lnTo>
                        <a:pt x="115746" y="674844"/>
                      </a:lnTo>
                      <a:lnTo>
                        <a:pt x="147407" y="703285"/>
                      </a:lnTo>
                      <a:lnTo>
                        <a:pt x="182008" y="728226"/>
                      </a:lnTo>
                      <a:lnTo>
                        <a:pt x="219268" y="749386"/>
                      </a:lnTo>
                      <a:lnTo>
                        <a:pt x="258907" y="766483"/>
                      </a:lnTo>
                      <a:lnTo>
                        <a:pt x="300644" y="779238"/>
                      </a:lnTo>
                      <a:lnTo>
                        <a:pt x="344198" y="787371"/>
                      </a:lnTo>
                      <a:lnTo>
                        <a:pt x="389289" y="790599"/>
                      </a:lnTo>
                      <a:lnTo>
                        <a:pt x="435637" y="788644"/>
                      </a:lnTo>
                      <a:lnTo>
                        <a:pt x="485150" y="780462"/>
                      </a:lnTo>
                      <a:lnTo>
                        <a:pt x="532476" y="766200"/>
                      </a:lnTo>
                      <a:lnTo>
                        <a:pt x="577183" y="746291"/>
                      </a:lnTo>
                      <a:lnTo>
                        <a:pt x="618839" y="721168"/>
                      </a:lnTo>
                      <a:lnTo>
                        <a:pt x="657010" y="691262"/>
                      </a:lnTo>
                      <a:lnTo>
                        <a:pt x="691265" y="657008"/>
                      </a:lnTo>
                      <a:lnTo>
                        <a:pt x="721170" y="618836"/>
                      </a:lnTo>
                      <a:lnTo>
                        <a:pt x="746293" y="577181"/>
                      </a:lnTo>
                      <a:lnTo>
                        <a:pt x="766202" y="532474"/>
                      </a:lnTo>
                      <a:lnTo>
                        <a:pt x="780464" y="485147"/>
                      </a:lnTo>
                      <a:lnTo>
                        <a:pt x="788646" y="435635"/>
                      </a:lnTo>
                      <a:lnTo>
                        <a:pt x="790602" y="389289"/>
                      </a:lnTo>
                      <a:lnTo>
                        <a:pt x="787373" y="344200"/>
                      </a:lnTo>
                      <a:lnTo>
                        <a:pt x="779242" y="300648"/>
                      </a:lnTo>
                      <a:lnTo>
                        <a:pt x="766487" y="258912"/>
                      </a:lnTo>
                      <a:lnTo>
                        <a:pt x="749391" y="219274"/>
                      </a:lnTo>
                      <a:lnTo>
                        <a:pt x="728232" y="182015"/>
                      </a:lnTo>
                      <a:lnTo>
                        <a:pt x="703293" y="147414"/>
                      </a:lnTo>
                      <a:lnTo>
                        <a:pt x="674852" y="115753"/>
                      </a:lnTo>
                      <a:lnTo>
                        <a:pt x="643192" y="87312"/>
                      </a:lnTo>
                      <a:lnTo>
                        <a:pt x="608592" y="62372"/>
                      </a:lnTo>
                      <a:lnTo>
                        <a:pt x="571332" y="41213"/>
                      </a:lnTo>
                      <a:lnTo>
                        <a:pt x="531694" y="24115"/>
                      </a:lnTo>
                      <a:lnTo>
                        <a:pt x="489958" y="11360"/>
                      </a:lnTo>
                      <a:lnTo>
                        <a:pt x="446404" y="3228"/>
                      </a:lnTo>
                      <a:lnTo>
                        <a:pt x="401314" y="0"/>
                      </a:lnTo>
                      <a:close/>
                    </a:path>
                  </a:pathLst>
                </a:custGeom>
                <a:solidFill>
                  <a:srgbClr val="3DC092"/>
                </a:solidFill>
              </p:spPr>
              <p:txBody>
                <a:bodyPr wrap="square" lIns="0" tIns="0" rIns="0" bIns="0" rtlCol="0"/>
                <a:lstStyle/>
                <a:p>
                  <a:pPr defTabSz="693481"/>
                  <a:endParaRPr sz="1365" kern="0">
                    <a:solidFill>
                      <a:sysClr val="windowText" lastClr="000000"/>
                    </a:solidFill>
                    <a:latin typeface="Basic Sans Light"/>
                  </a:endParaRPr>
                </a:p>
              </p:txBody>
            </p:sp>
            <p:sp>
              <p:nvSpPr>
                <p:cNvPr id="38" name="object 28">
                  <a:extLst>
                    <a:ext uri="{FF2B5EF4-FFF2-40B4-BE49-F238E27FC236}">
                      <a16:creationId xmlns:a16="http://schemas.microsoft.com/office/drawing/2014/main" id="{294560E7-2C1A-C07A-8852-EA9A27CEFBE5}"/>
                    </a:ext>
                  </a:extLst>
                </p:cNvPr>
                <p:cNvSpPr/>
                <p:nvPr/>
              </p:nvSpPr>
              <p:spPr>
                <a:xfrm>
                  <a:off x="3244973" y="2770145"/>
                  <a:ext cx="789940" cy="789940"/>
                </a:xfrm>
                <a:custGeom>
                  <a:avLst/>
                  <a:gdLst/>
                  <a:ahLst/>
                  <a:cxnLst/>
                  <a:rect l="l" t="t" r="r" b="b"/>
                  <a:pathLst>
                    <a:path w="789939" h="789939">
                      <a:moveTo>
                        <a:pt x="413159" y="0"/>
                      </a:moveTo>
                      <a:lnTo>
                        <a:pt x="370312" y="305"/>
                      </a:lnTo>
                      <a:lnTo>
                        <a:pt x="327436" y="5317"/>
                      </a:lnTo>
                      <a:lnTo>
                        <a:pt x="284915" y="15139"/>
                      </a:lnTo>
                      <a:lnTo>
                        <a:pt x="243132" y="29873"/>
                      </a:lnTo>
                      <a:lnTo>
                        <a:pt x="202469" y="49622"/>
                      </a:lnTo>
                      <a:lnTo>
                        <a:pt x="163311" y="74490"/>
                      </a:lnTo>
                      <a:lnTo>
                        <a:pt x="124521" y="106331"/>
                      </a:lnTo>
                      <a:lnTo>
                        <a:pt x="90666" y="142345"/>
                      </a:lnTo>
                      <a:lnTo>
                        <a:pt x="61902" y="181939"/>
                      </a:lnTo>
                      <a:lnTo>
                        <a:pt x="38388" y="224524"/>
                      </a:lnTo>
                      <a:lnTo>
                        <a:pt x="20283" y="269507"/>
                      </a:lnTo>
                      <a:lnTo>
                        <a:pt x="7744" y="316299"/>
                      </a:lnTo>
                      <a:lnTo>
                        <a:pt x="930" y="364308"/>
                      </a:lnTo>
                      <a:lnTo>
                        <a:pt x="0" y="412943"/>
                      </a:lnTo>
                      <a:lnTo>
                        <a:pt x="5110" y="461613"/>
                      </a:lnTo>
                      <a:lnTo>
                        <a:pt x="16420" y="509728"/>
                      </a:lnTo>
                      <a:lnTo>
                        <a:pt x="34088" y="556696"/>
                      </a:lnTo>
                      <a:lnTo>
                        <a:pt x="55568" y="597815"/>
                      </a:lnTo>
                      <a:lnTo>
                        <a:pt x="80910" y="635252"/>
                      </a:lnTo>
                      <a:lnTo>
                        <a:pt x="109730" y="668907"/>
                      </a:lnTo>
                      <a:lnTo>
                        <a:pt x="141645" y="698676"/>
                      </a:lnTo>
                      <a:lnTo>
                        <a:pt x="176271" y="724457"/>
                      </a:lnTo>
                      <a:lnTo>
                        <a:pt x="213226" y="746146"/>
                      </a:lnTo>
                      <a:lnTo>
                        <a:pt x="252127" y="763642"/>
                      </a:lnTo>
                      <a:lnTo>
                        <a:pt x="292589" y="776841"/>
                      </a:lnTo>
                      <a:lnTo>
                        <a:pt x="334229" y="785641"/>
                      </a:lnTo>
                      <a:lnTo>
                        <a:pt x="376665" y="789940"/>
                      </a:lnTo>
                      <a:lnTo>
                        <a:pt x="419513" y="789634"/>
                      </a:lnTo>
                      <a:lnTo>
                        <a:pt x="462390" y="784621"/>
                      </a:lnTo>
                      <a:lnTo>
                        <a:pt x="504912" y="774798"/>
                      </a:lnTo>
                      <a:lnTo>
                        <a:pt x="546696" y="760064"/>
                      </a:lnTo>
                      <a:lnTo>
                        <a:pt x="587359" y="740314"/>
                      </a:lnTo>
                      <a:lnTo>
                        <a:pt x="626518" y="715446"/>
                      </a:lnTo>
                      <a:lnTo>
                        <a:pt x="665304" y="683605"/>
                      </a:lnTo>
                      <a:lnTo>
                        <a:pt x="699158" y="647591"/>
                      </a:lnTo>
                      <a:lnTo>
                        <a:pt x="727921" y="607997"/>
                      </a:lnTo>
                      <a:lnTo>
                        <a:pt x="751434" y="565412"/>
                      </a:lnTo>
                      <a:lnTo>
                        <a:pt x="769539" y="520429"/>
                      </a:lnTo>
                      <a:lnTo>
                        <a:pt x="782078" y="473637"/>
                      </a:lnTo>
                      <a:lnTo>
                        <a:pt x="788892" y="425628"/>
                      </a:lnTo>
                      <a:lnTo>
                        <a:pt x="789822" y="376993"/>
                      </a:lnTo>
                      <a:lnTo>
                        <a:pt x="784710" y="328323"/>
                      </a:lnTo>
                      <a:lnTo>
                        <a:pt x="773398" y="280208"/>
                      </a:lnTo>
                      <a:lnTo>
                        <a:pt x="755728" y="233240"/>
                      </a:lnTo>
                      <a:lnTo>
                        <a:pt x="734248" y="192124"/>
                      </a:lnTo>
                      <a:lnTo>
                        <a:pt x="708906" y="154687"/>
                      </a:lnTo>
                      <a:lnTo>
                        <a:pt x="680087" y="121033"/>
                      </a:lnTo>
                      <a:lnTo>
                        <a:pt x="648173" y="91265"/>
                      </a:lnTo>
                      <a:lnTo>
                        <a:pt x="613547" y="65485"/>
                      </a:lnTo>
                      <a:lnTo>
                        <a:pt x="576593" y="43795"/>
                      </a:lnTo>
                      <a:lnTo>
                        <a:pt x="537694" y="26299"/>
                      </a:lnTo>
                      <a:lnTo>
                        <a:pt x="497233" y="13100"/>
                      </a:lnTo>
                      <a:lnTo>
                        <a:pt x="455594" y="4299"/>
                      </a:lnTo>
                      <a:lnTo>
                        <a:pt x="413159" y="0"/>
                      </a:lnTo>
                      <a:close/>
                    </a:path>
                  </a:pathLst>
                </a:custGeom>
                <a:solidFill>
                  <a:srgbClr val="9ED436"/>
                </a:solidFill>
              </p:spPr>
              <p:txBody>
                <a:bodyPr wrap="square" lIns="0" tIns="0" rIns="0" bIns="0" rtlCol="0"/>
                <a:lstStyle/>
                <a:p>
                  <a:pPr defTabSz="693481"/>
                  <a:endParaRPr sz="1365" kern="0">
                    <a:solidFill>
                      <a:sysClr val="windowText" lastClr="000000"/>
                    </a:solidFill>
                    <a:latin typeface="Basic Sans Light"/>
                  </a:endParaRPr>
                </a:p>
              </p:txBody>
            </p:sp>
            <p:sp>
              <p:nvSpPr>
                <p:cNvPr id="39" name="object 29">
                  <a:extLst>
                    <a:ext uri="{FF2B5EF4-FFF2-40B4-BE49-F238E27FC236}">
                      <a16:creationId xmlns:a16="http://schemas.microsoft.com/office/drawing/2014/main" id="{D3BCDFDF-EFDB-B949-6B25-111D0ABDC43B}"/>
                    </a:ext>
                  </a:extLst>
                </p:cNvPr>
                <p:cNvSpPr/>
                <p:nvPr/>
              </p:nvSpPr>
              <p:spPr>
                <a:xfrm>
                  <a:off x="2205133" y="5856165"/>
                  <a:ext cx="189230" cy="207010"/>
                </a:xfrm>
                <a:custGeom>
                  <a:avLst/>
                  <a:gdLst/>
                  <a:ahLst/>
                  <a:cxnLst/>
                  <a:rect l="l" t="t" r="r" b="b"/>
                  <a:pathLst>
                    <a:path w="189230" h="207010">
                      <a:moveTo>
                        <a:pt x="189077" y="0"/>
                      </a:moveTo>
                      <a:lnTo>
                        <a:pt x="115887" y="91541"/>
                      </a:lnTo>
                      <a:lnTo>
                        <a:pt x="0" y="109092"/>
                      </a:lnTo>
                      <a:lnTo>
                        <a:pt x="182410" y="206806"/>
                      </a:lnTo>
                      <a:lnTo>
                        <a:pt x="189077" y="0"/>
                      </a:lnTo>
                      <a:close/>
                    </a:path>
                  </a:pathLst>
                </a:custGeom>
                <a:solidFill>
                  <a:srgbClr val="3B73C3"/>
                </a:solidFill>
              </p:spPr>
              <p:txBody>
                <a:bodyPr wrap="square" lIns="0" tIns="0" rIns="0" bIns="0" rtlCol="0"/>
                <a:lstStyle/>
                <a:p>
                  <a:pPr defTabSz="693481"/>
                  <a:endParaRPr sz="1365" kern="0">
                    <a:solidFill>
                      <a:sysClr val="windowText" lastClr="000000"/>
                    </a:solidFill>
                    <a:latin typeface="Basic Sans Light"/>
                  </a:endParaRPr>
                </a:p>
              </p:txBody>
            </p:sp>
            <p:sp>
              <p:nvSpPr>
                <p:cNvPr id="40" name="object 30">
                  <a:extLst>
                    <a:ext uri="{FF2B5EF4-FFF2-40B4-BE49-F238E27FC236}">
                      <a16:creationId xmlns:a16="http://schemas.microsoft.com/office/drawing/2014/main" id="{3E32FF80-6EBA-608E-C0EE-115749354391}"/>
                    </a:ext>
                  </a:extLst>
                </p:cNvPr>
                <p:cNvSpPr/>
                <p:nvPr/>
              </p:nvSpPr>
              <p:spPr>
                <a:xfrm>
                  <a:off x="2870112" y="5191157"/>
                  <a:ext cx="207010" cy="189230"/>
                </a:xfrm>
                <a:custGeom>
                  <a:avLst/>
                  <a:gdLst/>
                  <a:ahLst/>
                  <a:cxnLst/>
                  <a:rect l="l" t="t" r="r" b="b"/>
                  <a:pathLst>
                    <a:path w="207010" h="189229">
                      <a:moveTo>
                        <a:pt x="109194" y="0"/>
                      </a:moveTo>
                      <a:lnTo>
                        <a:pt x="91592" y="115862"/>
                      </a:lnTo>
                      <a:lnTo>
                        <a:pt x="0" y="189014"/>
                      </a:lnTo>
                      <a:lnTo>
                        <a:pt x="206832" y="182435"/>
                      </a:lnTo>
                      <a:lnTo>
                        <a:pt x="109194" y="0"/>
                      </a:lnTo>
                      <a:close/>
                    </a:path>
                  </a:pathLst>
                </a:custGeom>
                <a:solidFill>
                  <a:srgbClr val="03CAD1"/>
                </a:solidFill>
              </p:spPr>
              <p:txBody>
                <a:bodyPr wrap="square" lIns="0" tIns="0" rIns="0" bIns="0" rtlCol="0"/>
                <a:lstStyle/>
                <a:p>
                  <a:pPr defTabSz="693481"/>
                  <a:endParaRPr sz="1365" kern="0">
                    <a:solidFill>
                      <a:sysClr val="windowText" lastClr="000000"/>
                    </a:solidFill>
                    <a:latin typeface="Basic Sans Light"/>
                  </a:endParaRPr>
                </a:p>
              </p:txBody>
            </p:sp>
            <p:sp>
              <p:nvSpPr>
                <p:cNvPr id="41" name="object 31">
                  <a:extLst>
                    <a:ext uri="{FF2B5EF4-FFF2-40B4-BE49-F238E27FC236}">
                      <a16:creationId xmlns:a16="http://schemas.microsoft.com/office/drawing/2014/main" id="{FD0BA126-9A54-CA88-AF80-39874205200F}"/>
                    </a:ext>
                  </a:extLst>
                </p:cNvPr>
                <p:cNvSpPr/>
                <p:nvPr/>
              </p:nvSpPr>
              <p:spPr>
                <a:xfrm>
                  <a:off x="3153462" y="4322704"/>
                  <a:ext cx="175895" cy="218440"/>
                </a:xfrm>
                <a:custGeom>
                  <a:avLst/>
                  <a:gdLst/>
                  <a:ahLst/>
                  <a:cxnLst/>
                  <a:rect l="l" t="t" r="r" b="b"/>
                  <a:pathLst>
                    <a:path w="175895" h="218439">
                      <a:moveTo>
                        <a:pt x="63" y="0"/>
                      </a:moveTo>
                      <a:lnTo>
                        <a:pt x="42748" y="109143"/>
                      </a:lnTo>
                      <a:lnTo>
                        <a:pt x="0" y="218287"/>
                      </a:lnTo>
                      <a:lnTo>
                        <a:pt x="175831" y="109169"/>
                      </a:lnTo>
                      <a:lnTo>
                        <a:pt x="63" y="0"/>
                      </a:lnTo>
                      <a:close/>
                    </a:path>
                  </a:pathLst>
                </a:custGeom>
                <a:solidFill>
                  <a:srgbClr val="3DC092"/>
                </a:solidFill>
              </p:spPr>
              <p:txBody>
                <a:bodyPr wrap="square" lIns="0" tIns="0" rIns="0" bIns="0" rtlCol="0"/>
                <a:lstStyle/>
                <a:p>
                  <a:pPr defTabSz="693481"/>
                  <a:endParaRPr sz="1365" kern="0">
                    <a:solidFill>
                      <a:sysClr val="windowText" lastClr="000000"/>
                    </a:solidFill>
                    <a:latin typeface="Basic Sans Light"/>
                  </a:endParaRPr>
                </a:p>
              </p:txBody>
            </p:sp>
            <p:sp>
              <p:nvSpPr>
                <p:cNvPr id="42" name="object 32">
                  <a:extLst>
                    <a:ext uri="{FF2B5EF4-FFF2-40B4-BE49-F238E27FC236}">
                      <a16:creationId xmlns:a16="http://schemas.microsoft.com/office/drawing/2014/main" id="{BA54002F-58F6-ED1C-11C0-7CCCA00F02EB}"/>
                    </a:ext>
                  </a:extLst>
                </p:cNvPr>
                <p:cNvSpPr/>
                <p:nvPr/>
              </p:nvSpPr>
              <p:spPr>
                <a:xfrm>
                  <a:off x="2870169" y="3483476"/>
                  <a:ext cx="207010" cy="189230"/>
                </a:xfrm>
                <a:custGeom>
                  <a:avLst/>
                  <a:gdLst/>
                  <a:ahLst/>
                  <a:cxnLst/>
                  <a:rect l="l" t="t" r="r" b="b"/>
                  <a:pathLst>
                    <a:path w="207010" h="189229">
                      <a:moveTo>
                        <a:pt x="0" y="0"/>
                      </a:moveTo>
                      <a:lnTo>
                        <a:pt x="91528" y="73190"/>
                      </a:lnTo>
                      <a:lnTo>
                        <a:pt x="109092" y="189077"/>
                      </a:lnTo>
                      <a:lnTo>
                        <a:pt x="206806" y="6667"/>
                      </a:lnTo>
                      <a:lnTo>
                        <a:pt x="0" y="0"/>
                      </a:lnTo>
                      <a:close/>
                    </a:path>
                  </a:pathLst>
                </a:custGeom>
                <a:solidFill>
                  <a:srgbClr val="9ED436"/>
                </a:solidFill>
              </p:spPr>
              <p:txBody>
                <a:bodyPr wrap="square" lIns="0" tIns="0" rIns="0" bIns="0" rtlCol="0"/>
                <a:lstStyle/>
                <a:p>
                  <a:pPr defTabSz="693481"/>
                  <a:endParaRPr sz="1365" kern="0">
                    <a:solidFill>
                      <a:sysClr val="windowText" lastClr="000000"/>
                    </a:solidFill>
                    <a:latin typeface="Basic Sans Light"/>
                  </a:endParaRPr>
                </a:p>
              </p:txBody>
            </p:sp>
            <p:sp>
              <p:nvSpPr>
                <p:cNvPr id="43" name="object 33">
                  <a:extLst>
                    <a:ext uri="{FF2B5EF4-FFF2-40B4-BE49-F238E27FC236}">
                      <a16:creationId xmlns:a16="http://schemas.microsoft.com/office/drawing/2014/main" id="{752DAB3C-80F5-2E09-076B-4E71C13FF791}"/>
                    </a:ext>
                  </a:extLst>
                </p:cNvPr>
                <p:cNvSpPr/>
                <p:nvPr/>
              </p:nvSpPr>
              <p:spPr>
                <a:xfrm>
                  <a:off x="2205160" y="2800743"/>
                  <a:ext cx="189230" cy="207010"/>
                </a:xfrm>
                <a:custGeom>
                  <a:avLst/>
                  <a:gdLst/>
                  <a:ahLst/>
                  <a:cxnLst/>
                  <a:rect l="l" t="t" r="r" b="b"/>
                  <a:pathLst>
                    <a:path w="189230" h="207010">
                      <a:moveTo>
                        <a:pt x="182435" y="0"/>
                      </a:moveTo>
                      <a:lnTo>
                        <a:pt x="0" y="97637"/>
                      </a:lnTo>
                      <a:lnTo>
                        <a:pt x="115862" y="115239"/>
                      </a:lnTo>
                      <a:lnTo>
                        <a:pt x="189014" y="206832"/>
                      </a:lnTo>
                      <a:lnTo>
                        <a:pt x="182435" y="0"/>
                      </a:lnTo>
                      <a:close/>
                    </a:path>
                  </a:pathLst>
                </a:custGeom>
                <a:solidFill>
                  <a:srgbClr val="64920B"/>
                </a:solidFill>
              </p:spPr>
              <p:txBody>
                <a:bodyPr wrap="square" lIns="0" tIns="0" rIns="0" bIns="0" rtlCol="0"/>
                <a:lstStyle/>
                <a:p>
                  <a:pPr defTabSz="693481"/>
                  <a:endParaRPr sz="1365" kern="0">
                    <a:solidFill>
                      <a:sysClr val="windowText" lastClr="000000"/>
                    </a:solidFill>
                    <a:latin typeface="Basic Sans Light"/>
                  </a:endParaRPr>
                </a:p>
              </p:txBody>
            </p:sp>
            <p:pic>
              <p:nvPicPr>
                <p:cNvPr id="44" name="object 34">
                  <a:extLst>
                    <a:ext uri="{FF2B5EF4-FFF2-40B4-BE49-F238E27FC236}">
                      <a16:creationId xmlns:a16="http://schemas.microsoft.com/office/drawing/2014/main" id="{0FD7AFB1-7484-7A40-79A4-31E8E86C6F2D}"/>
                    </a:ext>
                  </a:extLst>
                </p:cNvPr>
                <p:cNvPicPr/>
                <p:nvPr/>
              </p:nvPicPr>
              <p:blipFill>
                <a:blip r:embed="rId6" cstate="print"/>
                <a:stretch>
                  <a:fillRect/>
                </a:stretch>
              </p:blipFill>
              <p:spPr>
                <a:xfrm>
                  <a:off x="1343350" y="5819683"/>
                  <a:ext cx="204990" cy="204977"/>
                </a:xfrm>
                <a:prstGeom prst="rect">
                  <a:avLst/>
                </a:prstGeom>
              </p:spPr>
            </p:pic>
            <p:pic>
              <p:nvPicPr>
                <p:cNvPr id="45" name="object 35">
                  <a:extLst>
                    <a:ext uri="{FF2B5EF4-FFF2-40B4-BE49-F238E27FC236}">
                      <a16:creationId xmlns:a16="http://schemas.microsoft.com/office/drawing/2014/main" id="{3EEBCAF8-7C18-37A6-E925-271F155586BC}"/>
                    </a:ext>
                  </a:extLst>
                </p:cNvPr>
                <p:cNvPicPr/>
                <p:nvPr/>
              </p:nvPicPr>
              <p:blipFill>
                <a:blip r:embed="rId7" cstate="print"/>
                <a:stretch>
                  <a:fillRect/>
                </a:stretch>
              </p:blipFill>
              <p:spPr>
                <a:xfrm>
                  <a:off x="1343347" y="2839025"/>
                  <a:ext cx="204990" cy="204977"/>
                </a:xfrm>
                <a:prstGeom prst="rect">
                  <a:avLst/>
                </a:prstGeom>
              </p:spPr>
            </p:pic>
            <p:pic>
              <p:nvPicPr>
                <p:cNvPr id="46" name="object 36">
                  <a:extLst>
                    <a:ext uri="{FF2B5EF4-FFF2-40B4-BE49-F238E27FC236}">
                      <a16:creationId xmlns:a16="http://schemas.microsoft.com/office/drawing/2014/main" id="{C0D06035-20D8-AF06-E544-6B935A1D2F2E}"/>
                    </a:ext>
                  </a:extLst>
                </p:cNvPr>
                <p:cNvPicPr/>
                <p:nvPr/>
              </p:nvPicPr>
              <p:blipFill>
                <a:blip r:embed="rId8" cstate="print"/>
                <a:stretch>
                  <a:fillRect/>
                </a:stretch>
              </p:blipFill>
              <p:spPr>
                <a:xfrm>
                  <a:off x="2089279" y="5620773"/>
                  <a:ext cx="203469" cy="203464"/>
                </a:xfrm>
                <a:prstGeom prst="rect">
                  <a:avLst/>
                </a:prstGeom>
              </p:spPr>
            </p:pic>
            <p:pic>
              <p:nvPicPr>
                <p:cNvPr id="47" name="object 37">
                  <a:extLst>
                    <a:ext uri="{FF2B5EF4-FFF2-40B4-BE49-F238E27FC236}">
                      <a16:creationId xmlns:a16="http://schemas.microsoft.com/office/drawing/2014/main" id="{703712E0-AE0E-FCCF-88D5-38F8904EC8BC}"/>
                    </a:ext>
                  </a:extLst>
                </p:cNvPr>
                <p:cNvPicPr/>
                <p:nvPr/>
              </p:nvPicPr>
              <p:blipFill>
                <a:blip r:embed="rId9" cstate="print"/>
                <a:stretch>
                  <a:fillRect/>
                </a:stretch>
              </p:blipFill>
              <p:spPr>
                <a:xfrm>
                  <a:off x="2634776" y="5075270"/>
                  <a:ext cx="203469" cy="203469"/>
                </a:xfrm>
                <a:prstGeom prst="rect">
                  <a:avLst/>
                </a:prstGeom>
              </p:spPr>
            </p:pic>
            <p:pic>
              <p:nvPicPr>
                <p:cNvPr id="48" name="object 38">
                  <a:extLst>
                    <a:ext uri="{FF2B5EF4-FFF2-40B4-BE49-F238E27FC236}">
                      <a16:creationId xmlns:a16="http://schemas.microsoft.com/office/drawing/2014/main" id="{06DD94FF-A188-D353-7020-7BD11292C560}"/>
                    </a:ext>
                  </a:extLst>
                </p:cNvPr>
                <p:cNvPicPr/>
                <p:nvPr/>
              </p:nvPicPr>
              <p:blipFill>
                <a:blip r:embed="rId10" cstate="print"/>
                <a:stretch>
                  <a:fillRect/>
                </a:stretch>
              </p:blipFill>
              <p:spPr>
                <a:xfrm>
                  <a:off x="2833686" y="4329347"/>
                  <a:ext cx="204977" cy="204990"/>
                </a:xfrm>
                <a:prstGeom prst="rect">
                  <a:avLst/>
                </a:prstGeom>
              </p:spPr>
            </p:pic>
            <p:sp>
              <p:nvSpPr>
                <p:cNvPr id="49" name="object 39">
                  <a:extLst>
                    <a:ext uri="{FF2B5EF4-FFF2-40B4-BE49-F238E27FC236}">
                      <a16:creationId xmlns:a16="http://schemas.microsoft.com/office/drawing/2014/main" id="{28129D19-3864-1771-7598-6879F8B4C360}"/>
                    </a:ext>
                  </a:extLst>
                </p:cNvPr>
                <p:cNvSpPr/>
                <p:nvPr/>
              </p:nvSpPr>
              <p:spPr>
                <a:xfrm>
                  <a:off x="2139692" y="3052989"/>
                  <a:ext cx="685165" cy="685165"/>
                </a:xfrm>
                <a:custGeom>
                  <a:avLst/>
                  <a:gdLst/>
                  <a:ahLst/>
                  <a:cxnLst/>
                  <a:rect l="l" t="t" r="r" b="b"/>
                  <a:pathLst>
                    <a:path w="685164" h="685164">
                      <a:moveTo>
                        <a:pt x="102235" y="0"/>
                      </a:moveTo>
                      <a:lnTo>
                        <a:pt x="0" y="177076"/>
                      </a:lnTo>
                      <a:lnTo>
                        <a:pt x="44528" y="204036"/>
                      </a:lnTo>
                      <a:lnTo>
                        <a:pt x="87952" y="232593"/>
                      </a:lnTo>
                      <a:lnTo>
                        <a:pt x="130231" y="262708"/>
                      </a:lnTo>
                      <a:lnTo>
                        <a:pt x="171322" y="294339"/>
                      </a:lnTo>
                      <a:lnTo>
                        <a:pt x="211185" y="327446"/>
                      </a:lnTo>
                      <a:lnTo>
                        <a:pt x="249779" y="361986"/>
                      </a:lnTo>
                      <a:lnTo>
                        <a:pt x="287061" y="397921"/>
                      </a:lnTo>
                      <a:lnTo>
                        <a:pt x="322990" y="435208"/>
                      </a:lnTo>
                      <a:lnTo>
                        <a:pt x="357526" y="473807"/>
                      </a:lnTo>
                      <a:lnTo>
                        <a:pt x="390626" y="513677"/>
                      </a:lnTo>
                      <a:lnTo>
                        <a:pt x="422250" y="554777"/>
                      </a:lnTo>
                      <a:lnTo>
                        <a:pt x="452356" y="597066"/>
                      </a:lnTo>
                      <a:lnTo>
                        <a:pt x="480902" y="640505"/>
                      </a:lnTo>
                      <a:lnTo>
                        <a:pt x="507847" y="685050"/>
                      </a:lnTo>
                      <a:lnTo>
                        <a:pt x="684911" y="582828"/>
                      </a:lnTo>
                      <a:lnTo>
                        <a:pt x="659585" y="540645"/>
                      </a:lnTo>
                      <a:lnTo>
                        <a:pt x="633008" y="499318"/>
                      </a:lnTo>
                      <a:lnTo>
                        <a:pt x="605207" y="458874"/>
                      </a:lnTo>
                      <a:lnTo>
                        <a:pt x="576207" y="419339"/>
                      </a:lnTo>
                      <a:lnTo>
                        <a:pt x="546036" y="380739"/>
                      </a:lnTo>
                      <a:lnTo>
                        <a:pt x="514719" y="343100"/>
                      </a:lnTo>
                      <a:lnTo>
                        <a:pt x="482284" y="306449"/>
                      </a:lnTo>
                      <a:lnTo>
                        <a:pt x="448757" y="270811"/>
                      </a:lnTo>
                      <a:lnTo>
                        <a:pt x="414163" y="236213"/>
                      </a:lnTo>
                      <a:lnTo>
                        <a:pt x="378531" y="202681"/>
                      </a:lnTo>
                      <a:lnTo>
                        <a:pt x="341886" y="170240"/>
                      </a:lnTo>
                      <a:lnTo>
                        <a:pt x="304255" y="138919"/>
                      </a:lnTo>
                      <a:lnTo>
                        <a:pt x="265664" y="108741"/>
                      </a:lnTo>
                      <a:lnTo>
                        <a:pt x="226140" y="79734"/>
                      </a:lnTo>
                      <a:lnTo>
                        <a:pt x="185710" y="51924"/>
                      </a:lnTo>
                      <a:lnTo>
                        <a:pt x="144399" y="25337"/>
                      </a:lnTo>
                      <a:lnTo>
                        <a:pt x="102235" y="0"/>
                      </a:lnTo>
                      <a:close/>
                    </a:path>
                  </a:pathLst>
                </a:custGeom>
                <a:solidFill>
                  <a:srgbClr val="64920B"/>
                </a:solidFill>
              </p:spPr>
              <p:txBody>
                <a:bodyPr wrap="square" lIns="0" tIns="0" rIns="0" bIns="0" rtlCol="0"/>
                <a:lstStyle/>
                <a:p>
                  <a:pPr defTabSz="693481"/>
                  <a:endParaRPr sz="1365" kern="0">
                    <a:solidFill>
                      <a:sysClr val="windowText" lastClr="000000"/>
                    </a:solidFill>
                    <a:latin typeface="Basic Sans Light"/>
                  </a:endParaRPr>
                </a:p>
              </p:txBody>
            </p:sp>
            <p:pic>
              <p:nvPicPr>
                <p:cNvPr id="50" name="object 40">
                  <a:extLst>
                    <a:ext uri="{FF2B5EF4-FFF2-40B4-BE49-F238E27FC236}">
                      <a16:creationId xmlns:a16="http://schemas.microsoft.com/office/drawing/2014/main" id="{0B863E34-5539-9489-AD30-C835FB9C362D}"/>
                    </a:ext>
                  </a:extLst>
                </p:cNvPr>
                <p:cNvPicPr/>
                <p:nvPr/>
              </p:nvPicPr>
              <p:blipFill>
                <a:blip r:embed="rId11" cstate="print"/>
                <a:stretch>
                  <a:fillRect/>
                </a:stretch>
              </p:blipFill>
              <p:spPr>
                <a:xfrm>
                  <a:off x="2634771" y="3584940"/>
                  <a:ext cx="203469" cy="203469"/>
                </a:xfrm>
                <a:prstGeom prst="rect">
                  <a:avLst/>
                </a:prstGeom>
              </p:spPr>
            </p:pic>
            <p:pic>
              <p:nvPicPr>
                <p:cNvPr id="51" name="object 41">
                  <a:extLst>
                    <a:ext uri="{FF2B5EF4-FFF2-40B4-BE49-F238E27FC236}">
                      <a16:creationId xmlns:a16="http://schemas.microsoft.com/office/drawing/2014/main" id="{A8CFD5C9-1DDC-9542-359B-AAAD3FAA2B53}"/>
                    </a:ext>
                  </a:extLst>
                </p:cNvPr>
                <p:cNvPicPr/>
                <p:nvPr/>
              </p:nvPicPr>
              <p:blipFill>
                <a:blip r:embed="rId12" cstate="print"/>
                <a:stretch>
                  <a:fillRect/>
                </a:stretch>
              </p:blipFill>
              <p:spPr>
                <a:xfrm>
                  <a:off x="2089273" y="3039442"/>
                  <a:ext cx="203469" cy="203469"/>
                </a:xfrm>
                <a:prstGeom prst="rect">
                  <a:avLst/>
                </a:prstGeom>
              </p:spPr>
            </p:pic>
            <p:sp>
              <p:nvSpPr>
                <p:cNvPr id="52" name="object 42">
                  <a:extLst>
                    <a:ext uri="{FF2B5EF4-FFF2-40B4-BE49-F238E27FC236}">
                      <a16:creationId xmlns:a16="http://schemas.microsoft.com/office/drawing/2014/main" id="{D103131C-4BA9-E933-E3E2-28130CD119B9}"/>
                    </a:ext>
                  </a:extLst>
                </p:cNvPr>
                <p:cNvSpPr/>
                <p:nvPr/>
              </p:nvSpPr>
              <p:spPr>
                <a:xfrm>
                  <a:off x="3378657" y="2955327"/>
                  <a:ext cx="522605" cy="3004820"/>
                </a:xfrm>
                <a:custGeom>
                  <a:avLst/>
                  <a:gdLst/>
                  <a:ahLst/>
                  <a:cxnLst/>
                  <a:rect l="l" t="t" r="r" b="b"/>
                  <a:pathLst>
                    <a:path w="522604" h="3004820">
                      <a:moveTo>
                        <a:pt x="373278" y="195783"/>
                      </a:moveTo>
                      <a:lnTo>
                        <a:pt x="367271" y="189788"/>
                      </a:lnTo>
                      <a:lnTo>
                        <a:pt x="359879" y="189788"/>
                      </a:lnTo>
                      <a:lnTo>
                        <a:pt x="352475" y="189788"/>
                      </a:lnTo>
                      <a:lnTo>
                        <a:pt x="346481" y="195783"/>
                      </a:lnTo>
                      <a:lnTo>
                        <a:pt x="346481" y="210578"/>
                      </a:lnTo>
                      <a:lnTo>
                        <a:pt x="352475" y="216573"/>
                      </a:lnTo>
                      <a:lnTo>
                        <a:pt x="367271" y="216573"/>
                      </a:lnTo>
                      <a:lnTo>
                        <a:pt x="373278" y="210578"/>
                      </a:lnTo>
                      <a:lnTo>
                        <a:pt x="373278" y="195783"/>
                      </a:lnTo>
                      <a:close/>
                    </a:path>
                    <a:path w="522604" h="3004820">
                      <a:moveTo>
                        <a:pt x="388213" y="2582862"/>
                      </a:moveTo>
                      <a:lnTo>
                        <a:pt x="341249" y="2550668"/>
                      </a:lnTo>
                      <a:lnTo>
                        <a:pt x="295249" y="2537498"/>
                      </a:lnTo>
                      <a:lnTo>
                        <a:pt x="268655" y="2484272"/>
                      </a:lnTo>
                      <a:lnTo>
                        <a:pt x="265137" y="2482100"/>
                      </a:lnTo>
                      <a:lnTo>
                        <a:pt x="257314" y="2482100"/>
                      </a:lnTo>
                      <a:lnTo>
                        <a:pt x="253796" y="2484272"/>
                      </a:lnTo>
                      <a:lnTo>
                        <a:pt x="227203" y="2537498"/>
                      </a:lnTo>
                      <a:lnTo>
                        <a:pt x="177025" y="2552471"/>
                      </a:lnTo>
                      <a:lnTo>
                        <a:pt x="132981" y="2578925"/>
                      </a:lnTo>
                      <a:lnTo>
                        <a:pt x="96837" y="2615069"/>
                      </a:lnTo>
                      <a:lnTo>
                        <a:pt x="70396" y="2659113"/>
                      </a:lnTo>
                      <a:lnTo>
                        <a:pt x="55422" y="2709278"/>
                      </a:lnTo>
                      <a:lnTo>
                        <a:pt x="2209" y="2735872"/>
                      </a:lnTo>
                      <a:lnTo>
                        <a:pt x="25" y="2739377"/>
                      </a:lnTo>
                      <a:lnTo>
                        <a:pt x="0" y="2747175"/>
                      </a:lnTo>
                      <a:lnTo>
                        <a:pt x="2171" y="2750693"/>
                      </a:lnTo>
                      <a:lnTo>
                        <a:pt x="55422" y="2777325"/>
                      </a:lnTo>
                      <a:lnTo>
                        <a:pt x="59016" y="2794635"/>
                      </a:lnTo>
                      <a:lnTo>
                        <a:pt x="78397" y="2843771"/>
                      </a:lnTo>
                      <a:lnTo>
                        <a:pt x="83286" y="2848597"/>
                      </a:lnTo>
                      <a:lnTo>
                        <a:pt x="88099" y="2848597"/>
                      </a:lnTo>
                      <a:lnTo>
                        <a:pt x="89636" y="2848229"/>
                      </a:lnTo>
                      <a:lnTo>
                        <a:pt x="95580" y="2844965"/>
                      </a:lnTo>
                      <a:lnTo>
                        <a:pt x="97231" y="2839288"/>
                      </a:lnTo>
                      <a:lnTo>
                        <a:pt x="94742" y="2834767"/>
                      </a:lnTo>
                      <a:lnTo>
                        <a:pt x="87109" y="2819311"/>
                      </a:lnTo>
                      <a:lnTo>
                        <a:pt x="80962" y="2803309"/>
                      </a:lnTo>
                      <a:lnTo>
                        <a:pt x="76301" y="2786799"/>
                      </a:lnTo>
                      <a:lnTo>
                        <a:pt x="73152" y="2769857"/>
                      </a:lnTo>
                      <a:lnTo>
                        <a:pt x="72466" y="2764993"/>
                      </a:lnTo>
                      <a:lnTo>
                        <a:pt x="29083" y="2743301"/>
                      </a:lnTo>
                      <a:lnTo>
                        <a:pt x="72466" y="2721610"/>
                      </a:lnTo>
                      <a:lnTo>
                        <a:pt x="73152" y="2716758"/>
                      </a:lnTo>
                      <a:lnTo>
                        <a:pt x="86423" y="2669032"/>
                      </a:lnTo>
                      <a:lnTo>
                        <a:pt x="111023" y="2627211"/>
                      </a:lnTo>
                      <a:lnTo>
                        <a:pt x="145135" y="2593098"/>
                      </a:lnTo>
                      <a:lnTo>
                        <a:pt x="186956" y="2568498"/>
                      </a:lnTo>
                      <a:lnTo>
                        <a:pt x="234683" y="2555227"/>
                      </a:lnTo>
                      <a:lnTo>
                        <a:pt x="239534" y="2554541"/>
                      </a:lnTo>
                      <a:lnTo>
                        <a:pt x="261226" y="2511158"/>
                      </a:lnTo>
                      <a:lnTo>
                        <a:pt x="282917" y="2554541"/>
                      </a:lnTo>
                      <a:lnTo>
                        <a:pt x="287769" y="2555227"/>
                      </a:lnTo>
                      <a:lnTo>
                        <a:pt x="310248" y="2559786"/>
                      </a:lnTo>
                      <a:lnTo>
                        <a:pt x="332003" y="2567051"/>
                      </a:lnTo>
                      <a:lnTo>
                        <a:pt x="352755" y="2576868"/>
                      </a:lnTo>
                      <a:lnTo>
                        <a:pt x="372173" y="2589149"/>
                      </a:lnTo>
                      <a:lnTo>
                        <a:pt x="376377" y="2592171"/>
                      </a:lnTo>
                      <a:lnTo>
                        <a:pt x="382193" y="2591219"/>
                      </a:lnTo>
                      <a:lnTo>
                        <a:pt x="388213" y="2582862"/>
                      </a:lnTo>
                      <a:close/>
                    </a:path>
                    <a:path w="522604" h="3004820">
                      <a:moveTo>
                        <a:pt x="444563" y="227190"/>
                      </a:moveTo>
                      <a:lnTo>
                        <a:pt x="422503" y="202082"/>
                      </a:lnTo>
                      <a:lnTo>
                        <a:pt x="422503" y="224561"/>
                      </a:lnTo>
                      <a:lnTo>
                        <a:pt x="413423" y="280644"/>
                      </a:lnTo>
                      <a:lnTo>
                        <a:pt x="382282" y="275640"/>
                      </a:lnTo>
                      <a:lnTo>
                        <a:pt x="378180" y="277228"/>
                      </a:lnTo>
                      <a:lnTo>
                        <a:pt x="371944" y="285394"/>
                      </a:lnTo>
                      <a:lnTo>
                        <a:pt x="367639" y="290156"/>
                      </a:lnTo>
                      <a:lnTo>
                        <a:pt x="360705" y="296710"/>
                      </a:lnTo>
                      <a:lnTo>
                        <a:pt x="359460" y="299605"/>
                      </a:lnTo>
                      <a:lnTo>
                        <a:pt x="359448" y="349529"/>
                      </a:lnTo>
                      <a:lnTo>
                        <a:pt x="342379" y="349529"/>
                      </a:lnTo>
                      <a:lnTo>
                        <a:pt x="341464" y="347802"/>
                      </a:lnTo>
                      <a:lnTo>
                        <a:pt x="336308" y="338150"/>
                      </a:lnTo>
                      <a:lnTo>
                        <a:pt x="328574" y="323646"/>
                      </a:lnTo>
                      <a:lnTo>
                        <a:pt x="322491" y="321475"/>
                      </a:lnTo>
                      <a:lnTo>
                        <a:pt x="317144" y="323684"/>
                      </a:lnTo>
                      <a:lnTo>
                        <a:pt x="299580" y="329933"/>
                      </a:lnTo>
                      <a:lnTo>
                        <a:pt x="281139" y="334454"/>
                      </a:lnTo>
                      <a:lnTo>
                        <a:pt x="262064" y="337210"/>
                      </a:lnTo>
                      <a:lnTo>
                        <a:pt x="242620" y="338150"/>
                      </a:lnTo>
                      <a:lnTo>
                        <a:pt x="223177" y="337210"/>
                      </a:lnTo>
                      <a:lnTo>
                        <a:pt x="204089" y="334454"/>
                      </a:lnTo>
                      <a:lnTo>
                        <a:pt x="185610" y="329920"/>
                      </a:lnTo>
                      <a:lnTo>
                        <a:pt x="167970" y="323646"/>
                      </a:lnTo>
                      <a:lnTo>
                        <a:pt x="162775" y="321475"/>
                      </a:lnTo>
                      <a:lnTo>
                        <a:pt x="156730" y="323646"/>
                      </a:lnTo>
                      <a:lnTo>
                        <a:pt x="142900" y="349529"/>
                      </a:lnTo>
                      <a:lnTo>
                        <a:pt x="125831" y="349529"/>
                      </a:lnTo>
                      <a:lnTo>
                        <a:pt x="125831" y="299605"/>
                      </a:lnTo>
                      <a:lnTo>
                        <a:pt x="124510" y="296621"/>
                      </a:lnTo>
                      <a:lnTo>
                        <a:pt x="122199" y="294513"/>
                      </a:lnTo>
                      <a:lnTo>
                        <a:pt x="103428" y="271653"/>
                      </a:lnTo>
                      <a:lnTo>
                        <a:pt x="93980" y="250164"/>
                      </a:lnTo>
                      <a:lnTo>
                        <a:pt x="90665" y="233908"/>
                      </a:lnTo>
                      <a:lnTo>
                        <a:pt x="90284" y="226695"/>
                      </a:lnTo>
                      <a:lnTo>
                        <a:pt x="93624" y="209854"/>
                      </a:lnTo>
                      <a:lnTo>
                        <a:pt x="96545" y="195046"/>
                      </a:lnTo>
                      <a:lnTo>
                        <a:pt x="114122" y="166928"/>
                      </a:lnTo>
                      <a:lnTo>
                        <a:pt x="141198" y="143649"/>
                      </a:lnTo>
                      <a:lnTo>
                        <a:pt x="175958" y="126542"/>
                      </a:lnTo>
                      <a:lnTo>
                        <a:pt x="178155" y="133108"/>
                      </a:lnTo>
                      <a:lnTo>
                        <a:pt x="181406" y="139319"/>
                      </a:lnTo>
                      <a:lnTo>
                        <a:pt x="185381" y="144881"/>
                      </a:lnTo>
                      <a:lnTo>
                        <a:pt x="173024" y="149555"/>
                      </a:lnTo>
                      <a:lnTo>
                        <a:pt x="163550" y="153847"/>
                      </a:lnTo>
                      <a:lnTo>
                        <a:pt x="157327" y="157060"/>
                      </a:lnTo>
                      <a:lnTo>
                        <a:pt x="154736" y="158546"/>
                      </a:lnTo>
                      <a:lnTo>
                        <a:pt x="166306" y="177507"/>
                      </a:lnTo>
                      <a:lnTo>
                        <a:pt x="172415" y="174244"/>
                      </a:lnTo>
                      <a:lnTo>
                        <a:pt x="188683" y="167297"/>
                      </a:lnTo>
                      <a:lnTo>
                        <a:pt x="212839" y="160375"/>
                      </a:lnTo>
                      <a:lnTo>
                        <a:pt x="242608" y="157251"/>
                      </a:lnTo>
                      <a:lnTo>
                        <a:pt x="272389" y="160375"/>
                      </a:lnTo>
                      <a:lnTo>
                        <a:pt x="296557" y="167297"/>
                      </a:lnTo>
                      <a:lnTo>
                        <a:pt x="312839" y="174244"/>
                      </a:lnTo>
                      <a:lnTo>
                        <a:pt x="318909" y="177495"/>
                      </a:lnTo>
                      <a:lnTo>
                        <a:pt x="330492" y="158546"/>
                      </a:lnTo>
                      <a:lnTo>
                        <a:pt x="328231" y="157251"/>
                      </a:lnTo>
                      <a:lnTo>
                        <a:pt x="327914" y="157060"/>
                      </a:lnTo>
                      <a:lnTo>
                        <a:pt x="321691" y="153847"/>
                      </a:lnTo>
                      <a:lnTo>
                        <a:pt x="312204" y="149555"/>
                      </a:lnTo>
                      <a:lnTo>
                        <a:pt x="299847" y="144881"/>
                      </a:lnTo>
                      <a:lnTo>
                        <a:pt x="303860" y="139255"/>
                      </a:lnTo>
                      <a:lnTo>
                        <a:pt x="304253" y="138506"/>
                      </a:lnTo>
                      <a:lnTo>
                        <a:pt x="307009" y="133248"/>
                      </a:lnTo>
                      <a:lnTo>
                        <a:pt x="309194" y="126784"/>
                      </a:lnTo>
                      <a:lnTo>
                        <a:pt x="320636" y="131318"/>
                      </a:lnTo>
                      <a:lnTo>
                        <a:pt x="331571" y="136575"/>
                      </a:lnTo>
                      <a:lnTo>
                        <a:pt x="341934" y="142544"/>
                      </a:lnTo>
                      <a:lnTo>
                        <a:pt x="351663" y="149263"/>
                      </a:lnTo>
                      <a:lnTo>
                        <a:pt x="353923" y="150964"/>
                      </a:lnTo>
                      <a:lnTo>
                        <a:pt x="356730" y="151726"/>
                      </a:lnTo>
                      <a:lnTo>
                        <a:pt x="384721" y="148640"/>
                      </a:lnTo>
                      <a:lnTo>
                        <a:pt x="376542" y="170815"/>
                      </a:lnTo>
                      <a:lnTo>
                        <a:pt x="377012" y="174574"/>
                      </a:lnTo>
                      <a:lnTo>
                        <a:pt x="393611" y="212369"/>
                      </a:lnTo>
                      <a:lnTo>
                        <a:pt x="394436" y="217004"/>
                      </a:lnTo>
                      <a:lnTo>
                        <a:pt x="398106" y="220611"/>
                      </a:lnTo>
                      <a:lnTo>
                        <a:pt x="422503" y="224561"/>
                      </a:lnTo>
                      <a:lnTo>
                        <a:pt x="422503" y="202082"/>
                      </a:lnTo>
                      <a:lnTo>
                        <a:pt x="413753" y="200660"/>
                      </a:lnTo>
                      <a:lnTo>
                        <a:pt x="411378" y="192747"/>
                      </a:lnTo>
                      <a:lnTo>
                        <a:pt x="408381" y="184975"/>
                      </a:lnTo>
                      <a:lnTo>
                        <a:pt x="404761" y="177355"/>
                      </a:lnTo>
                      <a:lnTo>
                        <a:pt x="400532" y="169913"/>
                      </a:lnTo>
                      <a:lnTo>
                        <a:pt x="408381" y="148640"/>
                      </a:lnTo>
                      <a:lnTo>
                        <a:pt x="410083" y="144018"/>
                      </a:lnTo>
                      <a:lnTo>
                        <a:pt x="409460" y="137782"/>
                      </a:lnTo>
                      <a:lnTo>
                        <a:pt x="403263" y="128892"/>
                      </a:lnTo>
                      <a:lnTo>
                        <a:pt x="402475" y="127762"/>
                      </a:lnTo>
                      <a:lnTo>
                        <a:pt x="396341" y="125031"/>
                      </a:lnTo>
                      <a:lnTo>
                        <a:pt x="361416" y="128892"/>
                      </a:lnTo>
                      <a:lnTo>
                        <a:pt x="358190" y="126784"/>
                      </a:lnTo>
                      <a:lnTo>
                        <a:pt x="350227" y="121589"/>
                      </a:lnTo>
                      <a:lnTo>
                        <a:pt x="338353" y="115125"/>
                      </a:lnTo>
                      <a:lnTo>
                        <a:pt x="325894" y="109474"/>
                      </a:lnTo>
                      <a:lnTo>
                        <a:pt x="312915" y="104635"/>
                      </a:lnTo>
                      <a:lnTo>
                        <a:pt x="312940" y="104152"/>
                      </a:lnTo>
                      <a:lnTo>
                        <a:pt x="309956" y="83870"/>
                      </a:lnTo>
                      <a:lnTo>
                        <a:pt x="301586" y="65913"/>
                      </a:lnTo>
                      <a:lnTo>
                        <a:pt x="292950" y="56019"/>
                      </a:lnTo>
                      <a:lnTo>
                        <a:pt x="290741" y="53479"/>
                      </a:lnTo>
                      <a:lnTo>
                        <a:pt x="290741" y="104152"/>
                      </a:lnTo>
                      <a:lnTo>
                        <a:pt x="289788" y="113753"/>
                      </a:lnTo>
                      <a:lnTo>
                        <a:pt x="286981" y="122834"/>
                      </a:lnTo>
                      <a:lnTo>
                        <a:pt x="282448" y="131165"/>
                      </a:lnTo>
                      <a:lnTo>
                        <a:pt x="276301" y="138506"/>
                      </a:lnTo>
                      <a:lnTo>
                        <a:pt x="268389" y="137083"/>
                      </a:lnTo>
                      <a:lnTo>
                        <a:pt x="260121" y="135991"/>
                      </a:lnTo>
                      <a:lnTo>
                        <a:pt x="251510" y="135293"/>
                      </a:lnTo>
                      <a:lnTo>
                        <a:pt x="242608" y="135051"/>
                      </a:lnTo>
                      <a:lnTo>
                        <a:pt x="233705" y="135293"/>
                      </a:lnTo>
                      <a:lnTo>
                        <a:pt x="225107" y="135991"/>
                      </a:lnTo>
                      <a:lnTo>
                        <a:pt x="216839" y="137083"/>
                      </a:lnTo>
                      <a:lnTo>
                        <a:pt x="208927" y="138506"/>
                      </a:lnTo>
                      <a:lnTo>
                        <a:pt x="202780" y="131165"/>
                      </a:lnTo>
                      <a:lnTo>
                        <a:pt x="200253" y="126542"/>
                      </a:lnTo>
                      <a:lnTo>
                        <a:pt x="198247" y="122834"/>
                      </a:lnTo>
                      <a:lnTo>
                        <a:pt x="195440" y="113753"/>
                      </a:lnTo>
                      <a:lnTo>
                        <a:pt x="194475" y="104152"/>
                      </a:lnTo>
                      <a:lnTo>
                        <a:pt x="198272" y="85432"/>
                      </a:lnTo>
                      <a:lnTo>
                        <a:pt x="208597" y="70129"/>
                      </a:lnTo>
                      <a:lnTo>
                        <a:pt x="223888" y="59804"/>
                      </a:lnTo>
                      <a:lnTo>
                        <a:pt x="242608" y="56019"/>
                      </a:lnTo>
                      <a:lnTo>
                        <a:pt x="261327" y="59804"/>
                      </a:lnTo>
                      <a:lnTo>
                        <a:pt x="276631" y="70129"/>
                      </a:lnTo>
                      <a:lnTo>
                        <a:pt x="286956" y="85432"/>
                      </a:lnTo>
                      <a:lnTo>
                        <a:pt x="290741" y="104152"/>
                      </a:lnTo>
                      <a:lnTo>
                        <a:pt x="290741" y="53479"/>
                      </a:lnTo>
                      <a:lnTo>
                        <a:pt x="288709" y="51142"/>
                      </a:lnTo>
                      <a:lnTo>
                        <a:pt x="272211" y="40436"/>
                      </a:lnTo>
                      <a:lnTo>
                        <a:pt x="276466" y="34302"/>
                      </a:lnTo>
                      <a:lnTo>
                        <a:pt x="277355" y="33032"/>
                      </a:lnTo>
                      <a:lnTo>
                        <a:pt x="284238" y="27266"/>
                      </a:lnTo>
                      <a:lnTo>
                        <a:pt x="292531" y="23520"/>
                      </a:lnTo>
                      <a:lnTo>
                        <a:pt x="301840" y="22199"/>
                      </a:lnTo>
                      <a:lnTo>
                        <a:pt x="314820" y="24815"/>
                      </a:lnTo>
                      <a:lnTo>
                        <a:pt x="325424" y="31978"/>
                      </a:lnTo>
                      <a:lnTo>
                        <a:pt x="332587" y="42583"/>
                      </a:lnTo>
                      <a:lnTo>
                        <a:pt x="335203" y="55562"/>
                      </a:lnTo>
                      <a:lnTo>
                        <a:pt x="334365" y="63068"/>
                      </a:lnTo>
                      <a:lnTo>
                        <a:pt x="331876" y="70129"/>
                      </a:lnTo>
                      <a:lnTo>
                        <a:pt x="327926" y="76377"/>
                      </a:lnTo>
                      <a:lnTo>
                        <a:pt x="322554" y="81724"/>
                      </a:lnTo>
                      <a:lnTo>
                        <a:pt x="336346" y="99110"/>
                      </a:lnTo>
                      <a:lnTo>
                        <a:pt x="345287" y="90220"/>
                      </a:lnTo>
                      <a:lnTo>
                        <a:pt x="351904" y="79743"/>
                      </a:lnTo>
                      <a:lnTo>
                        <a:pt x="355993" y="68059"/>
                      </a:lnTo>
                      <a:lnTo>
                        <a:pt x="357403" y="55562"/>
                      </a:lnTo>
                      <a:lnTo>
                        <a:pt x="353034" y="33947"/>
                      </a:lnTo>
                      <a:lnTo>
                        <a:pt x="345109" y="22199"/>
                      </a:lnTo>
                      <a:lnTo>
                        <a:pt x="341122" y="16281"/>
                      </a:lnTo>
                      <a:lnTo>
                        <a:pt x="323456" y="4368"/>
                      </a:lnTo>
                      <a:lnTo>
                        <a:pt x="301840" y="0"/>
                      </a:lnTo>
                      <a:lnTo>
                        <a:pt x="285267" y="2527"/>
                      </a:lnTo>
                      <a:lnTo>
                        <a:pt x="270687" y="9601"/>
                      </a:lnTo>
                      <a:lnTo>
                        <a:pt x="258876" y="20459"/>
                      </a:lnTo>
                      <a:lnTo>
                        <a:pt x="250583" y="34302"/>
                      </a:lnTo>
                      <a:lnTo>
                        <a:pt x="247967" y="34010"/>
                      </a:lnTo>
                      <a:lnTo>
                        <a:pt x="245313" y="33820"/>
                      </a:lnTo>
                      <a:lnTo>
                        <a:pt x="242608" y="33820"/>
                      </a:lnTo>
                      <a:lnTo>
                        <a:pt x="215265" y="39357"/>
                      </a:lnTo>
                      <a:lnTo>
                        <a:pt x="192913" y="54444"/>
                      </a:lnTo>
                      <a:lnTo>
                        <a:pt x="177825" y="76796"/>
                      </a:lnTo>
                      <a:lnTo>
                        <a:pt x="172224" y="104470"/>
                      </a:lnTo>
                      <a:lnTo>
                        <a:pt x="134137" y="122110"/>
                      </a:lnTo>
                      <a:lnTo>
                        <a:pt x="103212" y="146431"/>
                      </a:lnTo>
                      <a:lnTo>
                        <a:pt x="81153" y="176098"/>
                      </a:lnTo>
                      <a:lnTo>
                        <a:pt x="69570" y="209854"/>
                      </a:lnTo>
                      <a:lnTo>
                        <a:pt x="65481" y="208330"/>
                      </a:lnTo>
                      <a:lnTo>
                        <a:pt x="60566" y="205841"/>
                      </a:lnTo>
                      <a:lnTo>
                        <a:pt x="50914" y="197523"/>
                      </a:lnTo>
                      <a:lnTo>
                        <a:pt x="43916" y="198043"/>
                      </a:lnTo>
                      <a:lnTo>
                        <a:pt x="35902" y="207327"/>
                      </a:lnTo>
                      <a:lnTo>
                        <a:pt x="36423" y="214337"/>
                      </a:lnTo>
                      <a:lnTo>
                        <a:pt x="41059" y="218338"/>
                      </a:lnTo>
                      <a:lnTo>
                        <a:pt x="48501" y="223951"/>
                      </a:lnTo>
                      <a:lnTo>
                        <a:pt x="55676" y="228066"/>
                      </a:lnTo>
                      <a:lnTo>
                        <a:pt x="62344" y="230924"/>
                      </a:lnTo>
                      <a:lnTo>
                        <a:pt x="68262" y="232740"/>
                      </a:lnTo>
                      <a:lnTo>
                        <a:pt x="70104" y="246240"/>
                      </a:lnTo>
                      <a:lnTo>
                        <a:pt x="75425" y="264617"/>
                      </a:lnTo>
                      <a:lnTo>
                        <a:pt x="86004" y="285737"/>
                      </a:lnTo>
                      <a:lnTo>
                        <a:pt x="103517" y="307352"/>
                      </a:lnTo>
                      <a:lnTo>
                        <a:pt x="103632" y="366763"/>
                      </a:lnTo>
                      <a:lnTo>
                        <a:pt x="108610" y="371729"/>
                      </a:lnTo>
                      <a:lnTo>
                        <a:pt x="153657" y="371729"/>
                      </a:lnTo>
                      <a:lnTo>
                        <a:pt x="157416" y="369468"/>
                      </a:lnTo>
                      <a:lnTo>
                        <a:pt x="168059" y="349529"/>
                      </a:lnTo>
                      <a:lnTo>
                        <a:pt x="168973" y="347814"/>
                      </a:lnTo>
                      <a:lnTo>
                        <a:pt x="204927" y="357060"/>
                      </a:lnTo>
                      <a:lnTo>
                        <a:pt x="242633" y="360133"/>
                      </a:lnTo>
                      <a:lnTo>
                        <a:pt x="280352" y="357047"/>
                      </a:lnTo>
                      <a:lnTo>
                        <a:pt x="316255" y="347814"/>
                      </a:lnTo>
                      <a:lnTo>
                        <a:pt x="327850" y="369468"/>
                      </a:lnTo>
                      <a:lnTo>
                        <a:pt x="331622" y="371729"/>
                      </a:lnTo>
                      <a:lnTo>
                        <a:pt x="376669" y="371729"/>
                      </a:lnTo>
                      <a:lnTo>
                        <a:pt x="381635" y="366763"/>
                      </a:lnTo>
                      <a:lnTo>
                        <a:pt x="381635" y="349529"/>
                      </a:lnTo>
                      <a:lnTo>
                        <a:pt x="381635" y="307352"/>
                      </a:lnTo>
                      <a:lnTo>
                        <a:pt x="384263" y="304711"/>
                      </a:lnTo>
                      <a:lnTo>
                        <a:pt x="386765" y="301993"/>
                      </a:lnTo>
                      <a:lnTo>
                        <a:pt x="389115" y="299199"/>
                      </a:lnTo>
                      <a:lnTo>
                        <a:pt x="411937" y="302895"/>
                      </a:lnTo>
                      <a:lnTo>
                        <a:pt x="413067" y="302983"/>
                      </a:lnTo>
                      <a:lnTo>
                        <a:pt x="414197" y="302983"/>
                      </a:lnTo>
                      <a:lnTo>
                        <a:pt x="435914" y="280644"/>
                      </a:lnTo>
                      <a:lnTo>
                        <a:pt x="444563" y="227190"/>
                      </a:lnTo>
                      <a:close/>
                    </a:path>
                    <a:path w="522604" h="3004820">
                      <a:moveTo>
                        <a:pt x="472109" y="2569921"/>
                      </a:moveTo>
                      <a:lnTo>
                        <a:pt x="471881" y="2564485"/>
                      </a:lnTo>
                      <a:lnTo>
                        <a:pt x="465277" y="2556980"/>
                      </a:lnTo>
                      <a:lnTo>
                        <a:pt x="459905" y="2556078"/>
                      </a:lnTo>
                      <a:lnTo>
                        <a:pt x="431203" y="2572270"/>
                      </a:lnTo>
                      <a:lnTo>
                        <a:pt x="431203" y="2593670"/>
                      </a:lnTo>
                      <a:lnTo>
                        <a:pt x="291363" y="2781858"/>
                      </a:lnTo>
                      <a:lnTo>
                        <a:pt x="91224" y="2894749"/>
                      </a:lnTo>
                      <a:lnTo>
                        <a:pt x="231076" y="2706560"/>
                      </a:lnTo>
                      <a:lnTo>
                        <a:pt x="431203" y="2593670"/>
                      </a:lnTo>
                      <a:lnTo>
                        <a:pt x="431203" y="2572270"/>
                      </a:lnTo>
                      <a:lnTo>
                        <a:pt x="219646" y="2691587"/>
                      </a:lnTo>
                      <a:lnTo>
                        <a:pt x="217728" y="2693276"/>
                      </a:lnTo>
                      <a:lnTo>
                        <a:pt x="50304" y="2918536"/>
                      </a:lnTo>
                      <a:lnTo>
                        <a:pt x="50533" y="2923959"/>
                      </a:lnTo>
                      <a:lnTo>
                        <a:pt x="55905" y="2930042"/>
                      </a:lnTo>
                      <a:lnTo>
                        <a:pt x="58762" y="2931287"/>
                      </a:lnTo>
                      <a:lnTo>
                        <a:pt x="63449" y="2931287"/>
                      </a:lnTo>
                      <a:lnTo>
                        <a:pt x="129197" y="2894749"/>
                      </a:lnTo>
                      <a:lnTo>
                        <a:pt x="302780" y="2796832"/>
                      </a:lnTo>
                      <a:lnTo>
                        <a:pt x="454456" y="2593670"/>
                      </a:lnTo>
                      <a:lnTo>
                        <a:pt x="472109" y="2569921"/>
                      </a:lnTo>
                      <a:close/>
                    </a:path>
                    <a:path w="522604" h="3004820">
                      <a:moveTo>
                        <a:pt x="522427" y="2739390"/>
                      </a:moveTo>
                      <a:lnTo>
                        <a:pt x="520255" y="2735872"/>
                      </a:lnTo>
                      <a:lnTo>
                        <a:pt x="516775" y="2734145"/>
                      </a:lnTo>
                      <a:lnTo>
                        <a:pt x="467029" y="2709278"/>
                      </a:lnTo>
                      <a:lnTo>
                        <a:pt x="452183" y="2659291"/>
                      </a:lnTo>
                      <a:lnTo>
                        <a:pt x="436346" y="2637396"/>
                      </a:lnTo>
                      <a:lnTo>
                        <a:pt x="427291" y="2642336"/>
                      </a:lnTo>
                      <a:lnTo>
                        <a:pt x="425627" y="2648013"/>
                      </a:lnTo>
                      <a:lnTo>
                        <a:pt x="428091" y="2652534"/>
                      </a:lnTo>
                      <a:lnTo>
                        <a:pt x="435559" y="2667838"/>
                      </a:lnTo>
                      <a:lnTo>
                        <a:pt x="441604" y="2683675"/>
                      </a:lnTo>
                      <a:lnTo>
                        <a:pt x="446189" y="2700007"/>
                      </a:lnTo>
                      <a:lnTo>
                        <a:pt x="449300" y="2716746"/>
                      </a:lnTo>
                      <a:lnTo>
                        <a:pt x="449973" y="2721610"/>
                      </a:lnTo>
                      <a:lnTo>
                        <a:pt x="493356" y="2743301"/>
                      </a:lnTo>
                      <a:lnTo>
                        <a:pt x="449973" y="2764993"/>
                      </a:lnTo>
                      <a:lnTo>
                        <a:pt x="449300" y="2769844"/>
                      </a:lnTo>
                      <a:lnTo>
                        <a:pt x="436029" y="2817571"/>
                      </a:lnTo>
                      <a:lnTo>
                        <a:pt x="411429" y="2859392"/>
                      </a:lnTo>
                      <a:lnTo>
                        <a:pt x="377304" y="2893504"/>
                      </a:lnTo>
                      <a:lnTo>
                        <a:pt x="335483" y="2918104"/>
                      </a:lnTo>
                      <a:lnTo>
                        <a:pt x="287769" y="2931376"/>
                      </a:lnTo>
                      <a:lnTo>
                        <a:pt x="282917" y="2932049"/>
                      </a:lnTo>
                      <a:lnTo>
                        <a:pt x="261226" y="2975432"/>
                      </a:lnTo>
                      <a:lnTo>
                        <a:pt x="239534" y="2932049"/>
                      </a:lnTo>
                      <a:lnTo>
                        <a:pt x="234683" y="2931376"/>
                      </a:lnTo>
                      <a:lnTo>
                        <a:pt x="212623" y="2926931"/>
                      </a:lnTo>
                      <a:lnTo>
                        <a:pt x="191249" y="2919882"/>
                      </a:lnTo>
                      <a:lnTo>
                        <a:pt x="170840" y="2910370"/>
                      </a:lnTo>
                      <a:lnTo>
                        <a:pt x="151701" y="2898483"/>
                      </a:lnTo>
                      <a:lnTo>
                        <a:pt x="147510" y="2895511"/>
                      </a:lnTo>
                      <a:lnTo>
                        <a:pt x="141681" y="2896501"/>
                      </a:lnTo>
                      <a:lnTo>
                        <a:pt x="135737" y="2904921"/>
                      </a:lnTo>
                      <a:lnTo>
                        <a:pt x="136728" y="2910738"/>
                      </a:lnTo>
                      <a:lnTo>
                        <a:pt x="140944" y="2913710"/>
                      </a:lnTo>
                      <a:lnTo>
                        <a:pt x="160870" y="2926169"/>
                      </a:lnTo>
                      <a:lnTo>
                        <a:pt x="182079" y="2936290"/>
                      </a:lnTo>
                      <a:lnTo>
                        <a:pt x="204279" y="2943974"/>
                      </a:lnTo>
                      <a:lnTo>
                        <a:pt x="227203" y="2949105"/>
                      </a:lnTo>
                      <a:lnTo>
                        <a:pt x="253809" y="3002343"/>
                      </a:lnTo>
                      <a:lnTo>
                        <a:pt x="257327" y="3004515"/>
                      </a:lnTo>
                      <a:lnTo>
                        <a:pt x="265125" y="3004515"/>
                      </a:lnTo>
                      <a:lnTo>
                        <a:pt x="268630" y="3002343"/>
                      </a:lnTo>
                      <a:lnTo>
                        <a:pt x="295249" y="2949105"/>
                      </a:lnTo>
                      <a:lnTo>
                        <a:pt x="345401" y="2934131"/>
                      </a:lnTo>
                      <a:lnTo>
                        <a:pt x="389445" y="2907677"/>
                      </a:lnTo>
                      <a:lnTo>
                        <a:pt x="425589" y="2871533"/>
                      </a:lnTo>
                      <a:lnTo>
                        <a:pt x="452043" y="2827490"/>
                      </a:lnTo>
                      <a:lnTo>
                        <a:pt x="467029" y="2777325"/>
                      </a:lnTo>
                      <a:lnTo>
                        <a:pt x="520255" y="2750731"/>
                      </a:lnTo>
                      <a:lnTo>
                        <a:pt x="522427" y="2747213"/>
                      </a:lnTo>
                      <a:lnTo>
                        <a:pt x="522427" y="2739390"/>
                      </a:lnTo>
                      <a:close/>
                    </a:path>
                  </a:pathLst>
                </a:custGeom>
                <a:solidFill>
                  <a:srgbClr val="FFFFFF"/>
                </a:solidFill>
              </p:spPr>
              <p:txBody>
                <a:bodyPr wrap="square" lIns="0" tIns="0" rIns="0" bIns="0" rtlCol="0"/>
                <a:lstStyle/>
                <a:p>
                  <a:pPr defTabSz="693481"/>
                  <a:endParaRPr sz="1365" kern="0">
                    <a:solidFill>
                      <a:sysClr val="windowText" lastClr="000000"/>
                    </a:solidFill>
                    <a:latin typeface="Basic Sans Light"/>
                  </a:endParaRPr>
                </a:p>
              </p:txBody>
            </p:sp>
            <p:pic>
              <p:nvPicPr>
                <p:cNvPr id="53" name="object 43">
                  <a:extLst>
                    <a:ext uri="{FF2B5EF4-FFF2-40B4-BE49-F238E27FC236}">
                      <a16:creationId xmlns:a16="http://schemas.microsoft.com/office/drawing/2014/main" id="{FDDF9444-1F04-020C-5C0B-00C1150A4F90}"/>
                    </a:ext>
                  </a:extLst>
                </p:cNvPr>
                <p:cNvPicPr/>
                <p:nvPr/>
              </p:nvPicPr>
              <p:blipFill>
                <a:blip r:embed="rId13" cstate="print"/>
                <a:stretch>
                  <a:fillRect/>
                </a:stretch>
              </p:blipFill>
              <p:spPr>
                <a:xfrm>
                  <a:off x="3472856" y="5532696"/>
                  <a:ext cx="252526" cy="232879"/>
                </a:xfrm>
                <a:prstGeom prst="rect">
                  <a:avLst/>
                </a:prstGeom>
              </p:spPr>
            </p:pic>
            <p:sp>
              <p:nvSpPr>
                <p:cNvPr id="54" name="object 44">
                  <a:extLst>
                    <a:ext uri="{FF2B5EF4-FFF2-40B4-BE49-F238E27FC236}">
                      <a16:creationId xmlns:a16="http://schemas.microsoft.com/office/drawing/2014/main" id="{5E62591A-A48C-5359-D4E6-A026DBC84A99}"/>
                    </a:ext>
                  </a:extLst>
                </p:cNvPr>
                <p:cNvSpPr/>
                <p:nvPr/>
              </p:nvSpPr>
              <p:spPr>
                <a:xfrm>
                  <a:off x="3553726" y="4288650"/>
                  <a:ext cx="562610" cy="1579880"/>
                </a:xfrm>
                <a:custGeom>
                  <a:avLst/>
                  <a:gdLst/>
                  <a:ahLst/>
                  <a:cxnLst/>
                  <a:rect l="l" t="t" r="r" b="b"/>
                  <a:pathLst>
                    <a:path w="562610" h="1579879">
                      <a:moveTo>
                        <a:pt x="254838" y="1411909"/>
                      </a:moveTo>
                      <a:lnTo>
                        <a:pt x="247954" y="1364183"/>
                      </a:lnTo>
                      <a:lnTo>
                        <a:pt x="235254" y="1341894"/>
                      </a:lnTo>
                      <a:lnTo>
                        <a:pt x="225717" y="1345755"/>
                      </a:lnTo>
                      <a:lnTo>
                        <a:pt x="223405" y="1351191"/>
                      </a:lnTo>
                      <a:lnTo>
                        <a:pt x="225348" y="1355966"/>
                      </a:lnTo>
                      <a:lnTo>
                        <a:pt x="230073" y="1369479"/>
                      </a:lnTo>
                      <a:lnTo>
                        <a:pt x="233464" y="1383347"/>
                      </a:lnTo>
                      <a:lnTo>
                        <a:pt x="235496" y="1397495"/>
                      </a:lnTo>
                      <a:lnTo>
                        <a:pt x="236181" y="1411909"/>
                      </a:lnTo>
                      <a:lnTo>
                        <a:pt x="228561" y="1459014"/>
                      </a:lnTo>
                      <a:lnTo>
                        <a:pt x="207352" y="1499971"/>
                      </a:lnTo>
                      <a:lnTo>
                        <a:pt x="175044" y="1532280"/>
                      </a:lnTo>
                      <a:lnTo>
                        <a:pt x="134086" y="1553489"/>
                      </a:lnTo>
                      <a:lnTo>
                        <a:pt x="86982" y="1561109"/>
                      </a:lnTo>
                      <a:lnTo>
                        <a:pt x="68237" y="1559928"/>
                      </a:lnTo>
                      <a:lnTo>
                        <a:pt x="49847" y="1556423"/>
                      </a:lnTo>
                      <a:lnTo>
                        <a:pt x="32067" y="1550670"/>
                      </a:lnTo>
                      <a:lnTo>
                        <a:pt x="15151" y="1542719"/>
                      </a:lnTo>
                      <a:lnTo>
                        <a:pt x="10642" y="1540230"/>
                      </a:lnTo>
                      <a:lnTo>
                        <a:pt x="4978" y="1541868"/>
                      </a:lnTo>
                      <a:lnTo>
                        <a:pt x="0" y="1550911"/>
                      </a:lnTo>
                      <a:lnTo>
                        <a:pt x="1651" y="1556575"/>
                      </a:lnTo>
                      <a:lnTo>
                        <a:pt x="6159" y="1559064"/>
                      </a:lnTo>
                      <a:lnTo>
                        <a:pt x="25196" y="1568005"/>
                      </a:lnTo>
                      <a:lnTo>
                        <a:pt x="45199" y="1574495"/>
                      </a:lnTo>
                      <a:lnTo>
                        <a:pt x="65887" y="1578432"/>
                      </a:lnTo>
                      <a:lnTo>
                        <a:pt x="86982" y="1579765"/>
                      </a:lnTo>
                      <a:lnTo>
                        <a:pt x="131546" y="1573758"/>
                      </a:lnTo>
                      <a:lnTo>
                        <a:pt x="171640" y="1556816"/>
                      </a:lnTo>
                      <a:lnTo>
                        <a:pt x="205613" y="1530540"/>
                      </a:lnTo>
                      <a:lnTo>
                        <a:pt x="231889" y="1496568"/>
                      </a:lnTo>
                      <a:lnTo>
                        <a:pt x="248831" y="1456474"/>
                      </a:lnTo>
                      <a:lnTo>
                        <a:pt x="254838" y="1411909"/>
                      </a:lnTo>
                      <a:close/>
                    </a:path>
                    <a:path w="562610" h="1579879">
                      <a:moveTo>
                        <a:pt x="562495" y="133235"/>
                      </a:moveTo>
                      <a:lnTo>
                        <a:pt x="555498" y="91160"/>
                      </a:lnTo>
                      <a:lnTo>
                        <a:pt x="540562" y="63169"/>
                      </a:lnTo>
                      <a:lnTo>
                        <a:pt x="540562" y="133235"/>
                      </a:lnTo>
                      <a:lnTo>
                        <a:pt x="537984" y="156616"/>
                      </a:lnTo>
                      <a:lnTo>
                        <a:pt x="530479" y="178739"/>
                      </a:lnTo>
                      <a:lnTo>
                        <a:pt x="518426" y="198818"/>
                      </a:lnTo>
                      <a:lnTo>
                        <a:pt x="502170" y="216154"/>
                      </a:lnTo>
                      <a:lnTo>
                        <a:pt x="495744" y="222046"/>
                      </a:lnTo>
                      <a:lnTo>
                        <a:pt x="483019" y="236410"/>
                      </a:lnTo>
                      <a:lnTo>
                        <a:pt x="470433" y="257086"/>
                      </a:lnTo>
                      <a:lnTo>
                        <a:pt x="464375" y="281952"/>
                      </a:lnTo>
                      <a:lnTo>
                        <a:pt x="386372" y="281952"/>
                      </a:lnTo>
                      <a:lnTo>
                        <a:pt x="380339" y="257911"/>
                      </a:lnTo>
                      <a:lnTo>
                        <a:pt x="367817" y="237223"/>
                      </a:lnTo>
                      <a:lnTo>
                        <a:pt x="355168" y="222491"/>
                      </a:lnTo>
                      <a:lnTo>
                        <a:pt x="348767" y="216319"/>
                      </a:lnTo>
                      <a:lnTo>
                        <a:pt x="332397" y="198882"/>
                      </a:lnTo>
                      <a:lnTo>
                        <a:pt x="320268" y="178714"/>
                      </a:lnTo>
                      <a:lnTo>
                        <a:pt x="312762" y="156616"/>
                      </a:lnTo>
                      <a:lnTo>
                        <a:pt x="310184" y="133235"/>
                      </a:lnTo>
                      <a:lnTo>
                        <a:pt x="319252" y="89954"/>
                      </a:lnTo>
                      <a:lnTo>
                        <a:pt x="343954" y="54571"/>
                      </a:lnTo>
                      <a:lnTo>
                        <a:pt x="380568" y="30695"/>
                      </a:lnTo>
                      <a:lnTo>
                        <a:pt x="425361" y="21932"/>
                      </a:lnTo>
                      <a:lnTo>
                        <a:pt x="470154" y="30695"/>
                      </a:lnTo>
                      <a:lnTo>
                        <a:pt x="506806" y="54597"/>
                      </a:lnTo>
                      <a:lnTo>
                        <a:pt x="531495" y="89954"/>
                      </a:lnTo>
                      <a:lnTo>
                        <a:pt x="540562" y="133235"/>
                      </a:lnTo>
                      <a:lnTo>
                        <a:pt x="540562" y="63169"/>
                      </a:lnTo>
                      <a:lnTo>
                        <a:pt x="506298" y="25742"/>
                      </a:lnTo>
                      <a:lnTo>
                        <a:pt x="468668" y="6807"/>
                      </a:lnTo>
                      <a:lnTo>
                        <a:pt x="425361" y="0"/>
                      </a:lnTo>
                      <a:lnTo>
                        <a:pt x="382066" y="6807"/>
                      </a:lnTo>
                      <a:lnTo>
                        <a:pt x="344436" y="25742"/>
                      </a:lnTo>
                      <a:lnTo>
                        <a:pt x="314731" y="54597"/>
                      </a:lnTo>
                      <a:lnTo>
                        <a:pt x="295236" y="91160"/>
                      </a:lnTo>
                      <a:lnTo>
                        <a:pt x="288239" y="133235"/>
                      </a:lnTo>
                      <a:lnTo>
                        <a:pt x="291325" y="161328"/>
                      </a:lnTo>
                      <a:lnTo>
                        <a:pt x="300316" y="187883"/>
                      </a:lnTo>
                      <a:lnTo>
                        <a:pt x="314833" y="212051"/>
                      </a:lnTo>
                      <a:lnTo>
                        <a:pt x="334441" y="232943"/>
                      </a:lnTo>
                      <a:lnTo>
                        <a:pt x="342404" y="240868"/>
                      </a:lnTo>
                      <a:lnTo>
                        <a:pt x="352145" y="252869"/>
                      </a:lnTo>
                      <a:lnTo>
                        <a:pt x="360502" y="267144"/>
                      </a:lnTo>
                      <a:lnTo>
                        <a:pt x="364426" y="281952"/>
                      </a:lnTo>
                      <a:lnTo>
                        <a:pt x="357136" y="281952"/>
                      </a:lnTo>
                      <a:lnTo>
                        <a:pt x="352234" y="286867"/>
                      </a:lnTo>
                      <a:lnTo>
                        <a:pt x="352234" y="298983"/>
                      </a:lnTo>
                      <a:lnTo>
                        <a:pt x="357136" y="303898"/>
                      </a:lnTo>
                      <a:lnTo>
                        <a:pt x="493598" y="303898"/>
                      </a:lnTo>
                      <a:lnTo>
                        <a:pt x="498500" y="298983"/>
                      </a:lnTo>
                      <a:lnTo>
                        <a:pt x="498500" y="286867"/>
                      </a:lnTo>
                      <a:lnTo>
                        <a:pt x="493598" y="281952"/>
                      </a:lnTo>
                      <a:lnTo>
                        <a:pt x="486321" y="281952"/>
                      </a:lnTo>
                      <a:lnTo>
                        <a:pt x="490194" y="266623"/>
                      </a:lnTo>
                      <a:lnTo>
                        <a:pt x="498500" y="252349"/>
                      </a:lnTo>
                      <a:lnTo>
                        <a:pt x="508228" y="240626"/>
                      </a:lnTo>
                      <a:lnTo>
                        <a:pt x="516356" y="232879"/>
                      </a:lnTo>
                      <a:lnTo>
                        <a:pt x="535914" y="212026"/>
                      </a:lnTo>
                      <a:lnTo>
                        <a:pt x="550405" y="187883"/>
                      </a:lnTo>
                      <a:lnTo>
                        <a:pt x="559409" y="161315"/>
                      </a:lnTo>
                      <a:lnTo>
                        <a:pt x="562495" y="133235"/>
                      </a:lnTo>
                      <a:close/>
                    </a:path>
                  </a:pathLst>
                </a:custGeom>
                <a:solidFill>
                  <a:srgbClr val="FFFFFF"/>
                </a:solidFill>
              </p:spPr>
              <p:txBody>
                <a:bodyPr wrap="square" lIns="0" tIns="0" rIns="0" bIns="0" rtlCol="0"/>
                <a:lstStyle/>
                <a:p>
                  <a:pPr defTabSz="693481"/>
                  <a:endParaRPr sz="1365" kern="0">
                    <a:solidFill>
                      <a:sysClr val="windowText" lastClr="000000"/>
                    </a:solidFill>
                    <a:latin typeface="Basic Sans Light"/>
                  </a:endParaRPr>
                </a:p>
              </p:txBody>
            </p:sp>
            <p:pic>
              <p:nvPicPr>
                <p:cNvPr id="55" name="object 45">
                  <a:extLst>
                    <a:ext uri="{FF2B5EF4-FFF2-40B4-BE49-F238E27FC236}">
                      <a16:creationId xmlns:a16="http://schemas.microsoft.com/office/drawing/2014/main" id="{FF1A8E85-9E7E-67AD-B837-3C2E4F45497B}"/>
                    </a:ext>
                  </a:extLst>
                </p:cNvPr>
                <p:cNvPicPr/>
                <p:nvPr/>
              </p:nvPicPr>
              <p:blipFill>
                <a:blip r:embed="rId14" cstate="print"/>
                <a:stretch>
                  <a:fillRect/>
                </a:stretch>
              </p:blipFill>
              <p:spPr>
                <a:xfrm>
                  <a:off x="3887849" y="4340066"/>
                  <a:ext cx="83438" cy="85674"/>
                </a:xfrm>
                <a:prstGeom prst="rect">
                  <a:avLst/>
                </a:prstGeom>
              </p:spPr>
            </p:pic>
            <p:sp>
              <p:nvSpPr>
                <p:cNvPr id="56" name="object 46">
                  <a:extLst>
                    <a:ext uri="{FF2B5EF4-FFF2-40B4-BE49-F238E27FC236}">
                      <a16:creationId xmlns:a16="http://schemas.microsoft.com/office/drawing/2014/main" id="{D8C26A18-94E8-3A5C-ADB4-507D574003EC}"/>
                    </a:ext>
                  </a:extLst>
                </p:cNvPr>
                <p:cNvSpPr/>
                <p:nvPr/>
              </p:nvSpPr>
              <p:spPr>
                <a:xfrm>
                  <a:off x="3756215" y="4201312"/>
                  <a:ext cx="445770" cy="461645"/>
                </a:xfrm>
                <a:custGeom>
                  <a:avLst/>
                  <a:gdLst/>
                  <a:ahLst/>
                  <a:cxnLst/>
                  <a:rect l="l" t="t" r="r" b="b"/>
                  <a:pathLst>
                    <a:path w="445770" h="461645">
                      <a:moveTo>
                        <a:pt x="64846" y="216496"/>
                      </a:moveTo>
                      <a:lnTo>
                        <a:pt x="59677" y="211328"/>
                      </a:lnTo>
                      <a:lnTo>
                        <a:pt x="53301" y="211328"/>
                      </a:lnTo>
                      <a:lnTo>
                        <a:pt x="5168" y="211328"/>
                      </a:lnTo>
                      <a:lnTo>
                        <a:pt x="0" y="216496"/>
                      </a:lnTo>
                      <a:lnTo>
                        <a:pt x="0" y="229260"/>
                      </a:lnTo>
                      <a:lnTo>
                        <a:pt x="5168" y="234416"/>
                      </a:lnTo>
                      <a:lnTo>
                        <a:pt x="59677" y="234416"/>
                      </a:lnTo>
                      <a:lnTo>
                        <a:pt x="64846" y="229260"/>
                      </a:lnTo>
                      <a:lnTo>
                        <a:pt x="64846" y="216496"/>
                      </a:lnTo>
                      <a:close/>
                    </a:path>
                    <a:path w="445770" h="461645">
                      <a:moveTo>
                        <a:pt x="115646" y="339140"/>
                      </a:moveTo>
                      <a:lnTo>
                        <a:pt x="106616" y="330111"/>
                      </a:lnTo>
                      <a:lnTo>
                        <a:pt x="99314" y="330111"/>
                      </a:lnTo>
                      <a:lnTo>
                        <a:pt x="94805" y="334632"/>
                      </a:lnTo>
                      <a:lnTo>
                        <a:pt x="60756" y="368668"/>
                      </a:lnTo>
                      <a:lnTo>
                        <a:pt x="60756" y="375983"/>
                      </a:lnTo>
                      <a:lnTo>
                        <a:pt x="67538" y="382739"/>
                      </a:lnTo>
                      <a:lnTo>
                        <a:pt x="70485" y="383870"/>
                      </a:lnTo>
                      <a:lnTo>
                        <a:pt x="76390" y="383870"/>
                      </a:lnTo>
                      <a:lnTo>
                        <a:pt x="79349" y="382739"/>
                      </a:lnTo>
                      <a:lnTo>
                        <a:pt x="115646" y="346443"/>
                      </a:lnTo>
                      <a:lnTo>
                        <a:pt x="115646" y="339140"/>
                      </a:lnTo>
                      <a:close/>
                    </a:path>
                    <a:path w="445770" h="461645">
                      <a:moveTo>
                        <a:pt x="115646" y="99314"/>
                      </a:moveTo>
                      <a:lnTo>
                        <a:pt x="77101" y="60756"/>
                      </a:lnTo>
                      <a:lnTo>
                        <a:pt x="69786" y="60756"/>
                      </a:lnTo>
                      <a:lnTo>
                        <a:pt x="60756" y="69786"/>
                      </a:lnTo>
                      <a:lnTo>
                        <a:pt x="60756" y="77101"/>
                      </a:lnTo>
                      <a:lnTo>
                        <a:pt x="94805" y="111137"/>
                      </a:lnTo>
                      <a:lnTo>
                        <a:pt x="97053" y="113398"/>
                      </a:lnTo>
                      <a:lnTo>
                        <a:pt x="100012" y="114515"/>
                      </a:lnTo>
                      <a:lnTo>
                        <a:pt x="105930" y="114515"/>
                      </a:lnTo>
                      <a:lnTo>
                        <a:pt x="108877" y="113398"/>
                      </a:lnTo>
                      <a:lnTo>
                        <a:pt x="115646" y="106629"/>
                      </a:lnTo>
                      <a:lnTo>
                        <a:pt x="115646" y="99314"/>
                      </a:lnTo>
                      <a:close/>
                    </a:path>
                    <a:path w="445770" h="461645">
                      <a:moveTo>
                        <a:pt x="234429" y="5168"/>
                      </a:moveTo>
                      <a:lnTo>
                        <a:pt x="229260" y="0"/>
                      </a:lnTo>
                      <a:lnTo>
                        <a:pt x="216509" y="0"/>
                      </a:lnTo>
                      <a:lnTo>
                        <a:pt x="211340" y="5168"/>
                      </a:lnTo>
                      <a:lnTo>
                        <a:pt x="211340" y="59677"/>
                      </a:lnTo>
                      <a:lnTo>
                        <a:pt x="216509" y="64846"/>
                      </a:lnTo>
                      <a:lnTo>
                        <a:pt x="222885" y="64846"/>
                      </a:lnTo>
                      <a:lnTo>
                        <a:pt x="229260" y="64846"/>
                      </a:lnTo>
                      <a:lnTo>
                        <a:pt x="234429" y="59677"/>
                      </a:lnTo>
                      <a:lnTo>
                        <a:pt x="234429" y="5168"/>
                      </a:lnTo>
                      <a:close/>
                    </a:path>
                    <a:path w="445770" h="461645">
                      <a:moveTo>
                        <a:pt x="269278" y="444055"/>
                      </a:moveTo>
                      <a:lnTo>
                        <a:pt x="264363" y="439140"/>
                      </a:lnTo>
                      <a:lnTo>
                        <a:pt x="258305" y="439140"/>
                      </a:lnTo>
                      <a:lnTo>
                        <a:pt x="181406" y="439140"/>
                      </a:lnTo>
                      <a:lnTo>
                        <a:pt x="176491" y="444055"/>
                      </a:lnTo>
                      <a:lnTo>
                        <a:pt x="176491" y="456171"/>
                      </a:lnTo>
                      <a:lnTo>
                        <a:pt x="181406" y="461073"/>
                      </a:lnTo>
                      <a:lnTo>
                        <a:pt x="264363" y="461073"/>
                      </a:lnTo>
                      <a:lnTo>
                        <a:pt x="269278" y="456171"/>
                      </a:lnTo>
                      <a:lnTo>
                        <a:pt x="269278" y="444055"/>
                      </a:lnTo>
                      <a:close/>
                    </a:path>
                    <a:path w="445770" h="461645">
                      <a:moveTo>
                        <a:pt x="296024" y="409130"/>
                      </a:moveTo>
                      <a:lnTo>
                        <a:pt x="291109" y="404215"/>
                      </a:lnTo>
                      <a:lnTo>
                        <a:pt x="285051" y="404215"/>
                      </a:lnTo>
                      <a:lnTo>
                        <a:pt x="154647" y="404215"/>
                      </a:lnTo>
                      <a:lnTo>
                        <a:pt x="149745" y="409130"/>
                      </a:lnTo>
                      <a:lnTo>
                        <a:pt x="149745" y="421246"/>
                      </a:lnTo>
                      <a:lnTo>
                        <a:pt x="154647" y="426148"/>
                      </a:lnTo>
                      <a:lnTo>
                        <a:pt x="291109" y="426148"/>
                      </a:lnTo>
                      <a:lnTo>
                        <a:pt x="296024" y="421246"/>
                      </a:lnTo>
                      <a:lnTo>
                        <a:pt x="296024" y="409130"/>
                      </a:lnTo>
                      <a:close/>
                    </a:path>
                    <a:path w="445770" h="461645">
                      <a:moveTo>
                        <a:pt x="385000" y="368668"/>
                      </a:moveTo>
                      <a:lnTo>
                        <a:pt x="350964" y="334632"/>
                      </a:lnTo>
                      <a:lnTo>
                        <a:pt x="346456" y="330123"/>
                      </a:lnTo>
                      <a:lnTo>
                        <a:pt x="339153" y="330098"/>
                      </a:lnTo>
                      <a:lnTo>
                        <a:pt x="330111" y="339140"/>
                      </a:lnTo>
                      <a:lnTo>
                        <a:pt x="330111" y="346443"/>
                      </a:lnTo>
                      <a:lnTo>
                        <a:pt x="366407" y="382739"/>
                      </a:lnTo>
                      <a:lnTo>
                        <a:pt x="369366" y="383870"/>
                      </a:lnTo>
                      <a:lnTo>
                        <a:pt x="375272" y="383870"/>
                      </a:lnTo>
                      <a:lnTo>
                        <a:pt x="378231" y="382739"/>
                      </a:lnTo>
                      <a:lnTo>
                        <a:pt x="385000" y="375983"/>
                      </a:lnTo>
                      <a:lnTo>
                        <a:pt x="385000" y="368668"/>
                      </a:lnTo>
                      <a:close/>
                    </a:path>
                    <a:path w="445770" h="461645">
                      <a:moveTo>
                        <a:pt x="385000" y="69786"/>
                      </a:moveTo>
                      <a:lnTo>
                        <a:pt x="375983" y="60756"/>
                      </a:lnTo>
                      <a:lnTo>
                        <a:pt x="368668" y="60769"/>
                      </a:lnTo>
                      <a:lnTo>
                        <a:pt x="330123" y="99314"/>
                      </a:lnTo>
                      <a:lnTo>
                        <a:pt x="330123" y="106616"/>
                      </a:lnTo>
                      <a:lnTo>
                        <a:pt x="336892" y="113398"/>
                      </a:lnTo>
                      <a:lnTo>
                        <a:pt x="339839" y="114515"/>
                      </a:lnTo>
                      <a:lnTo>
                        <a:pt x="342798" y="114515"/>
                      </a:lnTo>
                      <a:lnTo>
                        <a:pt x="345757" y="114515"/>
                      </a:lnTo>
                      <a:lnTo>
                        <a:pt x="348703" y="113385"/>
                      </a:lnTo>
                      <a:lnTo>
                        <a:pt x="385000" y="77101"/>
                      </a:lnTo>
                      <a:lnTo>
                        <a:pt x="385000" y="69786"/>
                      </a:lnTo>
                      <a:close/>
                    </a:path>
                    <a:path w="445770" h="461645">
                      <a:moveTo>
                        <a:pt x="445770" y="216496"/>
                      </a:moveTo>
                      <a:lnTo>
                        <a:pt x="440601" y="211328"/>
                      </a:lnTo>
                      <a:lnTo>
                        <a:pt x="434225" y="211328"/>
                      </a:lnTo>
                      <a:lnTo>
                        <a:pt x="386092" y="211328"/>
                      </a:lnTo>
                      <a:lnTo>
                        <a:pt x="380923" y="216496"/>
                      </a:lnTo>
                      <a:lnTo>
                        <a:pt x="380923" y="229260"/>
                      </a:lnTo>
                      <a:lnTo>
                        <a:pt x="386092" y="234416"/>
                      </a:lnTo>
                      <a:lnTo>
                        <a:pt x="440601" y="234416"/>
                      </a:lnTo>
                      <a:lnTo>
                        <a:pt x="445770" y="229260"/>
                      </a:lnTo>
                      <a:lnTo>
                        <a:pt x="445770" y="216496"/>
                      </a:lnTo>
                      <a:close/>
                    </a:path>
                  </a:pathLst>
                </a:custGeom>
                <a:solidFill>
                  <a:srgbClr val="FFFFFF"/>
                </a:solidFill>
              </p:spPr>
              <p:txBody>
                <a:bodyPr wrap="square" lIns="0" tIns="0" rIns="0" bIns="0" rtlCol="0"/>
                <a:lstStyle/>
                <a:p>
                  <a:pPr defTabSz="693481"/>
                  <a:endParaRPr sz="1365" kern="0">
                    <a:solidFill>
                      <a:sysClr val="windowText" lastClr="000000"/>
                    </a:solidFill>
                    <a:latin typeface="Basic Sans Light"/>
                  </a:endParaRPr>
                </a:p>
              </p:txBody>
            </p:sp>
          </p:grpSp>
          <p:grpSp>
            <p:nvGrpSpPr>
              <p:cNvPr id="20" name="object 59">
                <a:extLst>
                  <a:ext uri="{FF2B5EF4-FFF2-40B4-BE49-F238E27FC236}">
                    <a16:creationId xmlns:a16="http://schemas.microsoft.com/office/drawing/2014/main" id="{F1E67C55-CBC1-5B42-F93C-B35549FBF734}"/>
                  </a:ext>
                </a:extLst>
              </p:cNvPr>
              <p:cNvGrpSpPr/>
              <p:nvPr/>
            </p:nvGrpSpPr>
            <p:grpSpPr>
              <a:xfrm>
                <a:off x="3118264" y="3219570"/>
                <a:ext cx="1274317" cy="289924"/>
                <a:chOff x="595000" y="4245063"/>
                <a:chExt cx="1680210" cy="382270"/>
              </a:xfrm>
            </p:grpSpPr>
            <p:sp>
              <p:nvSpPr>
                <p:cNvPr id="21" name="object 60">
                  <a:extLst>
                    <a:ext uri="{FF2B5EF4-FFF2-40B4-BE49-F238E27FC236}">
                      <a16:creationId xmlns:a16="http://schemas.microsoft.com/office/drawing/2014/main" id="{B159BA52-A1C3-6F9D-7725-05E80E76BF1B}"/>
                    </a:ext>
                  </a:extLst>
                </p:cNvPr>
                <p:cNvSpPr/>
                <p:nvPr/>
              </p:nvSpPr>
              <p:spPr>
                <a:xfrm>
                  <a:off x="1042822" y="4350549"/>
                  <a:ext cx="547370" cy="276860"/>
                </a:xfrm>
                <a:custGeom>
                  <a:avLst/>
                  <a:gdLst/>
                  <a:ahLst/>
                  <a:cxnLst/>
                  <a:rect l="l" t="t" r="r" b="b"/>
                  <a:pathLst>
                    <a:path w="547369" h="276860">
                      <a:moveTo>
                        <a:pt x="273418" y="107391"/>
                      </a:moveTo>
                      <a:lnTo>
                        <a:pt x="272719" y="64782"/>
                      </a:lnTo>
                      <a:lnTo>
                        <a:pt x="258864" y="30734"/>
                      </a:lnTo>
                      <a:lnTo>
                        <a:pt x="231546" y="8166"/>
                      </a:lnTo>
                      <a:lnTo>
                        <a:pt x="190436" y="0"/>
                      </a:lnTo>
                      <a:lnTo>
                        <a:pt x="159258" y="4508"/>
                      </a:lnTo>
                      <a:lnTo>
                        <a:pt x="134162" y="16840"/>
                      </a:lnTo>
                      <a:lnTo>
                        <a:pt x="114604" y="35140"/>
                      </a:lnTo>
                      <a:lnTo>
                        <a:pt x="100012" y="57594"/>
                      </a:lnTo>
                      <a:lnTo>
                        <a:pt x="98018" y="57594"/>
                      </a:lnTo>
                      <a:lnTo>
                        <a:pt x="98564" y="46418"/>
                      </a:lnTo>
                      <a:lnTo>
                        <a:pt x="98412" y="31648"/>
                      </a:lnTo>
                      <a:lnTo>
                        <a:pt x="97447" y="15722"/>
                      </a:lnTo>
                      <a:lnTo>
                        <a:pt x="95554" y="1104"/>
                      </a:lnTo>
                      <a:lnTo>
                        <a:pt x="33147" y="3429"/>
                      </a:lnTo>
                      <a:lnTo>
                        <a:pt x="0" y="273138"/>
                      </a:lnTo>
                      <a:lnTo>
                        <a:pt x="78219" y="273138"/>
                      </a:lnTo>
                      <a:lnTo>
                        <a:pt x="95694" y="131000"/>
                      </a:lnTo>
                      <a:lnTo>
                        <a:pt x="102095" y="108165"/>
                      </a:lnTo>
                      <a:lnTo>
                        <a:pt x="114261" y="87757"/>
                      </a:lnTo>
                      <a:lnTo>
                        <a:pt x="132092" y="73088"/>
                      </a:lnTo>
                      <a:lnTo>
                        <a:pt x="155549" y="67475"/>
                      </a:lnTo>
                      <a:lnTo>
                        <a:pt x="174332" y="71323"/>
                      </a:lnTo>
                      <a:lnTo>
                        <a:pt x="186867" y="82245"/>
                      </a:lnTo>
                      <a:lnTo>
                        <a:pt x="193141" y="99237"/>
                      </a:lnTo>
                      <a:lnTo>
                        <a:pt x="193116" y="121348"/>
                      </a:lnTo>
                      <a:lnTo>
                        <a:pt x="174637" y="273138"/>
                      </a:lnTo>
                      <a:lnTo>
                        <a:pt x="253111" y="273138"/>
                      </a:lnTo>
                      <a:lnTo>
                        <a:pt x="273418" y="107391"/>
                      </a:lnTo>
                      <a:close/>
                    </a:path>
                    <a:path w="547369" h="276860">
                      <a:moveTo>
                        <a:pt x="546773" y="84328"/>
                      </a:moveTo>
                      <a:lnTo>
                        <a:pt x="518299" y="23075"/>
                      </a:lnTo>
                      <a:lnTo>
                        <a:pt x="475437" y="4787"/>
                      </a:lnTo>
                      <a:lnTo>
                        <a:pt x="475437" y="92684"/>
                      </a:lnTo>
                      <a:lnTo>
                        <a:pt x="471690" y="110921"/>
                      </a:lnTo>
                      <a:lnTo>
                        <a:pt x="460032" y="124485"/>
                      </a:lnTo>
                      <a:lnTo>
                        <a:pt x="439877" y="132892"/>
                      </a:lnTo>
                      <a:lnTo>
                        <a:pt x="410667" y="135661"/>
                      </a:lnTo>
                      <a:lnTo>
                        <a:pt x="366674" y="135432"/>
                      </a:lnTo>
                      <a:lnTo>
                        <a:pt x="374446" y="101930"/>
                      </a:lnTo>
                      <a:lnTo>
                        <a:pt x="389978" y="78257"/>
                      </a:lnTo>
                      <a:lnTo>
                        <a:pt x="411124" y="64211"/>
                      </a:lnTo>
                      <a:lnTo>
                        <a:pt x="435686" y="59575"/>
                      </a:lnTo>
                      <a:lnTo>
                        <a:pt x="452056" y="61963"/>
                      </a:lnTo>
                      <a:lnTo>
                        <a:pt x="464591" y="68668"/>
                      </a:lnTo>
                      <a:lnTo>
                        <a:pt x="472617" y="79121"/>
                      </a:lnTo>
                      <a:lnTo>
                        <a:pt x="475437" y="92684"/>
                      </a:lnTo>
                      <a:lnTo>
                        <a:pt x="475437" y="4787"/>
                      </a:lnTo>
                      <a:lnTo>
                        <a:pt x="391591" y="7429"/>
                      </a:lnTo>
                      <a:lnTo>
                        <a:pt x="350202" y="28524"/>
                      </a:lnTo>
                      <a:lnTo>
                        <a:pt x="317855" y="61518"/>
                      </a:lnTo>
                      <a:lnTo>
                        <a:pt x="296786" y="104673"/>
                      </a:lnTo>
                      <a:lnTo>
                        <a:pt x="289267" y="156222"/>
                      </a:lnTo>
                      <a:lnTo>
                        <a:pt x="297484" y="204914"/>
                      </a:lnTo>
                      <a:lnTo>
                        <a:pt x="321538" y="242951"/>
                      </a:lnTo>
                      <a:lnTo>
                        <a:pt x="360553" y="267728"/>
                      </a:lnTo>
                      <a:lnTo>
                        <a:pt x="413613" y="276567"/>
                      </a:lnTo>
                      <a:lnTo>
                        <a:pt x="451243" y="272846"/>
                      </a:lnTo>
                      <a:lnTo>
                        <a:pt x="483235" y="262890"/>
                      </a:lnTo>
                      <a:lnTo>
                        <a:pt x="508939" y="248475"/>
                      </a:lnTo>
                      <a:lnTo>
                        <a:pt x="527710" y="231406"/>
                      </a:lnTo>
                      <a:lnTo>
                        <a:pt x="517169" y="216979"/>
                      </a:lnTo>
                      <a:lnTo>
                        <a:pt x="497471" y="190042"/>
                      </a:lnTo>
                      <a:lnTo>
                        <a:pt x="486473" y="199593"/>
                      </a:lnTo>
                      <a:lnTo>
                        <a:pt x="472135" y="208254"/>
                      </a:lnTo>
                      <a:lnTo>
                        <a:pt x="453605" y="214553"/>
                      </a:lnTo>
                      <a:lnTo>
                        <a:pt x="430022" y="216979"/>
                      </a:lnTo>
                      <a:lnTo>
                        <a:pt x="408025" y="214033"/>
                      </a:lnTo>
                      <a:lnTo>
                        <a:pt x="390842" y="205701"/>
                      </a:lnTo>
                      <a:lnTo>
                        <a:pt x="378307" y="192773"/>
                      </a:lnTo>
                      <a:lnTo>
                        <a:pt x="370243" y="176009"/>
                      </a:lnTo>
                      <a:lnTo>
                        <a:pt x="419404" y="176225"/>
                      </a:lnTo>
                      <a:lnTo>
                        <a:pt x="421322" y="176009"/>
                      </a:lnTo>
                      <a:lnTo>
                        <a:pt x="473151" y="170154"/>
                      </a:lnTo>
                      <a:lnTo>
                        <a:pt x="513168" y="152184"/>
                      </a:lnTo>
                      <a:lnTo>
                        <a:pt x="527431" y="135661"/>
                      </a:lnTo>
                      <a:lnTo>
                        <a:pt x="538149" y="123253"/>
                      </a:lnTo>
                      <a:lnTo>
                        <a:pt x="546773" y="84328"/>
                      </a:lnTo>
                      <a:close/>
                    </a:path>
                  </a:pathLst>
                </a:custGeom>
                <a:solidFill>
                  <a:srgbClr val="006096"/>
                </a:solidFill>
              </p:spPr>
              <p:txBody>
                <a:bodyPr wrap="square" lIns="0" tIns="0" rIns="0" bIns="0" rtlCol="0"/>
                <a:lstStyle/>
                <a:p>
                  <a:pPr defTabSz="693481"/>
                  <a:endParaRPr sz="1365" kern="0">
                    <a:solidFill>
                      <a:sysClr val="windowText" lastClr="000000"/>
                    </a:solidFill>
                    <a:latin typeface="Basic Sans Light"/>
                  </a:endParaRPr>
                </a:p>
              </p:txBody>
            </p:sp>
            <p:sp>
              <p:nvSpPr>
                <p:cNvPr id="22" name="object 61">
                  <a:extLst>
                    <a:ext uri="{FF2B5EF4-FFF2-40B4-BE49-F238E27FC236}">
                      <a16:creationId xmlns:a16="http://schemas.microsoft.com/office/drawing/2014/main" id="{0EA4DD32-3DF0-CDC9-7C9F-E7D7A61ED4C3}"/>
                    </a:ext>
                  </a:extLst>
                </p:cNvPr>
                <p:cNvSpPr/>
                <p:nvPr/>
              </p:nvSpPr>
              <p:spPr>
                <a:xfrm>
                  <a:off x="1680095" y="4246536"/>
                  <a:ext cx="594995" cy="377190"/>
                </a:xfrm>
                <a:custGeom>
                  <a:avLst/>
                  <a:gdLst/>
                  <a:ahLst/>
                  <a:cxnLst/>
                  <a:rect l="l" t="t" r="r" b="b"/>
                  <a:pathLst>
                    <a:path w="594994" h="377189">
                      <a:moveTo>
                        <a:pt x="79425" y="0"/>
                      </a:moveTo>
                      <a:lnTo>
                        <a:pt x="0" y="0"/>
                      </a:lnTo>
                      <a:lnTo>
                        <a:pt x="0" y="377139"/>
                      </a:lnTo>
                      <a:lnTo>
                        <a:pt x="79425" y="377139"/>
                      </a:lnTo>
                      <a:lnTo>
                        <a:pt x="79425" y="0"/>
                      </a:lnTo>
                      <a:close/>
                    </a:path>
                    <a:path w="594994" h="377189">
                      <a:moveTo>
                        <a:pt x="212559" y="0"/>
                      </a:moveTo>
                      <a:lnTo>
                        <a:pt x="133134" y="0"/>
                      </a:lnTo>
                      <a:lnTo>
                        <a:pt x="133134" y="377139"/>
                      </a:lnTo>
                      <a:lnTo>
                        <a:pt x="212559" y="377139"/>
                      </a:lnTo>
                      <a:lnTo>
                        <a:pt x="212559" y="0"/>
                      </a:lnTo>
                      <a:close/>
                    </a:path>
                    <a:path w="594994" h="377189">
                      <a:moveTo>
                        <a:pt x="594842" y="377139"/>
                      </a:moveTo>
                      <a:lnTo>
                        <a:pt x="566394" y="296570"/>
                      </a:lnTo>
                      <a:lnTo>
                        <a:pt x="544804" y="235432"/>
                      </a:lnTo>
                      <a:lnTo>
                        <a:pt x="490131" y="80581"/>
                      </a:lnTo>
                      <a:lnTo>
                        <a:pt x="466839" y="14592"/>
                      </a:lnTo>
                      <a:lnTo>
                        <a:pt x="466839" y="235432"/>
                      </a:lnTo>
                      <a:lnTo>
                        <a:pt x="369697" y="235432"/>
                      </a:lnTo>
                      <a:lnTo>
                        <a:pt x="405701" y="124002"/>
                      </a:lnTo>
                      <a:lnTo>
                        <a:pt x="417131" y="80581"/>
                      </a:lnTo>
                      <a:lnTo>
                        <a:pt x="418846" y="80581"/>
                      </a:lnTo>
                      <a:lnTo>
                        <a:pt x="430263" y="123431"/>
                      </a:lnTo>
                      <a:lnTo>
                        <a:pt x="466839" y="235432"/>
                      </a:lnTo>
                      <a:lnTo>
                        <a:pt x="466839" y="14592"/>
                      </a:lnTo>
                      <a:lnTo>
                        <a:pt x="461695" y="12"/>
                      </a:lnTo>
                      <a:lnTo>
                        <a:pt x="374269" y="12"/>
                      </a:lnTo>
                      <a:lnTo>
                        <a:pt x="240563" y="377139"/>
                      </a:lnTo>
                      <a:lnTo>
                        <a:pt x="323418" y="377139"/>
                      </a:lnTo>
                      <a:lnTo>
                        <a:pt x="349694" y="296570"/>
                      </a:lnTo>
                      <a:lnTo>
                        <a:pt x="486270" y="296570"/>
                      </a:lnTo>
                      <a:lnTo>
                        <a:pt x="512546" y="377139"/>
                      </a:lnTo>
                      <a:lnTo>
                        <a:pt x="594842" y="377139"/>
                      </a:lnTo>
                      <a:close/>
                    </a:path>
                  </a:pathLst>
                </a:custGeom>
                <a:solidFill>
                  <a:srgbClr val="97C83B"/>
                </a:solidFill>
              </p:spPr>
              <p:txBody>
                <a:bodyPr wrap="square" lIns="0" tIns="0" rIns="0" bIns="0" rtlCol="0"/>
                <a:lstStyle/>
                <a:p>
                  <a:pPr defTabSz="693481"/>
                  <a:endParaRPr sz="1365" kern="0">
                    <a:solidFill>
                      <a:sysClr val="windowText" lastClr="000000"/>
                    </a:solidFill>
                    <a:latin typeface="Basic Sans Light"/>
                  </a:endParaRPr>
                </a:p>
              </p:txBody>
            </p:sp>
            <p:pic>
              <p:nvPicPr>
                <p:cNvPr id="23" name="object 62">
                  <a:extLst>
                    <a:ext uri="{FF2B5EF4-FFF2-40B4-BE49-F238E27FC236}">
                      <a16:creationId xmlns:a16="http://schemas.microsoft.com/office/drawing/2014/main" id="{36D9CA9A-42AE-0390-8E30-BCD5C54099D1}"/>
                    </a:ext>
                  </a:extLst>
                </p:cNvPr>
                <p:cNvPicPr/>
                <p:nvPr/>
              </p:nvPicPr>
              <p:blipFill>
                <a:blip r:embed="rId15" cstate="print"/>
                <a:stretch>
                  <a:fillRect/>
                </a:stretch>
              </p:blipFill>
              <p:spPr>
                <a:xfrm>
                  <a:off x="646866" y="4517956"/>
                  <a:ext cx="287426" cy="105721"/>
                </a:xfrm>
                <a:prstGeom prst="rect">
                  <a:avLst/>
                </a:prstGeom>
              </p:spPr>
            </p:pic>
            <p:pic>
              <p:nvPicPr>
                <p:cNvPr id="24" name="object 63">
                  <a:extLst>
                    <a:ext uri="{FF2B5EF4-FFF2-40B4-BE49-F238E27FC236}">
                      <a16:creationId xmlns:a16="http://schemas.microsoft.com/office/drawing/2014/main" id="{3FB85A66-1CB7-C893-E73E-0E867DB2293D}"/>
                    </a:ext>
                  </a:extLst>
                </p:cNvPr>
                <p:cNvPicPr/>
                <p:nvPr/>
              </p:nvPicPr>
              <p:blipFill>
                <a:blip r:embed="rId16" cstate="print"/>
                <a:stretch>
                  <a:fillRect/>
                </a:stretch>
              </p:blipFill>
              <p:spPr>
                <a:xfrm>
                  <a:off x="744404" y="4257403"/>
                  <a:ext cx="286522" cy="178477"/>
                </a:xfrm>
                <a:prstGeom prst="rect">
                  <a:avLst/>
                </a:prstGeom>
              </p:spPr>
            </p:pic>
            <p:sp>
              <p:nvSpPr>
                <p:cNvPr id="25" name="object 64">
                  <a:extLst>
                    <a:ext uri="{FF2B5EF4-FFF2-40B4-BE49-F238E27FC236}">
                      <a16:creationId xmlns:a16="http://schemas.microsoft.com/office/drawing/2014/main" id="{CBB0C516-60B1-C32F-ED76-DD7EC957DA2A}"/>
                    </a:ext>
                  </a:extLst>
                </p:cNvPr>
                <p:cNvSpPr/>
                <p:nvPr/>
              </p:nvSpPr>
              <p:spPr>
                <a:xfrm>
                  <a:off x="595000" y="4245063"/>
                  <a:ext cx="291465" cy="219075"/>
                </a:xfrm>
                <a:custGeom>
                  <a:avLst/>
                  <a:gdLst/>
                  <a:ahLst/>
                  <a:cxnLst/>
                  <a:rect l="l" t="t" r="r" b="b"/>
                  <a:pathLst>
                    <a:path w="291465" h="219075">
                      <a:moveTo>
                        <a:pt x="49085" y="0"/>
                      </a:moveTo>
                      <a:lnTo>
                        <a:pt x="17183" y="38055"/>
                      </a:lnTo>
                      <a:lnTo>
                        <a:pt x="139" y="79387"/>
                      </a:lnTo>
                      <a:lnTo>
                        <a:pt x="0" y="85661"/>
                      </a:lnTo>
                      <a:lnTo>
                        <a:pt x="1231" y="89052"/>
                      </a:lnTo>
                      <a:lnTo>
                        <a:pt x="49792" y="134363"/>
                      </a:lnTo>
                      <a:lnTo>
                        <a:pt x="86339" y="158491"/>
                      </a:lnTo>
                      <a:lnTo>
                        <a:pt x="132854" y="181824"/>
                      </a:lnTo>
                      <a:lnTo>
                        <a:pt x="190157" y="202357"/>
                      </a:lnTo>
                      <a:lnTo>
                        <a:pt x="259067" y="218084"/>
                      </a:lnTo>
                      <a:lnTo>
                        <a:pt x="264299" y="218960"/>
                      </a:lnTo>
                      <a:lnTo>
                        <a:pt x="269367" y="215811"/>
                      </a:lnTo>
                      <a:lnTo>
                        <a:pt x="280954" y="173626"/>
                      </a:lnTo>
                      <a:lnTo>
                        <a:pt x="290398" y="121005"/>
                      </a:lnTo>
                      <a:lnTo>
                        <a:pt x="291020" y="115455"/>
                      </a:lnTo>
                      <a:lnTo>
                        <a:pt x="287324" y="110362"/>
                      </a:lnTo>
                      <a:lnTo>
                        <a:pt x="281838" y="109334"/>
                      </a:lnTo>
                      <a:lnTo>
                        <a:pt x="253172" y="103011"/>
                      </a:lnTo>
                      <a:lnTo>
                        <a:pt x="210675" y="90667"/>
                      </a:lnTo>
                      <a:lnTo>
                        <a:pt x="159701" y="70969"/>
                      </a:lnTo>
                      <a:lnTo>
                        <a:pt x="105607" y="42584"/>
                      </a:lnTo>
                      <a:lnTo>
                        <a:pt x="53746" y="4178"/>
                      </a:lnTo>
                      <a:lnTo>
                        <a:pt x="49085" y="0"/>
                      </a:lnTo>
                      <a:close/>
                    </a:path>
                  </a:pathLst>
                </a:custGeom>
                <a:solidFill>
                  <a:srgbClr val="97C83B"/>
                </a:solidFill>
              </p:spPr>
              <p:txBody>
                <a:bodyPr wrap="square" lIns="0" tIns="0" rIns="0" bIns="0" rtlCol="0"/>
                <a:lstStyle/>
                <a:p>
                  <a:pPr defTabSz="693481"/>
                  <a:endParaRPr sz="1365" kern="0">
                    <a:solidFill>
                      <a:sysClr val="windowText" lastClr="000000"/>
                    </a:solidFill>
                    <a:latin typeface="Basic Sans Light"/>
                  </a:endParaRPr>
                </a:p>
              </p:txBody>
            </p:sp>
            <p:sp>
              <p:nvSpPr>
                <p:cNvPr id="26" name="object 65">
                  <a:extLst>
                    <a:ext uri="{FF2B5EF4-FFF2-40B4-BE49-F238E27FC236}">
                      <a16:creationId xmlns:a16="http://schemas.microsoft.com/office/drawing/2014/main" id="{53CFC217-9827-FAD4-FC43-2AE35DADFBB7}"/>
                    </a:ext>
                  </a:extLst>
                </p:cNvPr>
                <p:cNvSpPr/>
                <p:nvPr/>
              </p:nvSpPr>
              <p:spPr>
                <a:xfrm>
                  <a:off x="599834" y="4379974"/>
                  <a:ext cx="352425" cy="179705"/>
                </a:xfrm>
                <a:custGeom>
                  <a:avLst/>
                  <a:gdLst/>
                  <a:ahLst/>
                  <a:cxnLst/>
                  <a:rect l="l" t="t" r="r" b="b"/>
                  <a:pathLst>
                    <a:path w="352425" h="179704">
                      <a:moveTo>
                        <a:pt x="10290" y="0"/>
                      </a:moveTo>
                      <a:lnTo>
                        <a:pt x="1781" y="3733"/>
                      </a:lnTo>
                      <a:lnTo>
                        <a:pt x="208" y="24419"/>
                      </a:lnTo>
                      <a:lnTo>
                        <a:pt x="0" y="40082"/>
                      </a:lnTo>
                      <a:lnTo>
                        <a:pt x="958" y="57148"/>
                      </a:lnTo>
                      <a:lnTo>
                        <a:pt x="31404" y="101662"/>
                      </a:lnTo>
                      <a:lnTo>
                        <a:pt x="64593" y="120965"/>
                      </a:lnTo>
                      <a:lnTo>
                        <a:pt x="109691" y="142165"/>
                      </a:lnTo>
                      <a:lnTo>
                        <a:pt x="165413" y="161495"/>
                      </a:lnTo>
                      <a:lnTo>
                        <a:pt x="230476" y="175188"/>
                      </a:lnTo>
                      <a:lnTo>
                        <a:pt x="303596" y="179476"/>
                      </a:lnTo>
                      <a:lnTo>
                        <a:pt x="310365" y="179336"/>
                      </a:lnTo>
                      <a:lnTo>
                        <a:pt x="342937" y="138069"/>
                      </a:lnTo>
                      <a:lnTo>
                        <a:pt x="352402" y="118287"/>
                      </a:lnTo>
                      <a:lnTo>
                        <a:pt x="347754" y="111302"/>
                      </a:lnTo>
                      <a:lnTo>
                        <a:pt x="340921" y="111442"/>
                      </a:lnTo>
                      <a:lnTo>
                        <a:pt x="315961" y="111194"/>
                      </a:lnTo>
                      <a:lnTo>
                        <a:pt x="236685" y="101985"/>
                      </a:lnTo>
                      <a:lnTo>
                        <a:pt x="186331" y="89866"/>
                      </a:lnTo>
                      <a:lnTo>
                        <a:pt x="131475" y="70631"/>
                      </a:lnTo>
                      <a:lnTo>
                        <a:pt x="74099" y="42701"/>
                      </a:lnTo>
                      <a:lnTo>
                        <a:pt x="16182" y="4495"/>
                      </a:lnTo>
                      <a:lnTo>
                        <a:pt x="10290" y="0"/>
                      </a:lnTo>
                      <a:close/>
                    </a:path>
                  </a:pathLst>
                </a:custGeom>
                <a:solidFill>
                  <a:srgbClr val="006096"/>
                </a:solidFill>
              </p:spPr>
              <p:txBody>
                <a:bodyPr wrap="square" lIns="0" tIns="0" rIns="0" bIns="0" rtlCol="0"/>
                <a:lstStyle/>
                <a:p>
                  <a:pPr defTabSz="693481"/>
                  <a:endParaRPr sz="1365" kern="0">
                    <a:solidFill>
                      <a:sysClr val="windowText" lastClr="000000"/>
                    </a:solidFill>
                    <a:latin typeface="Basic Sans Light"/>
                  </a:endParaRPr>
                </a:p>
              </p:txBody>
            </p:sp>
          </p:grpSp>
        </p:grpSp>
      </p:grpSp>
      <p:sp>
        <p:nvSpPr>
          <p:cNvPr id="65" name="Text Placeholder 6">
            <a:extLst>
              <a:ext uri="{FF2B5EF4-FFF2-40B4-BE49-F238E27FC236}">
                <a16:creationId xmlns:a16="http://schemas.microsoft.com/office/drawing/2014/main" id="{FF0CB990-9E1B-2824-2346-A9868491E191}"/>
              </a:ext>
            </a:extLst>
          </p:cNvPr>
          <p:cNvSpPr txBox="1">
            <a:spLocks/>
          </p:cNvSpPr>
          <p:nvPr/>
        </p:nvSpPr>
        <p:spPr>
          <a:xfrm>
            <a:off x="189871" y="73209"/>
            <a:ext cx="7898080" cy="1049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4000" b="1" dirty="0">
                <a:solidFill>
                  <a:srgbClr val="006299"/>
                </a:solidFill>
                <a:latin typeface="Basic Sans Bold"/>
              </a:rPr>
              <a:t>Top Five Benefits of Belonging</a:t>
            </a:r>
          </a:p>
        </p:txBody>
      </p:sp>
      <p:sp>
        <p:nvSpPr>
          <p:cNvPr id="66" name="TextBox 65">
            <a:extLst>
              <a:ext uri="{FF2B5EF4-FFF2-40B4-BE49-F238E27FC236}">
                <a16:creationId xmlns:a16="http://schemas.microsoft.com/office/drawing/2014/main" id="{2C7A2606-E78F-68BB-7C46-310B4D94B7CC}"/>
              </a:ext>
            </a:extLst>
          </p:cNvPr>
          <p:cNvSpPr txBox="1"/>
          <p:nvPr/>
        </p:nvSpPr>
        <p:spPr>
          <a:xfrm>
            <a:off x="189871" y="608279"/>
            <a:ext cx="42327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1" u="none" strike="noStrike" kern="1200" cap="none" spc="0" normalizeH="0" baseline="0" noProof="0" dirty="0">
                <a:ln>
                  <a:noFill/>
                </a:ln>
                <a:solidFill>
                  <a:srgbClr val="92D050"/>
                </a:solidFill>
                <a:effectLst/>
                <a:uLnTx/>
                <a:uFillTx/>
                <a:latin typeface="Basic Sans Bold"/>
                <a:ea typeface="+mn-ea"/>
                <a:cs typeface="+mn-cs"/>
              </a:rPr>
              <a:t>The value of IIA’s affiliate global network</a:t>
            </a:r>
          </a:p>
        </p:txBody>
      </p:sp>
    </p:spTree>
    <p:extLst>
      <p:ext uri="{BB962C8B-B14F-4D97-AF65-F5344CB8AC3E}">
        <p14:creationId xmlns:p14="http://schemas.microsoft.com/office/powerpoint/2010/main" val="31072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370114" y="197394"/>
            <a:ext cx="10257246" cy="769441"/>
          </a:xfrm>
          <a:prstGeom prst="rect">
            <a:avLst/>
          </a:prstGeom>
          <a:noFill/>
        </p:spPr>
        <p:txBody>
          <a:bodyPr wrap="square">
            <a:spAutoFit/>
          </a:bodyPr>
          <a:lstStyle/>
          <a:p>
            <a:r>
              <a:rPr lang="en-US" b="1" spc="-385" dirty="0">
                <a:solidFill>
                  <a:srgbClr val="00629A"/>
                </a:solidFill>
                <a:latin typeface="Basic Sans Bold"/>
              </a:rPr>
              <a:t> </a:t>
            </a:r>
            <a:r>
              <a:rPr lang="en-IN" sz="4400" b="1" dirty="0">
                <a:solidFill>
                  <a:srgbClr val="00629A"/>
                </a:solidFill>
                <a:latin typeface="Basic Sans Bold"/>
              </a:rPr>
              <a:t>Membership Benefits - General</a:t>
            </a:r>
          </a:p>
        </p:txBody>
      </p:sp>
      <p:sp>
        <p:nvSpPr>
          <p:cNvPr id="8" name="Content Placeholder 7">
            <a:extLst>
              <a:ext uri="{FF2B5EF4-FFF2-40B4-BE49-F238E27FC236}">
                <a16:creationId xmlns:a16="http://schemas.microsoft.com/office/drawing/2014/main" id="{9387E096-DDD7-24E5-3F04-6226A3E9D715}"/>
              </a:ext>
            </a:extLst>
          </p:cNvPr>
          <p:cNvSpPr>
            <a:spLocks noGrp="1"/>
          </p:cNvSpPr>
          <p:nvPr>
            <p:ph idx="1"/>
          </p:nvPr>
        </p:nvSpPr>
        <p:spPr>
          <a:xfrm>
            <a:off x="574040" y="1293970"/>
            <a:ext cx="12247880" cy="5106829"/>
          </a:xfrm>
        </p:spPr>
        <p:txBody>
          <a:bodyPr>
            <a:normAutofit/>
          </a:bodyPr>
          <a:lstStyle/>
          <a:p>
            <a:pPr marL="0" indent="0">
              <a:buNone/>
            </a:pPr>
            <a:r>
              <a:rPr lang="en-IN" sz="2000" dirty="0">
                <a:latin typeface="Basic Sans Light"/>
              </a:rPr>
              <a:t>Global Knowledge Base access for each member with exclusive login id</a:t>
            </a:r>
          </a:p>
          <a:p>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Webinar Library: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3"/>
              </a:rPr>
              <a:t>Internal Auditing Learning Archived Webinars | The IIA</a:t>
            </a:r>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Smart Brief: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4"/>
              </a:rPr>
              <a:t>https://www.theiia.org/en/promotions/membership/resources/smartbrief/</a:t>
            </a:r>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Knowledge Centers: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5"/>
              </a:rPr>
              <a:t>https://www.theiia.org/en/resources/knowledge-centers/</a:t>
            </a:r>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Additional research and reports: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6"/>
              </a:rPr>
              <a:t>https://www.theiia.org/en/resources/research-and-reports/</a:t>
            </a:r>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Tone at the top: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7"/>
              </a:rPr>
              <a:t>https://www.theiia.org/en/resources/research-and-reports/tone-at-the-top/</a:t>
            </a:r>
            <a:endParaRPr lang="en-IN" sz="2000" dirty="0">
              <a:latin typeface="Basic Sans Light"/>
              <a:ea typeface="Calibri" panose="020F0502020204030204" pitchFamily="34" charset="0"/>
              <a:cs typeface="Arial" panose="020B0604020202020204" pitchFamily="34" charset="0"/>
            </a:endParaRPr>
          </a:p>
          <a:p>
            <a:pPr marL="342900" lvl="0" indent="-342900">
              <a:buFont typeface="Wingdings" panose="05000000000000000000" pitchFamily="2" charset="2"/>
              <a:buChar char="v"/>
            </a:pPr>
            <a:r>
              <a:rPr lang="en-US" sz="2000" dirty="0">
                <a:latin typeface="Basic Sans Light"/>
                <a:ea typeface="Times New Roman" panose="02020603050405020304" pitchFamily="18" charset="0"/>
                <a:cs typeface="Arial" panose="020B0604020202020204" pitchFamily="34" charset="0"/>
              </a:rPr>
              <a:t>Resources: </a:t>
            </a:r>
            <a:r>
              <a:rPr lang="en-US" sz="2000" u="sng" dirty="0">
                <a:solidFill>
                  <a:srgbClr val="0563C1"/>
                </a:solidFill>
                <a:latin typeface="Basic Sans Light"/>
                <a:ea typeface="Times New Roman" panose="02020603050405020304" pitchFamily="18" charset="0"/>
                <a:cs typeface="Arial" panose="020B0604020202020204" pitchFamily="34" charset="0"/>
                <a:hlinkClick r:id="rId8"/>
              </a:rPr>
              <a:t>Global Resources in Internal Audit | The IIA</a:t>
            </a:r>
            <a:endParaRPr lang="en-IN" sz="2000" dirty="0">
              <a:latin typeface="Basic Sans Light"/>
              <a:ea typeface="Calibri" panose="020F0502020204030204" pitchFamily="34" charset="0"/>
              <a:cs typeface="Arial" panose="020B0604020202020204" pitchFamily="34" charset="0"/>
            </a:endParaRPr>
          </a:p>
          <a:p>
            <a:endParaRPr lang="en-IN" sz="2000" dirty="0">
              <a:latin typeface="Basic Sans Light"/>
            </a:endParaRPr>
          </a:p>
        </p:txBody>
      </p:sp>
    </p:spTree>
    <p:extLst>
      <p:ext uri="{BB962C8B-B14F-4D97-AF65-F5344CB8AC3E}">
        <p14:creationId xmlns:p14="http://schemas.microsoft.com/office/powerpoint/2010/main" val="349606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A87DB1-B3A7-7DF1-DCB0-EA22E453FFFF}"/>
              </a:ext>
            </a:extLst>
          </p:cNvPr>
          <p:cNvSpPr>
            <a:spLocks noChangeArrowheads="1"/>
          </p:cNvSpPr>
          <p:nvPr/>
        </p:nvSpPr>
        <p:spPr bwMode="auto">
          <a:xfrm>
            <a:off x="-1769203" y="80391"/>
            <a:ext cx="159911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B658506B-7794-340F-3305-2DC6F61C7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65" y="183384"/>
            <a:ext cx="3079821" cy="783451"/>
          </a:xfrm>
          <a:prstGeom prst="rect">
            <a:avLst/>
          </a:prstGeom>
        </p:spPr>
      </p:pic>
      <p:sp>
        <p:nvSpPr>
          <p:cNvPr id="7" name="TextBox 6">
            <a:extLst>
              <a:ext uri="{FF2B5EF4-FFF2-40B4-BE49-F238E27FC236}">
                <a16:creationId xmlns:a16="http://schemas.microsoft.com/office/drawing/2014/main" id="{E10F1139-5D2E-2E5A-2E71-BB6CB329AA57}"/>
              </a:ext>
            </a:extLst>
          </p:cNvPr>
          <p:cNvSpPr txBox="1"/>
          <p:nvPr/>
        </p:nvSpPr>
        <p:spPr>
          <a:xfrm>
            <a:off x="370114" y="197394"/>
            <a:ext cx="10257246" cy="707886"/>
          </a:xfrm>
          <a:prstGeom prst="rect">
            <a:avLst/>
          </a:prstGeom>
          <a:noFill/>
        </p:spPr>
        <p:txBody>
          <a:bodyPr wrap="square">
            <a:spAutoFit/>
          </a:bodyPr>
          <a:lstStyle/>
          <a:p>
            <a:r>
              <a:rPr lang="en-US" sz="1600" b="1" spc="-385" dirty="0">
                <a:solidFill>
                  <a:srgbClr val="00629A"/>
                </a:solidFill>
                <a:latin typeface="Basic Sans Bold"/>
              </a:rPr>
              <a:t> </a:t>
            </a:r>
            <a:r>
              <a:rPr lang="en-IN" sz="4000" b="1" dirty="0">
                <a:solidFill>
                  <a:srgbClr val="00629A"/>
                </a:solidFill>
                <a:latin typeface="Basic Sans Bold"/>
              </a:rPr>
              <a:t>Membership Benefits – General Contd.</a:t>
            </a:r>
          </a:p>
        </p:txBody>
      </p:sp>
      <p:sp>
        <p:nvSpPr>
          <p:cNvPr id="2" name="Text Placeholder 2">
            <a:extLst>
              <a:ext uri="{FF2B5EF4-FFF2-40B4-BE49-F238E27FC236}">
                <a16:creationId xmlns:a16="http://schemas.microsoft.com/office/drawing/2014/main" id="{8DAA0B2A-C8A9-BFE1-A68E-5461C8992C10}"/>
              </a:ext>
            </a:extLst>
          </p:cNvPr>
          <p:cNvSpPr>
            <a:spLocks noGrp="1"/>
          </p:cNvSpPr>
          <p:nvPr>
            <p:ph idx="1"/>
          </p:nvPr>
        </p:nvSpPr>
        <p:spPr>
          <a:xfrm>
            <a:off x="442595" y="905280"/>
            <a:ext cx="10885805" cy="5106987"/>
          </a:xfrm>
        </p:spPr>
        <p:txBody>
          <a:bodyPr>
            <a:normAutofit/>
          </a:bodyPr>
          <a:lstStyle/>
          <a:p>
            <a:endParaRPr lang="en-IN" sz="2000" dirty="0">
              <a:latin typeface="Basic Sans Light"/>
            </a:endParaRPr>
          </a:p>
          <a:p>
            <a:pPr marL="342900" indent="-342900">
              <a:buFont typeface="Arial" panose="020B0604020202020204" pitchFamily="34" charset="0"/>
              <a:buChar char="•"/>
            </a:pPr>
            <a:r>
              <a:rPr lang="en-IN" sz="2000" dirty="0">
                <a:latin typeface="Basic Sans Light"/>
              </a:rPr>
              <a:t>Global Bench Marking Tools</a:t>
            </a:r>
          </a:p>
          <a:p>
            <a:pPr marL="342900" indent="-342900">
              <a:buFont typeface="Arial" panose="020B0604020202020204" pitchFamily="34" charset="0"/>
              <a:buChar char="•"/>
            </a:pPr>
            <a:r>
              <a:rPr lang="en-IN" sz="2000" dirty="0">
                <a:latin typeface="Basic Sans Light"/>
              </a:rPr>
              <a:t>Global Mentorship Program (Both for Mentors and Mentees)</a:t>
            </a:r>
          </a:p>
          <a:p>
            <a:pPr marL="342900" indent="-342900">
              <a:buFont typeface="Arial" panose="020B0604020202020204" pitchFamily="34" charset="0"/>
              <a:buChar char="•"/>
            </a:pPr>
            <a:r>
              <a:rPr lang="en-IN" sz="2000" dirty="0">
                <a:latin typeface="Basic Sans Light"/>
              </a:rPr>
              <a:t>Exclusive Women’s Forum</a:t>
            </a:r>
          </a:p>
          <a:p>
            <a:pPr marL="342900" indent="-342900">
              <a:buFont typeface="Arial" panose="020B0604020202020204" pitchFamily="34" charset="0"/>
              <a:buChar char="•"/>
            </a:pPr>
            <a:r>
              <a:rPr lang="en-IN" sz="2000" dirty="0">
                <a:latin typeface="Basic Sans Light"/>
              </a:rPr>
              <a:t>Vibrant </a:t>
            </a:r>
            <a:r>
              <a:rPr lang="en-IN" sz="2000" dirty="0" err="1">
                <a:latin typeface="Basic Sans Light"/>
              </a:rPr>
              <a:t>Whatsapp</a:t>
            </a:r>
            <a:r>
              <a:rPr lang="en-IN" sz="2000" dirty="0">
                <a:latin typeface="Basic Sans Light"/>
              </a:rPr>
              <a:t> Groups exclusively for members  (Professional related matters only)</a:t>
            </a:r>
          </a:p>
          <a:p>
            <a:pPr marL="342900" indent="-342900">
              <a:buFont typeface="Arial" panose="020B0604020202020204" pitchFamily="34" charset="0"/>
              <a:buChar char="•"/>
            </a:pPr>
            <a:r>
              <a:rPr lang="en-IN" sz="2000" dirty="0">
                <a:latin typeface="Basic Sans Light"/>
              </a:rPr>
              <a:t>Vibrant </a:t>
            </a:r>
            <a:r>
              <a:rPr lang="en-IN" sz="2000" dirty="0" err="1">
                <a:latin typeface="Basic Sans Light"/>
              </a:rPr>
              <a:t>Whatsapp</a:t>
            </a:r>
            <a:r>
              <a:rPr lang="en-IN" sz="2000" dirty="0">
                <a:latin typeface="Basic Sans Light"/>
              </a:rPr>
              <a:t> Groups – exclusive industry/knowledge groups</a:t>
            </a:r>
          </a:p>
          <a:p>
            <a:pPr marL="342900" indent="-342900">
              <a:buFont typeface="Arial" panose="020B0604020202020204" pitchFamily="34" charset="0"/>
              <a:buChar char="•"/>
            </a:pPr>
            <a:r>
              <a:rPr lang="en-IN" sz="2000" dirty="0">
                <a:latin typeface="Basic Sans Light"/>
              </a:rPr>
              <a:t>Webinar/Training Programs - minimum once a week on an average and a minimum of 48 hours worth Rs.24000 of webinars free of cost.</a:t>
            </a:r>
          </a:p>
          <a:p>
            <a:pPr marL="342900" indent="-342900">
              <a:buFont typeface="Arial" panose="020B0604020202020204" pitchFamily="34" charset="0"/>
              <a:buChar char="•"/>
            </a:pPr>
            <a:r>
              <a:rPr lang="en-IN" sz="2000" dirty="0">
                <a:latin typeface="Basic Sans Light"/>
              </a:rPr>
              <a:t>Attractive referral program linking discounts to Annual Conference</a:t>
            </a:r>
          </a:p>
          <a:p>
            <a:pPr marL="342900" indent="-342900">
              <a:buFont typeface="Arial" panose="020B0604020202020204" pitchFamily="34" charset="0"/>
              <a:buChar char="•"/>
            </a:pPr>
            <a:r>
              <a:rPr lang="en-IN" sz="2000" dirty="0">
                <a:latin typeface="Basic Sans Light"/>
              </a:rPr>
              <a:t>Concessional membership charges with reference to USA, Canada, Europe, Australia etc and many other countries.</a:t>
            </a:r>
          </a:p>
          <a:p>
            <a:pPr marL="342900" indent="-342900">
              <a:buFont typeface="Arial" panose="020B0604020202020204" pitchFamily="34" charset="0"/>
              <a:buChar char="•"/>
            </a:pPr>
            <a:endParaRPr lang="en-IN" sz="2000" dirty="0">
              <a:latin typeface="Basic Sans Light"/>
            </a:endParaRPr>
          </a:p>
          <a:p>
            <a:pPr marL="342900" indent="-342900">
              <a:buFont typeface="Arial" panose="020B0604020202020204" pitchFamily="34" charset="0"/>
              <a:buChar char="•"/>
            </a:pPr>
            <a:endParaRPr lang="en-IN" sz="2000" dirty="0">
              <a:latin typeface="Basic Sans Light"/>
            </a:endParaRPr>
          </a:p>
        </p:txBody>
      </p:sp>
    </p:spTree>
    <p:extLst>
      <p:ext uri="{BB962C8B-B14F-4D97-AF65-F5344CB8AC3E}">
        <p14:creationId xmlns:p14="http://schemas.microsoft.com/office/powerpoint/2010/main" val="34659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3343</Words>
  <Application>Microsoft Office PowerPoint</Application>
  <PresentationFormat>Widescreen</PresentationFormat>
  <Paragraphs>461</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Basic Sans Bold</vt:lpstr>
      <vt:lpstr>Basic Sans Light</vt:lpstr>
      <vt:lpstr>Calibri</vt:lpstr>
      <vt:lpstr>Calibri Light</vt:lpstr>
      <vt:lpstr>Courier New</vt:lpstr>
      <vt:lpstr>Wingdings</vt:lpstr>
      <vt:lpstr>Office Theme</vt:lpstr>
      <vt:lpstr>PowerPoint Presentation</vt:lpstr>
      <vt:lpstr>PowerPoint Presentation</vt:lpstr>
      <vt:lpstr> IIA’s Mission, Goals &amp; Objectives</vt:lpstr>
      <vt:lpstr> IIA Global Statistics</vt:lpstr>
      <vt:lpstr> The IIA India’s Footprint The Institute of Internal Auditors-India (IIA-India) is affiliated to The Institute of Internal Auditors.  IIA-India is a non-profit professional organization dedicated to the advancement and  development of the internal auditing profession in India, in sync with the highest standards  propagated by The IIA.</vt:lpstr>
      <vt:lpstr> Benefits of IIA India membership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with IIA India brings opportunity to obtain global recognition with the IIA’s certifications  &amp; qualifications, including the CIA certification at concessional fees with reduction upto 62 % in CIA  application fees and upto 50 % reduction in CIA examination fees for India.</vt:lpstr>
      <vt:lpstr>IIA Global is providing an opportunity for a limited time to active members of  ICAI to take the CIA Challenge Exam in one sitting at a concessional price for  IIA Members residing in India. The Challenge exam is a faster and convenient  option to the more comprehensive three-part CIA examination.</vt:lpstr>
      <vt:lpstr>Fee Structure for Corporate Membership for the financial year 2023 - 24 is as under:</vt:lpstr>
      <vt:lpstr>PowerPoint Presentation</vt:lpstr>
      <vt:lpstr>GTM Courses 2023 </vt:lpstr>
      <vt:lpstr>PowerPoint Presentation</vt:lpstr>
      <vt:lpstr>PowerPoint Presentation</vt:lpstr>
      <vt:lpstr>PowerPoint Presentation</vt:lpstr>
      <vt:lpstr>GTM Courses 2024</vt:lpstr>
      <vt:lpstr>GTM Courses 2024Continues</vt:lpstr>
      <vt:lpstr>GTM Courses 2024 Continues</vt:lpstr>
      <vt:lpstr>PowerPoint Presentation</vt:lpstr>
      <vt:lpstr>PowerPoint Presentation</vt:lpstr>
      <vt:lpstr>PowerPoint Presentation</vt:lpstr>
      <vt:lpstr>PowerPoint Presentation</vt:lpstr>
      <vt:lpstr>Recruitment &amp; Internships</vt:lpstr>
      <vt:lpstr>Value from Conferences &amp; Webinars</vt:lpstr>
      <vt:lpstr>The IIA India periodicals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Mehnaz IIA India</dc:creator>
  <cp:lastModifiedBy>Mukundan K V</cp:lastModifiedBy>
  <cp:revision>62</cp:revision>
  <dcterms:created xsi:type="dcterms:W3CDTF">2022-02-01T09:32:02Z</dcterms:created>
  <dcterms:modified xsi:type="dcterms:W3CDTF">2023-12-02T04:54:38Z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d8a196-24eb-41bb-9b22-e6a1875a70f5_Enabled">
    <vt:lpwstr>true</vt:lpwstr>
  </property>
  <property fmtid="{D5CDD505-2E9C-101B-9397-08002B2CF9AE}" pid="3" name="MSIP_Label_7fd8a196-24eb-41bb-9b22-e6a1875a70f5_SetDate">
    <vt:lpwstr>2023-11-16T05:03:11Z</vt:lpwstr>
  </property>
  <property fmtid="{D5CDD505-2E9C-101B-9397-08002B2CF9AE}" pid="4" name="MSIP_Label_7fd8a196-24eb-41bb-9b22-e6a1875a70f5_Method">
    <vt:lpwstr>Privileged</vt:lpwstr>
  </property>
  <property fmtid="{D5CDD505-2E9C-101B-9397-08002B2CF9AE}" pid="5" name="MSIP_Label_7fd8a196-24eb-41bb-9b22-e6a1875a70f5_Name">
    <vt:lpwstr>Public</vt:lpwstr>
  </property>
  <property fmtid="{D5CDD505-2E9C-101B-9397-08002B2CF9AE}" pid="6" name="MSIP_Label_7fd8a196-24eb-41bb-9b22-e6a1875a70f5_SiteId">
    <vt:lpwstr>63ce7d59-2f3e-42cd-a8cc-be764cff5eb6</vt:lpwstr>
  </property>
  <property fmtid="{D5CDD505-2E9C-101B-9397-08002B2CF9AE}" pid="7" name="MSIP_Label_7fd8a196-24eb-41bb-9b22-e6a1875a70f5_ActionId">
    <vt:lpwstr>66730bbf-07ff-4aaf-956e-2dd0329b591b</vt:lpwstr>
  </property>
  <property fmtid="{D5CDD505-2E9C-101B-9397-08002B2CF9AE}" pid="8" name="MSIP_Label_7fd8a196-24eb-41bb-9b22-e6a1875a70f5_ContentBits">
    <vt:lpwstr>0</vt:lpwstr>
  </property>
</Properties>
</file>